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23"/>
  </p:notesMasterIdLst>
  <p:sldIdLst>
    <p:sldId id="513" r:id="rId2"/>
    <p:sldId id="540" r:id="rId3"/>
    <p:sldId id="541" r:id="rId4"/>
    <p:sldId id="542" r:id="rId5"/>
    <p:sldId id="543" r:id="rId6"/>
    <p:sldId id="546" r:id="rId7"/>
    <p:sldId id="547" r:id="rId8"/>
    <p:sldId id="548" r:id="rId9"/>
    <p:sldId id="549" r:id="rId10"/>
    <p:sldId id="550" r:id="rId11"/>
    <p:sldId id="551" r:id="rId12"/>
    <p:sldId id="552" r:id="rId13"/>
    <p:sldId id="553" r:id="rId14"/>
    <p:sldId id="554" r:id="rId15"/>
    <p:sldId id="555" r:id="rId16"/>
    <p:sldId id="556" r:id="rId17"/>
    <p:sldId id="564" r:id="rId18"/>
    <p:sldId id="561" r:id="rId19"/>
    <p:sldId id="562" r:id="rId20"/>
    <p:sldId id="563"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p:restoredTop sz="96327"/>
  </p:normalViewPr>
  <p:slideViewPr>
    <p:cSldViewPr snapToGrid="0" snapToObjects="1">
      <p:cViewPr varScale="1">
        <p:scale>
          <a:sx n="128" d="100"/>
          <a:sy n="128" d="100"/>
        </p:scale>
        <p:origin x="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3</a:t>
            </a:fld>
            <a:endParaRPr lang="en-US" sz="1300">
              <a:latin typeface="Calibri" charset="0"/>
            </a:endParaRPr>
          </a:p>
        </p:txBody>
      </p:sp>
    </p:spTree>
    <p:extLst>
      <p:ext uri="{BB962C8B-B14F-4D97-AF65-F5344CB8AC3E}">
        <p14:creationId xmlns:p14="http://schemas.microsoft.com/office/powerpoint/2010/main" val="291885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411389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Simple differences.  Cost.  200 million reads gives you a rich representation of transcriptome in bulk context but signal is averaged across cells.  500 million reads in an </a:t>
            </a:r>
            <a:r>
              <a:rPr lang="en-US" dirty="0" err="1"/>
              <a:t>scRNA-seq</a:t>
            </a:r>
            <a:r>
              <a:rPr lang="en-US" dirty="0"/>
              <a:t> experiment by contrast gives you are relatively sparse view of the transcriptome of 4-10k individual cells.</a:t>
            </a:r>
          </a:p>
          <a:p>
            <a:pPr marL="171450" indent="-171450">
              <a:buFontTx/>
              <a:buChar char="-"/>
            </a:pPr>
            <a:r>
              <a:rPr lang="en-US" dirty="0"/>
              <a:t>Simple differences.  Complexity of library prep and analysis is higher for </a:t>
            </a:r>
            <a:r>
              <a:rPr lang="en-US" dirty="0" err="1"/>
              <a:t>scRNA</a:t>
            </a:r>
            <a:r>
              <a:rPr lang="en-US" dirty="0"/>
              <a:t>.</a:t>
            </a:r>
          </a:p>
          <a:p>
            <a:pPr marL="171450" indent="-171450">
              <a:buFontTx/>
              <a:buChar char="-"/>
            </a:pPr>
            <a:r>
              <a:rPr lang="en-US" dirty="0"/>
              <a:t>Most importantly. Single cell data gives information about individual cells.  In bulk </a:t>
            </a:r>
            <a:r>
              <a:rPr lang="en-US" dirty="0" err="1"/>
              <a:t>RNAseq</a:t>
            </a:r>
            <a:r>
              <a:rPr lang="en-US" dirty="0"/>
              <a:t> analysis the signal from multiple cells is average together.  Deconvolution approaches are possible with bulk RNA-</a:t>
            </a:r>
            <a:r>
              <a:rPr lang="en-US" dirty="0" err="1"/>
              <a:t>seq</a:t>
            </a:r>
            <a:r>
              <a:rPr lang="en-US" dirty="0"/>
              <a:t> but hard.  Single cell becomes more valuable depending on how heterogeneous your sample is, and how important it is to understand the composition of cell types present and interaction between cells.</a:t>
            </a:r>
          </a:p>
          <a:p>
            <a:pPr marL="171450" indent="-171450">
              <a:buFontTx/>
              <a:buChar char="-"/>
            </a:pPr>
            <a:r>
              <a:rPr lang="en-US" dirty="0"/>
              <a:t>Bulk RNA-</a:t>
            </a:r>
            <a:r>
              <a:rPr lang="en-US" dirty="0" err="1"/>
              <a:t>seq</a:t>
            </a:r>
            <a:r>
              <a:rPr lang="en-US" dirty="0"/>
              <a:t> is giving a readout of more cells, way, way, way more cells</a:t>
            </a:r>
          </a:p>
          <a:p>
            <a:pPr marL="171450" indent="-171450">
              <a:buFontTx/>
              <a:buChar char="-"/>
            </a:pPr>
            <a:r>
              <a:rPr lang="en-US" dirty="0"/>
              <a:t>Bulk RNA-</a:t>
            </a:r>
            <a:r>
              <a:rPr lang="en-US" dirty="0" err="1"/>
              <a:t>seq</a:t>
            </a:r>
            <a:r>
              <a:rPr lang="en-US" dirty="0"/>
              <a:t> can robustly detect gene expressed at a very low copy number per cell</a:t>
            </a:r>
          </a:p>
          <a:p>
            <a:pPr marL="171450" indent="-171450">
              <a:buFontTx/>
              <a:buChar char="-"/>
            </a:pPr>
            <a:r>
              <a:rPr lang="en-US" dirty="0"/>
              <a:t>Bulk RNA-</a:t>
            </a:r>
            <a:r>
              <a:rPr lang="en-US" dirty="0" err="1"/>
              <a:t>seq</a:t>
            </a:r>
            <a:r>
              <a:rPr lang="en-US" dirty="0"/>
              <a:t> can provide information from the whole length of transcripts.  Single cell protocols remain end biased.  This has implications for detecting expression of variant alleles, isoform quantification, fusion detection, etc.</a:t>
            </a:r>
          </a:p>
          <a:p>
            <a:pPr marL="171450" indent="-171450">
              <a:buFontTx/>
              <a:buChar char="-"/>
            </a:pPr>
            <a:r>
              <a:rPr lang="en-US" dirty="0"/>
              <a:t>Support of long read sequencing platforms is in the early stages for the </a:t>
            </a:r>
            <a:r>
              <a:rPr lang="en-US" dirty="0" err="1"/>
              <a:t>scRNA</a:t>
            </a:r>
            <a:r>
              <a:rPr lang="en-US" dirty="0"/>
              <a:t> approach</a:t>
            </a:r>
          </a:p>
          <a:p>
            <a:pPr marL="171450" indent="-171450">
              <a:buFontTx/>
              <a:buChar char="-"/>
            </a:pPr>
            <a:r>
              <a:rPr lang="en-US" dirty="0"/>
              <a:t>Bulk </a:t>
            </a:r>
            <a:r>
              <a:rPr lang="en-US" dirty="0" err="1"/>
              <a:t>RNAseq</a:t>
            </a:r>
            <a:r>
              <a:rPr lang="en-US" dirty="0"/>
              <a:t> can be done with very minimal manipulation of cells.  The result may be a relatively unbiased survey of transcripts in that tissue.  </a:t>
            </a:r>
            <a:r>
              <a:rPr lang="en-US" dirty="0" err="1"/>
              <a:t>polyA</a:t>
            </a:r>
            <a:r>
              <a:rPr lang="en-US" dirty="0"/>
              <a:t> transcripts and those that are not.  Long transcripts, short transcripts, abundant and rare.  Transcripts from cells that are fragile.  Transcripts from cells that are large and small.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17</a:t>
            </a:fld>
            <a:endParaRPr lang="en-US"/>
          </a:p>
        </p:txBody>
      </p:sp>
    </p:spTree>
    <p:extLst>
      <p:ext uri="{BB962C8B-B14F-4D97-AF65-F5344CB8AC3E}">
        <p14:creationId xmlns:p14="http://schemas.microsoft.com/office/powerpoint/2010/main" val="595835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326465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4</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770274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5</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237658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6</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88501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3990717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00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3422128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173851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14</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52223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15</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23604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24615875-1AE6-CC48-9CDA-83B4DB9E01BD}"/>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9" name="Picture 7" descr="cshl_logo_alternate rgb.png">
            <a:extLst>
              <a:ext uri="{FF2B5EF4-FFF2-40B4-BE49-F238E27FC236}">
                <a16:creationId xmlns:a16="http://schemas.microsoft.com/office/drawing/2014/main" id="{2ABB33F8-A05E-3547-922B-CE0D692524D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1646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2478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877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59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314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84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882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07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8769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5543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328FB569-0485-8045-BFD7-167815E77336}"/>
              </a:ext>
            </a:extLst>
          </p:cNvPr>
          <p:cNvSpPr txBox="1">
            <a:spLocks/>
          </p:cNvSpPr>
          <p:nvPr userDrawn="1"/>
        </p:nvSpPr>
        <p:spPr>
          <a:xfrm>
            <a:off x="6553200" y="6356356"/>
            <a:ext cx="21336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z="900" smtClean="0"/>
              <a:pPr>
                <a:defRPr/>
              </a:pPr>
              <a:t>‹#›</a:t>
            </a:fld>
            <a:endParaRPr lang="en-US" sz="900"/>
          </a:p>
        </p:txBody>
      </p:sp>
      <p:sp>
        <p:nvSpPr>
          <p:cNvPr id="8" name="Rectangle 7">
            <a:extLst>
              <a:ext uri="{FF2B5EF4-FFF2-40B4-BE49-F238E27FC236}">
                <a16:creationId xmlns:a16="http://schemas.microsoft.com/office/drawing/2014/main" id="{ED0306AE-18A0-4C44-8452-FDAD4CEC049D}"/>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9" name="TextBox 8">
            <a:extLst>
              <a:ext uri="{FF2B5EF4-FFF2-40B4-BE49-F238E27FC236}">
                <a16:creationId xmlns:a16="http://schemas.microsoft.com/office/drawing/2014/main" id="{3E245822-ADFF-4540-9BD4-E4A28AC5438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1 </a:t>
            </a:r>
          </a:p>
        </p:txBody>
      </p:sp>
      <p:sp>
        <p:nvSpPr>
          <p:cNvPr id="11" name="TextBox 10">
            <a:extLst>
              <a:ext uri="{FF2B5EF4-FFF2-40B4-BE49-F238E27FC236}">
                <a16:creationId xmlns:a16="http://schemas.microsoft.com/office/drawing/2014/main" id="{E5BC81E6-F19D-9E4F-A613-5717CEE394C4}"/>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2" name="TextBox 11">
            <a:extLst>
              <a:ext uri="{FF2B5EF4-FFF2-40B4-BE49-F238E27FC236}">
                <a16:creationId xmlns:a16="http://schemas.microsoft.com/office/drawing/2014/main" id="{B8F5D193-BF70-C04D-ACCD-2D3C430B970A}"/>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391269066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70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C33B2E-2B58-7849-BDE5-9D114CED2104}"/>
              </a:ext>
            </a:extLst>
          </p:cNvPr>
          <p:cNvSpPr/>
          <p:nvPr/>
        </p:nvSpPr>
        <p:spPr>
          <a:xfrm>
            <a:off x="0" y="2492896"/>
            <a:ext cx="12192000" cy="3889542"/>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sp>
        <p:nvSpPr>
          <p:cNvPr id="10244" name="Title 1"/>
          <p:cNvSpPr txBox="1">
            <a:spLocks/>
          </p:cNvSpPr>
          <p:nvPr/>
        </p:nvSpPr>
        <p:spPr bwMode="auto">
          <a:xfrm>
            <a:off x="5836840" y="183488"/>
            <a:ext cx="60198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Introduction to RNA sequencing (lecture)</a:t>
            </a:r>
            <a:endParaRPr lang="en-US" sz="2000" b="1" dirty="0">
              <a:solidFill>
                <a:schemeClr val="bg1"/>
              </a:solidFill>
              <a:latin typeface="Calibri" charset="0"/>
              <a:cs typeface="Segoe UI" charset="0"/>
            </a:endParaRPr>
          </a:p>
        </p:txBody>
      </p:sp>
      <p:pic>
        <p:nvPicPr>
          <p:cNvPr id="11" name="Picture 10">
            <a:extLst>
              <a:ext uri="{FF2B5EF4-FFF2-40B4-BE49-F238E27FC236}">
                <a16:creationId xmlns:a16="http://schemas.microsoft.com/office/drawing/2014/main" id="{9F353E93-A688-004C-B399-25882A2A25CF}"/>
              </a:ext>
            </a:extLst>
          </p:cNvPr>
          <p:cNvPicPr>
            <a:picLocks noChangeAspect="1"/>
          </p:cNvPicPr>
          <p:nvPr/>
        </p:nvPicPr>
        <p:blipFill>
          <a:blip r:embed="rId2"/>
          <a:stretch>
            <a:fillRect/>
          </a:stretch>
        </p:blipFill>
        <p:spPr>
          <a:xfrm>
            <a:off x="250777" y="2855119"/>
            <a:ext cx="3128830" cy="3128830"/>
          </a:xfrm>
          <a:prstGeom prst="rect">
            <a:avLst/>
          </a:prstGeom>
        </p:spPr>
      </p:pic>
      <p:pic>
        <p:nvPicPr>
          <p:cNvPr id="12" name="Picture 1" descr="RNA-Seq-alignment.png">
            <a:extLst>
              <a:ext uri="{FF2B5EF4-FFF2-40B4-BE49-F238E27FC236}">
                <a16:creationId xmlns:a16="http://schemas.microsoft.com/office/drawing/2014/main" id="{5BFF4C48-5997-A74A-B649-0DEA98B46F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2852936"/>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81F5391E-B6C3-AC45-B0BE-FBFA7D86A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479" y="3431272"/>
            <a:ext cx="5263149" cy="1631984"/>
          </a:xfrm>
          <a:prstGeom prst="rect">
            <a:avLst/>
          </a:prstGeom>
        </p:spPr>
      </p:pic>
      <p:sp>
        <p:nvSpPr>
          <p:cNvPr id="4" name="Title 1">
            <a:extLst>
              <a:ext uri="{FF2B5EF4-FFF2-40B4-BE49-F238E27FC236}">
                <a16:creationId xmlns:a16="http://schemas.microsoft.com/office/drawing/2014/main" id="{478FBE0E-AF86-AAFC-3359-1EDFF8B9FAA8}"/>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Arpad </a:t>
            </a:r>
            <a:r>
              <a:rPr lang="en-US" sz="1800" dirty="0" err="1">
                <a:latin typeface="Calibri"/>
                <a:cs typeface="Calibri"/>
              </a:rPr>
              <a:t>Danos</a:t>
            </a:r>
            <a:r>
              <a:rPr lang="en-US" sz="1800" dirty="0">
                <a:latin typeface="Calibri"/>
                <a:cs typeface="Calibri"/>
              </a:rPr>
              <a:t>, Felicia Gomez, Obi Griffith, Malachi Griffith,</a:t>
            </a:r>
          </a:p>
          <a:p>
            <a:pPr>
              <a:defRPr/>
            </a:pPr>
            <a:r>
              <a:rPr lang="en-US" sz="1800" dirty="0">
                <a:latin typeface="Calibri"/>
                <a:cs typeface="Calibri"/>
              </a:rPr>
              <a:t>My Hoang, Mariam Khanfar, Chris Miller, Kartik Singhal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5-19, 2023</a:t>
            </a:r>
          </a:p>
        </p:txBody>
      </p:sp>
    </p:spTree>
    <p:extLst>
      <p:ext uri="{BB962C8B-B14F-4D97-AF65-F5344CB8AC3E}">
        <p14:creationId xmlns:p14="http://schemas.microsoft.com/office/powerpoint/2010/main" val="325060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34442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4680520" cy="864270"/>
          </a:xfrm>
        </p:spPr>
        <p:txBody>
          <a:bodyPr/>
          <a:lstStyle/>
          <a:p>
            <a:r>
              <a:rPr lang="en-US" sz="2800" dirty="0">
                <a:latin typeface="Calibri" charset="0"/>
                <a:ea typeface="ＭＳ Ｐゴシック" charset="0"/>
              </a:rPr>
              <a:t>RNA sequence enrichment (selection/depletion)</a:t>
            </a:r>
          </a:p>
        </p:txBody>
      </p:sp>
    </p:spTree>
    <p:extLst>
      <p:ext uri="{BB962C8B-B14F-4D97-AF65-F5344CB8AC3E}">
        <p14:creationId xmlns:p14="http://schemas.microsoft.com/office/powerpoint/2010/main" val="1195381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94623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0324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normAutofit fontScale="90000"/>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167503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normAutofit fontScale="90000"/>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150834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4135" y="1584920"/>
            <a:ext cx="8156321" cy="4724400"/>
          </a:xfrm>
        </p:spPr>
      </p:pic>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
        <p:nvSpPr>
          <p:cNvPr id="8" name="5-Point Star 7">
            <a:extLst>
              <a:ext uri="{FF2B5EF4-FFF2-40B4-BE49-F238E27FC236}">
                <a16:creationId xmlns:a16="http://schemas.microsoft.com/office/drawing/2014/main" id="{11A52ED3-7911-344E-B584-FF5A9BEAD41A}"/>
              </a:ext>
            </a:extLst>
          </p:cNvPr>
          <p:cNvSpPr/>
          <p:nvPr/>
        </p:nvSpPr>
        <p:spPr>
          <a:xfrm>
            <a:off x="3881919" y="2661135"/>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4805BC12-4755-4A48-9D92-62DC0B9E86EA}"/>
              </a:ext>
            </a:extLst>
          </p:cNvPr>
          <p:cNvSpPr/>
          <p:nvPr/>
        </p:nvSpPr>
        <p:spPr>
          <a:xfrm>
            <a:off x="5790782" y="5229200"/>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3EEFEA-E8A3-6747-A484-FE0B6624EF5A}"/>
              </a:ext>
            </a:extLst>
          </p:cNvPr>
          <p:cNvSpPr/>
          <p:nvPr/>
        </p:nvSpPr>
        <p:spPr>
          <a:xfrm>
            <a:off x="3701260" y="380060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E6C050EF-0900-964A-A7D5-A2929C7063A7}"/>
              </a:ext>
            </a:extLst>
          </p:cNvPr>
          <p:cNvSpPr/>
          <p:nvPr/>
        </p:nvSpPr>
        <p:spPr>
          <a:xfrm>
            <a:off x="5826786" y="3092094"/>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DE2FC296-8FCA-E24A-A840-B999B49A78DB}"/>
              </a:ext>
            </a:extLst>
          </p:cNvPr>
          <p:cNvSpPr/>
          <p:nvPr/>
        </p:nvSpPr>
        <p:spPr>
          <a:xfrm>
            <a:off x="3722192" y="4805837"/>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DA25B287-8DB0-D843-AB46-317A3064C707}"/>
              </a:ext>
            </a:extLst>
          </p:cNvPr>
          <p:cNvSpPr/>
          <p:nvPr/>
        </p:nvSpPr>
        <p:spPr>
          <a:xfrm>
            <a:off x="8557875" y="345543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EB5E67-0862-D240-B1DE-1D8E9D306FA0}"/>
              </a:ext>
            </a:extLst>
          </p:cNvPr>
          <p:cNvSpPr/>
          <p:nvPr/>
        </p:nvSpPr>
        <p:spPr>
          <a:xfrm>
            <a:off x="10061393" y="5906206"/>
            <a:ext cx="216024" cy="216024"/>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E0E3D1-5DA1-DB47-AB25-857C746577F7}"/>
              </a:ext>
            </a:extLst>
          </p:cNvPr>
          <p:cNvSpPr txBox="1"/>
          <p:nvPr/>
        </p:nvSpPr>
        <p:spPr>
          <a:xfrm>
            <a:off x="10200456" y="5877272"/>
            <a:ext cx="1965603" cy="307777"/>
          </a:xfrm>
          <a:prstGeom prst="rect">
            <a:avLst/>
          </a:prstGeom>
          <a:noFill/>
        </p:spPr>
        <p:txBody>
          <a:bodyPr wrap="none" rtlCol="0">
            <a:spAutoFit/>
          </a:bodyPr>
          <a:lstStyle/>
          <a:p>
            <a:r>
              <a:rPr lang="en-US" sz="1400" dirty="0"/>
              <a:t>Covered in this course</a:t>
            </a:r>
          </a:p>
        </p:txBody>
      </p:sp>
    </p:spTree>
    <p:extLst>
      <p:ext uri="{BB962C8B-B14F-4D97-AF65-F5344CB8AC3E}">
        <p14:creationId xmlns:p14="http://schemas.microsoft.com/office/powerpoint/2010/main" val="35444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AA68-9E05-CA40-B672-7553CDBBFCE7}"/>
              </a:ext>
            </a:extLst>
          </p:cNvPr>
          <p:cNvSpPr>
            <a:spLocks noGrp="1"/>
          </p:cNvSpPr>
          <p:nvPr>
            <p:ph type="title"/>
          </p:nvPr>
        </p:nvSpPr>
        <p:spPr>
          <a:xfrm>
            <a:off x="203200" y="-18256"/>
            <a:ext cx="11785600" cy="1143000"/>
          </a:xfrm>
        </p:spPr>
        <p:txBody>
          <a:bodyPr/>
          <a:lstStyle/>
          <a:p>
            <a:r>
              <a:rPr lang="en-US" dirty="0"/>
              <a:t>Discussion of bulk vs single cell RNA-</a:t>
            </a:r>
            <a:r>
              <a:rPr lang="en-US" dirty="0" err="1"/>
              <a:t>seq</a:t>
            </a:r>
            <a:endParaRPr lang="en-US" dirty="0"/>
          </a:p>
        </p:txBody>
      </p:sp>
      <p:pic>
        <p:nvPicPr>
          <p:cNvPr id="5" name="Picture 4">
            <a:extLst>
              <a:ext uri="{FF2B5EF4-FFF2-40B4-BE49-F238E27FC236}">
                <a16:creationId xmlns:a16="http://schemas.microsoft.com/office/drawing/2014/main" id="{53BC38A9-CDDE-8647-B7B4-1B0068790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980728"/>
            <a:ext cx="10056440" cy="4524599"/>
          </a:xfrm>
          <a:prstGeom prst="rect">
            <a:avLst/>
          </a:prstGeom>
        </p:spPr>
      </p:pic>
      <p:sp>
        <p:nvSpPr>
          <p:cNvPr id="6" name="TextBox 5">
            <a:extLst>
              <a:ext uri="{FF2B5EF4-FFF2-40B4-BE49-F238E27FC236}">
                <a16:creationId xmlns:a16="http://schemas.microsoft.com/office/drawing/2014/main" id="{62328D98-D6FD-A14C-8210-3B33FB2FCB23}"/>
              </a:ext>
            </a:extLst>
          </p:cNvPr>
          <p:cNvSpPr txBox="1"/>
          <p:nvPr/>
        </p:nvSpPr>
        <p:spPr>
          <a:xfrm>
            <a:off x="360040" y="1412776"/>
            <a:ext cx="1951175" cy="276999"/>
          </a:xfrm>
          <a:prstGeom prst="rect">
            <a:avLst/>
          </a:prstGeom>
          <a:noFill/>
        </p:spPr>
        <p:txBody>
          <a:bodyPr wrap="none" rtlCol="0">
            <a:spAutoFit/>
          </a:bodyPr>
          <a:lstStyle/>
          <a:p>
            <a:r>
              <a:rPr lang="en-US" sz="1200" dirty="0"/>
              <a:t>Image from 10x genomics</a:t>
            </a:r>
          </a:p>
        </p:txBody>
      </p:sp>
      <p:sp>
        <p:nvSpPr>
          <p:cNvPr id="7" name="TextBox 6">
            <a:extLst>
              <a:ext uri="{FF2B5EF4-FFF2-40B4-BE49-F238E27FC236}">
                <a16:creationId xmlns:a16="http://schemas.microsoft.com/office/drawing/2014/main" id="{CBB50860-32E0-6849-8907-DCDF0C4BEDB1}"/>
              </a:ext>
            </a:extLst>
          </p:cNvPr>
          <p:cNvSpPr txBox="1"/>
          <p:nvPr/>
        </p:nvSpPr>
        <p:spPr>
          <a:xfrm>
            <a:off x="335361" y="5589240"/>
            <a:ext cx="11653440" cy="830997"/>
          </a:xfrm>
          <a:prstGeom prst="rect">
            <a:avLst/>
          </a:prstGeom>
          <a:noFill/>
        </p:spPr>
        <p:txBody>
          <a:bodyPr wrap="square" rtlCol="0">
            <a:spAutoFit/>
          </a:bodyPr>
          <a:lstStyle/>
          <a:p>
            <a:r>
              <a:rPr lang="en-US" dirty="0"/>
              <a:t>Factors to compare: Cost, complexity of library prep, complexity of analysis, qualitative and quantitative differences in richness of information obtained.  </a:t>
            </a:r>
          </a:p>
        </p:txBody>
      </p:sp>
    </p:spTree>
    <p:extLst>
      <p:ext uri="{BB962C8B-B14F-4D97-AF65-F5344CB8AC3E}">
        <p14:creationId xmlns:p14="http://schemas.microsoft.com/office/powerpoint/2010/main" val="190553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767790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06515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737097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normAutofit fontScale="90000"/>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700789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3238349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Background molecular biology</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a:t>
            </a:r>
            <a:r>
              <a:rPr lang="en-US" dirty="0" err="1">
                <a:latin typeface="Calibri" charset="0"/>
                <a:ea typeface="ＭＳ Ｐゴシック" charset="0"/>
              </a:rPr>
              <a:t>seq</a:t>
            </a:r>
            <a:r>
              <a:rPr lang="en-US" dirty="0">
                <a:latin typeface="Calibri" charset="0"/>
                <a:ea typeface="ＭＳ Ｐゴシック" charset="0"/>
              </a:rPr>
              <a:t> analysis work 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139982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normAutofit fontScale="90000"/>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137539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127580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normAutofit fontScale="92500" lnSpcReduction="10000"/>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6575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222006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79838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normAutofit fontScale="90000"/>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850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729175861"/>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BCBDB91A-9B26-824C-84F1-38A40AE60A56}" vid="{D4184701-6EB9-C840-884B-4BABDB359D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1_Office Theme</Template>
  <TotalTime>1</TotalTime>
  <Words>2903</Words>
  <Application>Microsoft Macintosh PowerPoint</Application>
  <PresentationFormat>Widescreen</PresentationFormat>
  <Paragraphs>143</Paragraphs>
  <Slides>21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Consolas</vt:lpstr>
      <vt:lpstr>Segoe UI</vt:lpstr>
      <vt:lpstr>1_Office Theme</vt:lpstr>
      <vt:lpstr>PowerPoint Presentation</vt:lpstr>
      <vt:lpstr>Learning objectives of the course</vt:lpstr>
      <vt:lpstr>Learning objectives of module 1</vt:lpstr>
      <vt:lpstr>Gene expression</vt:lpstr>
      <vt:lpstr>RNA sequencing</vt:lpstr>
      <vt:lpstr>Challenges</vt:lpstr>
      <vt:lpstr>Agilent example / interpretation</vt:lpstr>
      <vt:lpstr>Design considerations</vt:lpstr>
      <vt:lpstr>There are many RNA-seq library construction strategies</vt:lpstr>
      <vt:lpstr>Fragmentation and size selection</vt:lpstr>
      <vt:lpstr>RNA sequence enrichment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Discussion of bulk vs single cell RNA-seq</vt:lpstr>
      <vt:lpstr>Common questions (and answers)</vt:lpstr>
      <vt:lpstr>PowerPoint Presentation</vt:lpstr>
      <vt:lpstr>HISAT2/StringTie/Ballgown  RNA-seq Pipeline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Gomez, Felicia</dc:creator>
  <cp:lastModifiedBy>Gomez, Felicia</cp:lastModifiedBy>
  <cp:revision>2</cp:revision>
  <dcterms:created xsi:type="dcterms:W3CDTF">2023-11-13T18:11:39Z</dcterms:created>
  <dcterms:modified xsi:type="dcterms:W3CDTF">2023-11-13T18:16:39Z</dcterms:modified>
</cp:coreProperties>
</file>