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7"/>
  </p:notesMasterIdLst>
  <p:sldIdLst>
    <p:sldId id="256" r:id="rId2"/>
    <p:sldId id="257" r:id="rId3"/>
    <p:sldId id="515" r:id="rId4"/>
    <p:sldId id="516" r:id="rId5"/>
    <p:sldId id="517" r:id="rId6"/>
    <p:sldId id="525" r:id="rId7"/>
    <p:sldId id="526" r:id="rId8"/>
    <p:sldId id="518" r:id="rId9"/>
    <p:sldId id="520" r:id="rId10"/>
    <p:sldId id="521" r:id="rId11"/>
    <p:sldId id="522" r:id="rId12"/>
    <p:sldId id="527" r:id="rId13"/>
    <p:sldId id="528" r:id="rId14"/>
    <p:sldId id="529" r:id="rId15"/>
    <p:sldId id="524" r:id="rId16"/>
    <p:sldId id="536" r:id="rId17"/>
    <p:sldId id="537" r:id="rId18"/>
    <p:sldId id="538" r:id="rId19"/>
    <p:sldId id="539" r:id="rId20"/>
    <p:sldId id="530" r:id="rId21"/>
    <p:sldId id="531" r:id="rId22"/>
    <p:sldId id="532" r:id="rId23"/>
    <p:sldId id="533" r:id="rId24"/>
    <p:sldId id="535" r:id="rId25"/>
    <p:sldId id="267"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281"/>
    <p:restoredTop sz="84558"/>
  </p:normalViewPr>
  <p:slideViewPr>
    <p:cSldViewPr snapToGrid="0" snapToObjects="1">
      <p:cViewPr varScale="1">
        <p:scale>
          <a:sx n="107" d="100"/>
          <a:sy n="107" d="100"/>
        </p:scale>
        <p:origin x="54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7BD9F9-8452-A342-BB1B-28ECF19E2CC5}" type="datetimeFigureOut">
              <a:rPr lang="en-US" smtClean="0"/>
              <a:t>6/16/24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C65747-E6F5-D94A-981D-658B04DED679}" type="slidenum">
              <a:rPr lang="en-US" smtClean="0"/>
              <a:t>‹#›</a:t>
            </a:fld>
            <a:endParaRPr lang="en-US"/>
          </a:p>
        </p:txBody>
      </p:sp>
    </p:spTree>
    <p:extLst>
      <p:ext uri="{BB962C8B-B14F-4D97-AF65-F5344CB8AC3E}">
        <p14:creationId xmlns:p14="http://schemas.microsoft.com/office/powerpoint/2010/main" val="28747366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6" name="Google Shape;6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106787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1C65747-E6F5-D94A-981D-658B04DED679}" type="slidenum">
              <a:rPr lang="en-US" smtClean="0"/>
              <a:t>12</a:t>
            </a:fld>
            <a:endParaRPr lang="en-US"/>
          </a:p>
        </p:txBody>
      </p:sp>
    </p:spTree>
    <p:extLst>
      <p:ext uri="{BB962C8B-B14F-4D97-AF65-F5344CB8AC3E}">
        <p14:creationId xmlns:p14="http://schemas.microsoft.com/office/powerpoint/2010/main" val="23142459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C65747-E6F5-D94A-981D-658B04DED679}" type="slidenum">
              <a:rPr lang="en-US" smtClean="0"/>
              <a:t>13</a:t>
            </a:fld>
            <a:endParaRPr lang="en-US"/>
          </a:p>
        </p:txBody>
      </p:sp>
    </p:spTree>
    <p:extLst>
      <p:ext uri="{BB962C8B-B14F-4D97-AF65-F5344CB8AC3E}">
        <p14:creationId xmlns:p14="http://schemas.microsoft.com/office/powerpoint/2010/main" val="3000588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recommend </a:t>
            </a:r>
            <a:r>
              <a:rPr lang="en-US" dirty="0" err="1"/>
              <a:t>intersection_strict</a:t>
            </a:r>
            <a:endParaRPr lang="en-US" dirty="0"/>
          </a:p>
        </p:txBody>
      </p:sp>
      <p:sp>
        <p:nvSpPr>
          <p:cNvPr id="4" name="Slide Number Placeholder 3"/>
          <p:cNvSpPr>
            <a:spLocks noGrp="1"/>
          </p:cNvSpPr>
          <p:nvPr>
            <p:ph type="sldNum" sz="quarter" idx="10"/>
          </p:nvPr>
        </p:nvSpPr>
        <p:spPr/>
        <p:txBody>
          <a:bodyPr/>
          <a:lstStyle/>
          <a:p>
            <a:pPr>
              <a:defRPr/>
            </a:pPr>
            <a:fld id="{F3969550-FBCF-404B-9FAA-7B1DCDF2C4FF}" type="slidenum">
              <a:rPr lang="en-US" smtClean="0"/>
              <a:pPr>
                <a:defRPr/>
              </a:pPr>
              <a:t>14</a:t>
            </a:fld>
            <a:endParaRPr lang="en-US"/>
          </a:p>
        </p:txBody>
      </p:sp>
    </p:spTree>
    <p:extLst>
      <p:ext uri="{BB962C8B-B14F-4D97-AF65-F5344CB8AC3E}">
        <p14:creationId xmlns:p14="http://schemas.microsoft.com/office/powerpoint/2010/main" val="39147539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1C65747-E6F5-D94A-981D-658B04DED679}" type="slidenum">
              <a:rPr lang="en-US" smtClean="0"/>
              <a:t>22</a:t>
            </a:fld>
            <a:endParaRPr lang="en-US"/>
          </a:p>
        </p:txBody>
      </p:sp>
    </p:spTree>
    <p:extLst>
      <p:ext uri="{BB962C8B-B14F-4D97-AF65-F5344CB8AC3E}">
        <p14:creationId xmlns:p14="http://schemas.microsoft.com/office/powerpoint/2010/main" val="39715805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1C65747-E6F5-D94A-981D-658B04DED679}" type="slidenum">
              <a:rPr lang="en-US" smtClean="0"/>
              <a:t>24</a:t>
            </a:fld>
            <a:endParaRPr lang="en-US"/>
          </a:p>
        </p:txBody>
      </p:sp>
    </p:spTree>
    <p:extLst>
      <p:ext uri="{BB962C8B-B14F-4D97-AF65-F5344CB8AC3E}">
        <p14:creationId xmlns:p14="http://schemas.microsoft.com/office/powerpoint/2010/main" val="36373360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 name="Google Shape;96;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7" name="Google Shape;97;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25</a:t>
            </a:fld>
            <a:endParaRPr/>
          </a:p>
        </p:txBody>
      </p:sp>
    </p:spTree>
    <p:extLst>
      <p:ext uri="{BB962C8B-B14F-4D97-AF65-F5344CB8AC3E}">
        <p14:creationId xmlns:p14="http://schemas.microsoft.com/office/powerpoint/2010/main" val="28329820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3" name="Google Shape;7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06532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5</a:t>
            </a:fld>
            <a:endParaRPr lang="en-US"/>
          </a:p>
        </p:txBody>
      </p:sp>
    </p:spTree>
    <p:extLst>
      <p:ext uri="{BB962C8B-B14F-4D97-AF65-F5344CB8AC3E}">
        <p14:creationId xmlns:p14="http://schemas.microsoft.com/office/powerpoint/2010/main" val="11905922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6</a:t>
            </a:fld>
            <a:endParaRPr lang="en-US"/>
          </a:p>
        </p:txBody>
      </p:sp>
    </p:spTree>
    <p:extLst>
      <p:ext uri="{BB962C8B-B14F-4D97-AF65-F5344CB8AC3E}">
        <p14:creationId xmlns:p14="http://schemas.microsoft.com/office/powerpoint/2010/main" val="36520894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7</a:t>
            </a:fld>
            <a:endParaRPr lang="en-US"/>
          </a:p>
        </p:txBody>
      </p:sp>
    </p:spTree>
    <p:extLst>
      <p:ext uri="{BB962C8B-B14F-4D97-AF65-F5344CB8AC3E}">
        <p14:creationId xmlns:p14="http://schemas.microsoft.com/office/powerpoint/2010/main" val="28672757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you use TPM, the sum of all TPMs in each sample are the same. This makes it easier to compare the proportion of reads that mapped to a gene in each sample. In contrast, with RPKM and FPKM, the sum of the normalized reads in each sample may be different, and this makes it harder to compare samples directly.</a:t>
            </a:r>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8</a:t>
            </a:fld>
            <a:endParaRPr lang="en-US"/>
          </a:p>
        </p:txBody>
      </p:sp>
    </p:spTree>
    <p:extLst>
      <p:ext uri="{BB962C8B-B14F-4D97-AF65-F5344CB8AC3E}">
        <p14:creationId xmlns:p14="http://schemas.microsoft.com/office/powerpoint/2010/main" val="5129502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ＭＳ Ｐゴシック" pitchFamily="-28" charset="-128"/>
                <a:cs typeface="ＭＳ Ｐゴシック" pitchFamily="-28" charset="-128"/>
              </a:rPr>
              <a:t>The StringTie algorithm: RNA-</a:t>
            </a:r>
            <a:r>
              <a:rPr lang="en-US" sz="1200" b="0" i="0" u="none" strike="noStrike" kern="1200" baseline="0" dirty="0" err="1">
                <a:solidFill>
                  <a:schemeClr val="tx1"/>
                </a:solidFill>
                <a:latin typeface="+mn-lt"/>
                <a:ea typeface="ＭＳ Ｐゴシック" pitchFamily="-28" charset="-128"/>
                <a:cs typeface="ＭＳ Ｐゴシック" pitchFamily="-28" charset="-128"/>
              </a:rPr>
              <a:t>seq</a:t>
            </a:r>
            <a:r>
              <a:rPr lang="en-US" sz="1200" b="0" i="0" u="none" strike="noStrike" kern="1200" baseline="0" dirty="0">
                <a:solidFill>
                  <a:schemeClr val="tx1"/>
                </a:solidFill>
                <a:latin typeface="+mn-lt"/>
                <a:ea typeface="ＭＳ Ｐゴシック" pitchFamily="-28" charset="-128"/>
                <a:cs typeface="ＭＳ Ｐゴシック" pitchFamily="-28" charset="-128"/>
              </a:rPr>
              <a:t> reads are assembled into super-reads (Step 1) and then super-reads plus un-assembled reads are mapped to the genome (Step 2). In Step 3, mapped reads and super-reads are used to build an alternative splice graph. We use the path from source (s) to sink (t) with the heaviest coverage to build a flow network corresponding to the transcript represented by that path (Step 4). The maximum flow in this network represents the coverage of one assembled transcript, which is removed from the splice graph (Step 5). Steps 4 and 5 are repeated until no more transcripts can be assembled. </a:t>
            </a:r>
            <a:endParaRPr lang="en-US" dirty="0"/>
          </a:p>
        </p:txBody>
      </p:sp>
      <p:sp>
        <p:nvSpPr>
          <p:cNvPr id="4" name="Slide Number Placeholder 3"/>
          <p:cNvSpPr>
            <a:spLocks noGrp="1"/>
          </p:cNvSpPr>
          <p:nvPr>
            <p:ph type="sldNum" sz="quarter" idx="10"/>
          </p:nvPr>
        </p:nvSpPr>
        <p:spPr/>
        <p:txBody>
          <a:bodyPr/>
          <a:lstStyle/>
          <a:p>
            <a:pPr>
              <a:defRPr/>
            </a:pPr>
            <a:fld id="{F3969550-FBCF-404B-9FAA-7B1DCDF2C4FF}" type="slidenum">
              <a:rPr lang="en-US" smtClean="0"/>
              <a:pPr>
                <a:defRPr/>
              </a:pPr>
              <a:t>9</a:t>
            </a:fld>
            <a:endParaRPr lang="en-US"/>
          </a:p>
        </p:txBody>
      </p:sp>
    </p:spTree>
    <p:extLst>
      <p:ext uri="{BB962C8B-B14F-4D97-AF65-F5344CB8AC3E}">
        <p14:creationId xmlns:p14="http://schemas.microsoft.com/office/powerpoint/2010/main" val="11974204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ＭＳ Ｐゴシック" pitchFamily="-28" charset="-128"/>
                <a:cs typeface="ＭＳ Ｐゴシック" pitchFamily="-28" charset="-128"/>
              </a:rPr>
              <a:t>Flow network associated with a transcript (shown with colored nodes). 15 fragments (shown in grey) align to the transcript. Two nodes in the flow network are connected if a fragment starts and ends at those nodes. E.g., nodes 1 and 5 are connected because fragment (a) starts at node 1 and ends at node 5. For each colored node in the transcript, two nodes are created in the flow network. Capacities on edges (not connecting source or sink) are shown in red. </a:t>
            </a:r>
          </a:p>
          <a:p>
            <a:endParaRPr lang="en-US" sz="1200" b="0" i="0" u="none" strike="noStrike" kern="1200" baseline="0" dirty="0">
              <a:solidFill>
                <a:schemeClr val="tx1"/>
              </a:solidFill>
              <a:latin typeface="+mn-lt"/>
              <a:ea typeface="ＭＳ Ｐゴシック" pitchFamily="-28" charset="-128"/>
              <a:cs typeface="ＭＳ Ｐゴシック" pitchFamily="-28" charset="-128"/>
            </a:endParaRPr>
          </a:p>
          <a:p>
            <a:r>
              <a:rPr lang="en-US" sz="1200" b="0" i="0" u="none" strike="noStrike" kern="1200" baseline="0" dirty="0">
                <a:solidFill>
                  <a:schemeClr val="tx1"/>
                </a:solidFill>
                <a:latin typeface="+mn-lt"/>
                <a:ea typeface="ＭＳ Ｐゴシック" pitchFamily="-28" charset="-128"/>
                <a:cs typeface="ＭＳ Ｐゴシック" pitchFamily="-28" charset="-128"/>
              </a:rPr>
              <a:t>In the first node (corresponding to exon1) there are 7 fragments. One of these fragments is connected to exon5 (starts at beginning of exon1 and ends at end of exon5), while 6 fragments are connected to exon3. In the second node (corresponding to exon3) there are 13 fragments, of which 3 are connected to exon 5. The final node (corresponding to exon5) has 4 supporting fragments. The maximum flow is clearly 1 – 3 – 5. </a:t>
            </a:r>
          </a:p>
          <a:p>
            <a:endParaRPr lang="en-US" sz="1200" b="0" i="0" u="none" strike="noStrike" kern="1200" baseline="0" dirty="0">
              <a:solidFill>
                <a:schemeClr val="tx1"/>
              </a:solidFill>
              <a:latin typeface="+mn-lt"/>
              <a:ea typeface="ＭＳ Ｐゴシック" pitchFamily="-28" charset="-128"/>
              <a:cs typeface="ＭＳ Ｐゴシック" pitchFamily="-28" charset="-128"/>
            </a:endParaRPr>
          </a:p>
          <a:p>
            <a:r>
              <a:rPr lang="en-US" sz="1200" b="0" i="0" u="none" strike="noStrike" kern="1200" baseline="0" dirty="0">
                <a:solidFill>
                  <a:schemeClr val="tx1"/>
                </a:solidFill>
                <a:latin typeface="+mn-lt"/>
                <a:ea typeface="ＭＳ Ｐゴシック" pitchFamily="-28" charset="-128"/>
                <a:cs typeface="ＭＳ Ｐゴシック" pitchFamily="-28" charset="-128"/>
              </a:rPr>
              <a:t>StringTie estimates the coverage level of the transcript by solving a maximum-flow problem that determines the maximum number of fragments that can be associated with the chosen transcript. </a:t>
            </a:r>
          </a:p>
          <a:p>
            <a:endParaRPr lang="en-US" sz="1200" b="0" i="0" u="none" strike="noStrike" kern="1200" baseline="0" dirty="0">
              <a:solidFill>
                <a:schemeClr val="tx1"/>
              </a:solidFill>
              <a:latin typeface="+mn-lt"/>
              <a:ea typeface="ＭＳ Ｐゴシック" pitchFamily="-28" charset="-128"/>
              <a:cs typeface="ＭＳ Ｐゴシック" pitchFamily="-28" charset="-128"/>
            </a:endParaRPr>
          </a:p>
          <a:p>
            <a:r>
              <a:rPr lang="en-US" dirty="0"/>
              <a:t>The maximum flow problem is a well-studied problem in optimization theory.</a:t>
            </a:r>
          </a:p>
        </p:txBody>
      </p:sp>
      <p:sp>
        <p:nvSpPr>
          <p:cNvPr id="4" name="Slide Number Placeholder 3"/>
          <p:cNvSpPr>
            <a:spLocks noGrp="1"/>
          </p:cNvSpPr>
          <p:nvPr>
            <p:ph type="sldNum" sz="quarter" idx="10"/>
          </p:nvPr>
        </p:nvSpPr>
        <p:spPr/>
        <p:txBody>
          <a:bodyPr/>
          <a:lstStyle/>
          <a:p>
            <a:pPr>
              <a:defRPr/>
            </a:pPr>
            <a:fld id="{F3969550-FBCF-404B-9FAA-7B1DCDF2C4FF}" type="slidenum">
              <a:rPr lang="en-US" smtClean="0"/>
              <a:pPr>
                <a:defRPr/>
              </a:pPr>
              <a:t>10</a:t>
            </a:fld>
            <a:endParaRPr lang="en-US"/>
          </a:p>
        </p:txBody>
      </p:sp>
    </p:spTree>
    <p:extLst>
      <p:ext uri="{BB962C8B-B14F-4D97-AF65-F5344CB8AC3E}">
        <p14:creationId xmlns:p14="http://schemas.microsoft.com/office/powerpoint/2010/main" val="16518079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1C65747-E6F5-D94A-981D-658B04DED679}" type="slidenum">
              <a:rPr lang="en-US" smtClean="0"/>
              <a:t>11</a:t>
            </a:fld>
            <a:endParaRPr lang="en-US"/>
          </a:p>
        </p:txBody>
      </p:sp>
    </p:spTree>
    <p:extLst>
      <p:ext uri="{BB962C8B-B14F-4D97-AF65-F5344CB8AC3E}">
        <p14:creationId xmlns:p14="http://schemas.microsoft.com/office/powerpoint/2010/main" val="57672430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reserve="1">
  <p:cSld name="1_Title Slide">
    <p:spTree>
      <p:nvGrpSpPr>
        <p:cNvPr id="1" name="Shape 16"/>
        <p:cNvGrpSpPr/>
        <p:nvPr/>
      </p:nvGrpSpPr>
      <p:grpSpPr>
        <a:xfrm>
          <a:off x="0" y="0"/>
          <a:ext cx="0" cy="0"/>
          <a:chOff x="0" y="0"/>
          <a:chExt cx="0" cy="0"/>
        </a:xfrm>
      </p:grpSpPr>
      <p:sp>
        <p:nvSpPr>
          <p:cNvPr id="17" name="Google Shape;17;p7"/>
          <p:cNvSpPr txBox="1">
            <a:spLocks noGrp="1"/>
          </p:cNvSpPr>
          <p:nvPr>
            <p:ph type="ctrTitle"/>
          </p:nvPr>
        </p:nvSpPr>
        <p:spPr>
          <a:xfrm>
            <a:off x="1524000" y="205962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4500"/>
              <a:buFont typeface="Consolas"/>
              <a:buNone/>
              <a:defRPr sz="45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7"/>
          <p:cNvSpPr txBox="1">
            <a:spLocks noGrp="1"/>
          </p:cNvSpPr>
          <p:nvPr>
            <p:ph type="subTitle" idx="1"/>
          </p:nvPr>
        </p:nvSpPr>
        <p:spPr>
          <a:xfrm>
            <a:off x="1524000" y="453929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750"/>
              </a:spcBef>
              <a:spcAft>
                <a:spcPts val="0"/>
              </a:spcAft>
              <a:buClr>
                <a:schemeClr val="dk1"/>
              </a:buClr>
              <a:buSzPts val="1800"/>
              <a:buNone/>
              <a:defRPr sz="1800"/>
            </a:lvl1pPr>
            <a:lvl2pPr lvl="1" algn="ctr">
              <a:lnSpc>
                <a:spcPct val="90000"/>
              </a:lnSpc>
              <a:spcBef>
                <a:spcPts val="375"/>
              </a:spcBef>
              <a:spcAft>
                <a:spcPts val="0"/>
              </a:spcAft>
              <a:buClr>
                <a:schemeClr val="dk1"/>
              </a:buClr>
              <a:buSzPts val="1500"/>
              <a:buNone/>
              <a:defRPr sz="1500"/>
            </a:lvl2pPr>
            <a:lvl3pPr lvl="2" algn="ctr">
              <a:lnSpc>
                <a:spcPct val="90000"/>
              </a:lnSpc>
              <a:spcBef>
                <a:spcPts val="375"/>
              </a:spcBef>
              <a:spcAft>
                <a:spcPts val="0"/>
              </a:spcAft>
              <a:buClr>
                <a:schemeClr val="dk1"/>
              </a:buClr>
              <a:buSzPts val="1350"/>
              <a:buNone/>
              <a:defRPr sz="1350"/>
            </a:lvl3pPr>
            <a:lvl4pPr lvl="3" algn="ctr">
              <a:lnSpc>
                <a:spcPct val="90000"/>
              </a:lnSpc>
              <a:spcBef>
                <a:spcPts val="375"/>
              </a:spcBef>
              <a:spcAft>
                <a:spcPts val="0"/>
              </a:spcAft>
              <a:buClr>
                <a:schemeClr val="dk1"/>
              </a:buClr>
              <a:buSzPts val="1200"/>
              <a:buNone/>
              <a:defRPr sz="1200"/>
            </a:lvl4pPr>
            <a:lvl5pPr lvl="4" algn="ctr">
              <a:lnSpc>
                <a:spcPct val="90000"/>
              </a:lnSpc>
              <a:spcBef>
                <a:spcPts val="375"/>
              </a:spcBef>
              <a:spcAft>
                <a:spcPts val="0"/>
              </a:spcAft>
              <a:buClr>
                <a:schemeClr val="dk1"/>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a:endParaRPr/>
          </a:p>
        </p:txBody>
      </p:sp>
      <p:sp>
        <p:nvSpPr>
          <p:cNvPr id="19" name="Google Shape;19;p7"/>
          <p:cNvSpPr/>
          <p:nvPr/>
        </p:nvSpPr>
        <p:spPr>
          <a:xfrm>
            <a:off x="0" y="0"/>
            <a:ext cx="12192000" cy="25146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Arial"/>
              <a:buNone/>
            </a:pPr>
            <a:endParaRPr sz="1350" b="0" i="0" u="none" strike="noStrike" cap="none">
              <a:solidFill>
                <a:schemeClr val="lt1"/>
              </a:solidFill>
              <a:latin typeface="Verdana"/>
              <a:ea typeface="Verdana"/>
              <a:cs typeface="Verdana"/>
              <a:sym typeface="Verdana"/>
            </a:endParaRPr>
          </a:p>
        </p:txBody>
      </p:sp>
      <p:pic>
        <p:nvPicPr>
          <p:cNvPr id="20" name="Google Shape;20;p7" descr="bioinformatics.ca-logo-white-text.png"/>
          <p:cNvPicPr preferRelativeResize="0"/>
          <p:nvPr/>
        </p:nvPicPr>
        <p:blipFill rotWithShape="1">
          <a:blip r:embed="rId2">
            <a:alphaModFix/>
          </a:blip>
          <a:srcRect/>
          <a:stretch/>
        </p:blipFill>
        <p:spPr>
          <a:xfrm>
            <a:off x="350520" y="1649673"/>
            <a:ext cx="1620520" cy="727826"/>
          </a:xfrm>
          <a:prstGeom prst="rect">
            <a:avLst/>
          </a:prstGeom>
          <a:noFill/>
          <a:ln>
            <a:noFill/>
          </a:ln>
        </p:spPr>
      </p:pic>
      <p:sp>
        <p:nvSpPr>
          <p:cNvPr id="2" name="TextBox 1">
            <a:extLst>
              <a:ext uri="{FF2B5EF4-FFF2-40B4-BE49-F238E27FC236}">
                <a16:creationId xmlns:a16="http://schemas.microsoft.com/office/drawing/2014/main" id="{B64D20CC-434E-FE41-A341-FCCFCF15F5ED}"/>
              </a:ext>
            </a:extLst>
          </p:cNvPr>
          <p:cNvSpPr txBox="1"/>
          <p:nvPr userDrawn="1"/>
        </p:nvSpPr>
        <p:spPr>
          <a:xfrm>
            <a:off x="5761630" y="6451911"/>
            <a:ext cx="668741" cy="369332"/>
          </a:xfrm>
          <a:prstGeom prst="rect">
            <a:avLst/>
          </a:prstGeom>
          <a:noFill/>
        </p:spPr>
        <p:txBody>
          <a:bodyPr wrap="square" rtlCol="0">
            <a:spAutoFit/>
          </a:bodyPr>
          <a:lstStyle/>
          <a:p>
            <a:pPr algn="ctr"/>
            <a:fld id="{663B4470-66D3-704F-8586-E8D8B4F9846D}" type="slidenum">
              <a:rPr lang="en-US" sz="1800" b="0" smtClean="0">
                <a:solidFill>
                  <a:schemeClr val="bg1"/>
                </a:solidFill>
              </a:rPr>
              <a:pPr algn="ctr"/>
              <a:t>‹#›</a:t>
            </a:fld>
            <a:endParaRPr lang="en-US" sz="1800" b="0" dirty="0">
              <a:solidFill>
                <a:schemeClr val="bg1"/>
              </a:solidFill>
            </a:endParaRPr>
          </a:p>
        </p:txBody>
      </p:sp>
    </p:spTree>
    <p:extLst>
      <p:ext uri="{BB962C8B-B14F-4D97-AF65-F5344CB8AC3E}">
        <p14:creationId xmlns:p14="http://schemas.microsoft.com/office/powerpoint/2010/main" val="120729335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BD490-1952-7643-90D4-C4F4ABC93F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F02CD42-FD12-614D-A8C6-FBB652E2B9C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26E1892-E1D1-5447-8C1E-BFD3993A1D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37249923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2A315-2FF6-0449-93D6-96342D9860B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A5E6CFA-28AB-B748-AE92-1FF1FB3DE9E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538275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5329849-B648-BF40-BC0C-E39A8FDA9F0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041A42D-2964-F94E-ABD6-AF0DA39EEF4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056412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p:spTree>
      <p:nvGrpSpPr>
        <p:cNvPr id="1" name=""/>
        <p:cNvGrpSpPr/>
        <p:nvPr/>
      </p:nvGrpSpPr>
      <p:grpSpPr>
        <a:xfrm>
          <a:off x="0" y="0"/>
          <a:ext cx="0" cy="0"/>
          <a:chOff x="0" y="0"/>
          <a:chExt cx="0" cy="0"/>
        </a:xfrm>
      </p:grpSpPr>
      <p:sp>
        <p:nvSpPr>
          <p:cNvPr id="2" name="Rectangle 1"/>
          <p:cNvSpPr/>
          <p:nvPr userDrawn="1"/>
        </p:nvSpPr>
        <p:spPr>
          <a:xfrm>
            <a:off x="0" y="0"/>
            <a:ext cx="12192000" cy="2514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350">
              <a:solidFill>
                <a:srgbClr val="FFFFFF"/>
              </a:solidFill>
              <a:latin typeface="Segoe UI" charset="0"/>
              <a:ea typeface="ＭＳ Ｐゴシック" charset="0"/>
              <a:cs typeface="ＭＳ Ｐゴシック" charset="0"/>
            </a:endParaRPr>
          </a:p>
        </p:txBody>
      </p:sp>
      <p:pic>
        <p:nvPicPr>
          <p:cNvPr id="4" name="Picture 7" descr="cshl_logo_alternate rgb.png">
            <a:extLst>
              <a:ext uri="{FF2B5EF4-FFF2-40B4-BE49-F238E27FC236}">
                <a16:creationId xmlns:a16="http://schemas.microsoft.com/office/drawing/2014/main" id="{9FD15C8D-E2CD-EF40-87AB-92B0C68A165A}"/>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00038" y="381000"/>
            <a:ext cx="3509962" cy="1676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521547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45848-7DFC-6C40-B1F8-16CDFB28A4B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80C4B80-37CE-B14F-B889-FE8A6C8F2E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7" name="Rectangle 6">
            <a:extLst>
              <a:ext uri="{FF2B5EF4-FFF2-40B4-BE49-F238E27FC236}">
                <a16:creationId xmlns:a16="http://schemas.microsoft.com/office/drawing/2014/main" id="{715D8FD2-7081-5447-BFEF-BD64EF32B157}"/>
              </a:ext>
            </a:extLst>
          </p:cNvPr>
          <p:cNvSpPr/>
          <p:nvPr userDrawn="1"/>
        </p:nvSpPr>
        <p:spPr>
          <a:xfrm>
            <a:off x="0" y="0"/>
            <a:ext cx="12192000" cy="2514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dirty="0"/>
          </a:p>
        </p:txBody>
      </p:sp>
      <p:pic>
        <p:nvPicPr>
          <p:cNvPr id="9" name="Picture 7" descr="cshl_logo_alternate rgb.png">
            <a:extLst>
              <a:ext uri="{FF2B5EF4-FFF2-40B4-BE49-F238E27FC236}">
                <a16:creationId xmlns:a16="http://schemas.microsoft.com/office/drawing/2014/main" id="{5861429C-93CF-764A-B030-2D68199F21B8}"/>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00038" y="381000"/>
            <a:ext cx="3509962" cy="1676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963014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04983-FF57-3A4F-A50C-F9933F0EF3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8B265CB-057E-5147-B720-C8DDCC860D4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522034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0A621-739C-C746-8F29-9D6CFEEA4FA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4704B73-4058-7C40-98C2-4104D91876C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5348733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CA464-1AAB-3D41-837C-83C938183D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F2349E-5B0C-DE44-8CE1-77C14FC7025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C2FBEBA-F2A8-E642-B0D7-3148F7AC1B5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547915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93B7B-D3EB-1942-9C5D-C2DBE70DCDD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D082C37-8144-2B40-B057-52B9B6778F1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1AB8C75-2C38-424A-9A7A-65CB327C213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EC54413-8A58-C54E-9133-45A1F00C59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B0112E1-1E2D-724A-8EAC-CF4C8204D79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640209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7EC2-76AA-FC42-982F-77406246A4A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814957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276758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ECD1F-576B-CE49-B87E-5BC99EC046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42276B3-FB76-F847-A4BA-C9B293389B4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63103DB-251E-7F47-A645-0FDAFF6E6E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21733810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89B2312-714B-3946-B9BF-1C7B2035B2F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17A4718-D341-5E48-B2F9-56FD8E3EE1C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5">
            <a:extLst>
              <a:ext uri="{FF2B5EF4-FFF2-40B4-BE49-F238E27FC236}">
                <a16:creationId xmlns:a16="http://schemas.microsoft.com/office/drawing/2014/main" id="{ABB045D2-645B-C646-BB72-F8DE27472BD5}"/>
              </a:ext>
            </a:extLst>
          </p:cNvPr>
          <p:cNvSpPr txBox="1">
            <a:spLocks/>
          </p:cNvSpPr>
          <p:nvPr userDrawn="1"/>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marL="0" algn="r" defTabSz="914400" rtl="0" eaLnBrk="1" latinLnBrk="0" hangingPunct="1">
              <a:defRPr sz="1200" kern="1200">
                <a:solidFill>
                  <a:srgbClr val="898989"/>
                </a:solidFill>
                <a:latin typeface="Segoe UI"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18C1412E-69E1-864D-A0DF-94DDC7C8003B}" type="slidenum">
              <a:rPr lang="en-US" smtClean="0"/>
              <a:pPr>
                <a:defRPr/>
              </a:pPr>
              <a:t>‹#›</a:t>
            </a:fld>
            <a:endParaRPr lang="en-US"/>
          </a:p>
        </p:txBody>
      </p:sp>
      <p:sp>
        <p:nvSpPr>
          <p:cNvPr id="10" name="Rectangle 9">
            <a:extLst>
              <a:ext uri="{FF2B5EF4-FFF2-40B4-BE49-F238E27FC236}">
                <a16:creationId xmlns:a16="http://schemas.microsoft.com/office/drawing/2014/main" id="{715CF350-BF31-8549-8FA5-338ED87D9F31}"/>
              </a:ext>
            </a:extLst>
          </p:cNvPr>
          <p:cNvSpPr/>
          <p:nvPr userDrawn="1"/>
        </p:nvSpPr>
        <p:spPr>
          <a:xfrm>
            <a:off x="0" y="6400800"/>
            <a:ext cx="12192000" cy="457200"/>
          </a:xfrm>
          <a:prstGeom prst="rect">
            <a:avLst/>
          </a:prstGeom>
          <a:solidFill>
            <a:srgbClr val="9A333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8" name="TextBox 7">
            <a:extLst>
              <a:ext uri="{FF2B5EF4-FFF2-40B4-BE49-F238E27FC236}">
                <a16:creationId xmlns:a16="http://schemas.microsoft.com/office/drawing/2014/main" id="{3B9921A8-24C1-8343-A42F-FAD39C375800}"/>
              </a:ext>
            </a:extLst>
          </p:cNvPr>
          <p:cNvSpPr txBox="1">
            <a:spLocks noChangeArrowheads="1"/>
          </p:cNvSpPr>
          <p:nvPr userDrawn="1"/>
        </p:nvSpPr>
        <p:spPr bwMode="auto">
          <a:xfrm>
            <a:off x="111760" y="6447904"/>
            <a:ext cx="2521392"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1800" b="1" dirty="0">
                <a:solidFill>
                  <a:schemeClr val="bg1"/>
                </a:solidFill>
                <a:latin typeface="Calibri" charset="0"/>
                <a:cs typeface="Calibri" charset="0"/>
              </a:rPr>
              <a:t>Module 3 </a:t>
            </a:r>
          </a:p>
        </p:txBody>
      </p:sp>
      <p:sp>
        <p:nvSpPr>
          <p:cNvPr id="13" name="TextBox 12">
            <a:extLst>
              <a:ext uri="{FF2B5EF4-FFF2-40B4-BE49-F238E27FC236}">
                <a16:creationId xmlns:a16="http://schemas.microsoft.com/office/drawing/2014/main" id="{2EFCFA98-1874-0340-ADD8-1DAF88DCD190}"/>
              </a:ext>
            </a:extLst>
          </p:cNvPr>
          <p:cNvSpPr txBox="1"/>
          <p:nvPr userDrawn="1"/>
        </p:nvSpPr>
        <p:spPr>
          <a:xfrm>
            <a:off x="9721408" y="6447904"/>
            <a:ext cx="2362200" cy="369332"/>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sz="1800" b="1" dirty="0">
                <a:solidFill>
                  <a:schemeClr val="bg1"/>
                </a:solidFill>
                <a:cs typeface="Arial" charset="0"/>
              </a:rPr>
              <a:t>rnabio.org</a:t>
            </a:r>
            <a:endParaRPr lang="en-US" sz="1800" dirty="0">
              <a:solidFill>
                <a:schemeClr val="bg1"/>
              </a:solidFill>
              <a:cs typeface="Arial" charset="0"/>
            </a:endParaRPr>
          </a:p>
        </p:txBody>
      </p:sp>
      <p:sp>
        <p:nvSpPr>
          <p:cNvPr id="14" name="TextBox 13">
            <a:extLst>
              <a:ext uri="{FF2B5EF4-FFF2-40B4-BE49-F238E27FC236}">
                <a16:creationId xmlns:a16="http://schemas.microsoft.com/office/drawing/2014/main" id="{9732489B-09D1-E54C-9153-2E827E51CD7E}"/>
              </a:ext>
            </a:extLst>
          </p:cNvPr>
          <p:cNvSpPr txBox="1"/>
          <p:nvPr userDrawn="1"/>
        </p:nvSpPr>
        <p:spPr>
          <a:xfrm>
            <a:off x="5867412" y="6447904"/>
            <a:ext cx="457176" cy="369332"/>
          </a:xfrm>
          <a:prstGeom prst="rect">
            <a:avLst/>
          </a:prstGeom>
          <a:noFill/>
        </p:spPr>
        <p:txBody>
          <a:bodyPr wrap="none" rtlCol="0" anchor="ctr">
            <a:spAutoFit/>
          </a:bodyPr>
          <a:lstStyle/>
          <a:p>
            <a:pPr algn="ctr"/>
            <a:fld id="{0153C3B2-0654-1049-821D-A9450C27E9C9}" type="slidenum">
              <a:rPr lang="en-US" sz="1800" smtClean="0">
                <a:solidFill>
                  <a:schemeClr val="bg1"/>
                </a:solidFill>
              </a:rPr>
              <a:pPr algn="ctr"/>
              <a:t>‹#›</a:t>
            </a:fld>
            <a:endParaRPr lang="en-US" sz="1800" dirty="0">
              <a:solidFill>
                <a:schemeClr val="bg1"/>
              </a:solidFill>
            </a:endParaRPr>
          </a:p>
        </p:txBody>
      </p:sp>
    </p:spTree>
    <p:extLst>
      <p:ext uri="{BB962C8B-B14F-4D97-AF65-F5344CB8AC3E}">
        <p14:creationId xmlns:p14="http://schemas.microsoft.com/office/powerpoint/2010/main" val="1137247984"/>
      </p:ext>
    </p:extLst>
  </p:cSld>
  <p:clrMap bg1="lt1" tx1="dk1" bg2="lt2" tx2="dk2" accent1="accent1" accent2="accent2" accent3="accent3" accent4="accent4" accent5="accent5" accent6="accent6" hlink="hlink" folHlink="folHlink"/>
  <p:sldLayoutIdLst>
    <p:sldLayoutId id="2147483676"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5"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hyperlink" Target="http://cole-trapnell-lab.github.io/cufflinks/cuffcompare/index.html#cuffcompare-output-files"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hyperlink" Target="https://htseq.readthedocs.io/" TargetMode="External"/><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hyperlink" Target="http://seqanswers.com/forums/showthread.php?t=18068"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hyperlink" Target="http://biorxiv.org/content/early/2014/03/30/003665" TargetMode="Externa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png"/><Relationship Id="rId1" Type="http://schemas.openxmlformats.org/officeDocument/2006/relationships/slideLayout" Target="../slideLayouts/slideLayout3.xml"/><Relationship Id="rId5" Type="http://schemas.openxmlformats.org/officeDocument/2006/relationships/image" Target="../media/image16.jpg"/><Relationship Id="rId4" Type="http://schemas.openxmlformats.org/officeDocument/2006/relationships/image" Target="../media/image15.jpg"/></Relationships>
</file>

<file path=ppt/slides/_rels/slide18.xml.rels><?xml version="1.0" encoding="UTF-8" standalone="yes"?>
<Relationships xmlns="http://schemas.openxmlformats.org/package/2006/relationships"><Relationship Id="rId3" Type="http://schemas.openxmlformats.org/officeDocument/2006/relationships/hyperlink" Target="http://www.bioconductor.org/packages/release/bioc/html/edgeR.html" TargetMode="External"/><Relationship Id="rId2" Type="http://schemas.openxmlformats.org/officeDocument/2006/relationships/hyperlink" Target="http://www-huber.embl.de/users/anders/DESeq/" TargetMode="Externa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hyperlink" Target="http://www.biostars.org/p/1161/" TargetMode="External"/><Relationship Id="rId2" Type="http://schemas.openxmlformats.org/officeDocument/2006/relationships/hyperlink" Target="http://scotty.genetics.utah.edu/" TargetMode="External"/><Relationship Id="rId1" Type="http://schemas.openxmlformats.org/officeDocument/2006/relationships/slideLayout" Target="../slideLayouts/slideLayout3.xml"/><Relationship Id="rId4" Type="http://schemas.openxmlformats.org/officeDocument/2006/relationships/hyperlink" Target="http://www.biostars.org/p/68885/"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http://www.bioconductor.org/packages/release/bioc/html/multtest.html" TargetMode="External"/><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hyperlink" Target="http://www.bioconductor.org/help/search/index.html?q=pathway" TargetMode="External"/><Relationship Id="rId2" Type="http://schemas.openxmlformats.org/officeDocument/2006/relationships/hyperlink" Target="https://genviz.org/module-04-expression/0004/01/01/Expression_Profiling_and_Visualization/" TargetMode="Externa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6.gif"/></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www.biostars.org/p/11378/"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hyperlink" Target="http://www.biostars.org/p/68126/"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www.rna-seqblog.com/rpkm-fpkm-and-tpm-clearly-explained/" TargetMode="External"/><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hyperlink" Target="https://www.ncbi.nlm.nih.gov/pubmed/22872506"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
          <p:cNvSpPr txBox="1"/>
          <p:nvPr/>
        </p:nvSpPr>
        <p:spPr>
          <a:xfrm>
            <a:off x="2222416" y="2724338"/>
            <a:ext cx="7721190" cy="1085850"/>
          </a:xfrm>
          <a:prstGeom prst="rect">
            <a:avLst/>
          </a:prstGeom>
          <a:noFill/>
          <a:ln>
            <a:noFill/>
          </a:ln>
        </p:spPr>
        <p:txBody>
          <a:bodyPr spcFirstLastPara="1" wrap="square" lIns="68575" tIns="34275" rIns="68575" bIns="34275" anchor="ctr" anchorCtr="0">
            <a:normAutofit/>
          </a:bodyPr>
          <a:lstStyle/>
          <a:p>
            <a:pPr>
              <a:lnSpc>
                <a:spcPct val="90000"/>
              </a:lnSpc>
              <a:buClr>
                <a:srgbClr val="9A3334"/>
              </a:buClr>
              <a:buSzPts val="3300"/>
            </a:pPr>
            <a:r>
              <a:rPr lang="en-US" sz="3300">
                <a:solidFill>
                  <a:srgbClr val="9A3334"/>
                </a:solidFill>
                <a:latin typeface="Verdana"/>
                <a:ea typeface="Verdana"/>
                <a:cs typeface="Verdana"/>
                <a:sym typeface="Verdana"/>
              </a:rPr>
              <a:t>Canadian Bioinformatics Workshops</a:t>
            </a:r>
            <a:endParaRPr/>
          </a:p>
        </p:txBody>
      </p:sp>
      <p:sp>
        <p:nvSpPr>
          <p:cNvPr id="69" name="Google Shape;69;p1"/>
          <p:cNvSpPr txBox="1"/>
          <p:nvPr/>
        </p:nvSpPr>
        <p:spPr>
          <a:xfrm>
            <a:off x="3068167" y="3646841"/>
            <a:ext cx="6029688" cy="1445419"/>
          </a:xfrm>
          <a:prstGeom prst="rect">
            <a:avLst/>
          </a:prstGeom>
          <a:noFill/>
          <a:ln>
            <a:noFill/>
          </a:ln>
        </p:spPr>
        <p:txBody>
          <a:bodyPr spcFirstLastPara="1" wrap="square" lIns="68575" tIns="34275" rIns="68575" bIns="34275" anchor="t" anchorCtr="0">
            <a:normAutofit/>
          </a:bodyPr>
          <a:lstStyle/>
          <a:p>
            <a:pPr algn="ctr">
              <a:lnSpc>
                <a:spcPct val="90000"/>
              </a:lnSpc>
              <a:buClr>
                <a:schemeClr val="dk1"/>
              </a:buClr>
              <a:buSzPts val="2100"/>
            </a:pPr>
            <a:r>
              <a:rPr lang="en-US" sz="2100">
                <a:solidFill>
                  <a:schemeClr val="dk1"/>
                </a:solidFill>
                <a:latin typeface="Verdana"/>
                <a:ea typeface="Verdana"/>
                <a:cs typeface="Verdana"/>
                <a:sym typeface="Verdana"/>
              </a:rPr>
              <a:t>www.bioinformatics.ca</a:t>
            </a:r>
            <a:endParaRPr sz="2100">
              <a:solidFill>
                <a:schemeClr val="dk1"/>
              </a:solidFill>
              <a:latin typeface="Verdana"/>
              <a:ea typeface="Verdana"/>
              <a:cs typeface="Verdana"/>
              <a:sym typeface="Verdana"/>
            </a:endParaRPr>
          </a:p>
          <a:p>
            <a:pPr algn="ctr">
              <a:lnSpc>
                <a:spcPct val="90000"/>
              </a:lnSpc>
              <a:spcBef>
                <a:spcPts val="1000"/>
              </a:spcBef>
              <a:buClr>
                <a:schemeClr val="dk1"/>
              </a:buClr>
              <a:buSzPts val="2100"/>
            </a:pPr>
            <a:r>
              <a:rPr lang="en-US" sz="2100">
                <a:solidFill>
                  <a:schemeClr val="dk1"/>
                </a:solidFill>
                <a:latin typeface="Verdana"/>
                <a:ea typeface="Verdana"/>
                <a:cs typeface="Verdana"/>
                <a:sym typeface="Verdana"/>
              </a:rPr>
              <a:t>bioinformaticsdotca.github.io</a:t>
            </a:r>
            <a:endParaRPr sz="2100">
              <a:solidFill>
                <a:schemeClr val="dk1"/>
              </a:solidFill>
              <a:latin typeface="Verdana"/>
              <a:ea typeface="Verdana"/>
              <a:cs typeface="Verdana"/>
              <a:sym typeface="Verdana"/>
            </a:endParaRPr>
          </a:p>
        </p:txBody>
      </p:sp>
    </p:spTree>
    <p:extLst>
      <p:ext uri="{BB962C8B-B14F-4D97-AF65-F5344CB8AC3E}">
        <p14:creationId xmlns:p14="http://schemas.microsoft.com/office/powerpoint/2010/main" val="41461567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44624"/>
            <a:ext cx="8839200" cy="1008112"/>
          </a:xfrm>
        </p:spPr>
        <p:txBody>
          <a:bodyPr>
            <a:normAutofit/>
          </a:bodyPr>
          <a:lstStyle/>
          <a:p>
            <a:pPr algn="ctr"/>
            <a:r>
              <a:rPr lang="en-US" sz="2800" b="1" dirty="0">
                <a:latin typeface="Calibri" panose="020F0502020204030204" pitchFamily="34" charset="0"/>
                <a:cs typeface="Calibri" panose="020F0502020204030204" pitchFamily="34" charset="0"/>
              </a:rPr>
              <a:t>From flow network for each transcript, maximum flow is used to assemble transcript and estimate abundance </a:t>
            </a:r>
          </a:p>
        </p:txBody>
      </p:sp>
      <p:pic>
        <p:nvPicPr>
          <p:cNvPr id="4" name="Content Placeholder 3" descr="nbt.3122-S1_Page_14.png"/>
          <p:cNvPicPr>
            <a:picLocks noGrp="1" noChangeAspect="1"/>
          </p:cNvPicPr>
          <p:nvPr>
            <p:ph idx="1"/>
          </p:nvPr>
        </p:nvPicPr>
        <p:blipFill rotWithShape="1">
          <a:blip r:embed="rId3" cstate="print">
            <a:extLst>
              <a:ext uri="{28A0092B-C50C-407E-A947-70E740481C1C}">
                <a14:useLocalDpi xmlns:a14="http://schemas.microsoft.com/office/drawing/2010/main" val="0"/>
              </a:ext>
            </a:extLst>
          </a:blip>
          <a:srcRect l="17889" t="11473" r="30804" b="58388"/>
          <a:stretch/>
        </p:blipFill>
        <p:spPr>
          <a:xfrm>
            <a:off x="2639616" y="980728"/>
            <a:ext cx="6480720" cy="4926544"/>
          </a:xfrm>
        </p:spPr>
      </p:pic>
      <p:sp>
        <p:nvSpPr>
          <p:cNvPr id="5" name="Rectangle 4"/>
          <p:cNvSpPr/>
          <p:nvPr/>
        </p:nvSpPr>
        <p:spPr>
          <a:xfrm>
            <a:off x="491067" y="5877272"/>
            <a:ext cx="11311466" cy="523220"/>
          </a:xfrm>
          <a:prstGeom prst="rect">
            <a:avLst/>
          </a:prstGeom>
        </p:spPr>
        <p:txBody>
          <a:bodyPr wrap="square">
            <a:spAutoFit/>
          </a:bodyPr>
          <a:lstStyle/>
          <a:p>
            <a:r>
              <a:rPr lang="en-US" sz="1400" dirty="0"/>
              <a:t>StringTie uses basic graph theory (splice graph), custom heuristics (heaviest path), more graph theory </a:t>
            </a:r>
            <a:br>
              <a:rPr lang="en-US" sz="1400" dirty="0"/>
            </a:br>
            <a:r>
              <a:rPr lang="en-US" sz="1400" dirty="0"/>
              <a:t>(flow network) and optimization theory (maximum flow). See StringTie paper for definitions and math.</a:t>
            </a:r>
          </a:p>
        </p:txBody>
      </p:sp>
    </p:spTree>
    <p:extLst>
      <p:ext uri="{BB962C8B-B14F-4D97-AF65-F5344CB8AC3E}">
        <p14:creationId xmlns:p14="http://schemas.microsoft.com/office/powerpoint/2010/main" val="3680228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Calibri" panose="020F0502020204030204" pitchFamily="34" charset="0"/>
                <a:cs typeface="Calibri" panose="020F0502020204030204" pitchFamily="34" charset="0"/>
              </a:rPr>
              <a:t>StringTie -merge</a:t>
            </a:r>
          </a:p>
        </p:txBody>
      </p:sp>
      <p:sp>
        <p:nvSpPr>
          <p:cNvPr id="3" name="Content Placeholder 2"/>
          <p:cNvSpPr>
            <a:spLocks noGrp="1"/>
          </p:cNvSpPr>
          <p:nvPr>
            <p:ph idx="1"/>
          </p:nvPr>
        </p:nvSpPr>
        <p:spPr/>
        <p:txBody>
          <a:bodyPr/>
          <a:lstStyle/>
          <a:p>
            <a:r>
              <a:rPr lang="en-US" dirty="0"/>
              <a:t>Merge together all gene structures from all samples</a:t>
            </a:r>
          </a:p>
          <a:p>
            <a:pPr lvl="1"/>
            <a:r>
              <a:rPr lang="en-US" dirty="0"/>
              <a:t>Some samples may only partially represent a gene structure</a:t>
            </a:r>
            <a:br>
              <a:rPr lang="en-US" dirty="0"/>
            </a:br>
            <a:endParaRPr lang="en-US" dirty="0"/>
          </a:p>
          <a:p>
            <a:r>
              <a:rPr lang="en-US" dirty="0"/>
              <a:t>Incorporates known transcripts with assembled, potentially novel transcripts</a:t>
            </a:r>
            <a:br>
              <a:rPr lang="en-US" dirty="0"/>
            </a:br>
            <a:endParaRPr lang="en-US" dirty="0"/>
          </a:p>
          <a:p>
            <a:r>
              <a:rPr lang="en-US" dirty="0"/>
              <a:t>For de novo or reference guided mode, we will rerun StringTie with the merged transcript assembly.</a:t>
            </a:r>
          </a:p>
        </p:txBody>
      </p:sp>
      <p:sp>
        <p:nvSpPr>
          <p:cNvPr id="4" name="TextBox 3"/>
          <p:cNvSpPr txBox="1"/>
          <p:nvPr/>
        </p:nvSpPr>
        <p:spPr>
          <a:xfrm>
            <a:off x="6240016" y="6021288"/>
            <a:ext cx="4427984" cy="369332"/>
          </a:xfrm>
          <a:prstGeom prst="rect">
            <a:avLst/>
          </a:prstGeom>
          <a:noFill/>
        </p:spPr>
        <p:txBody>
          <a:bodyPr wrap="square" rtlCol="0">
            <a:spAutoFit/>
          </a:bodyPr>
          <a:lstStyle/>
          <a:p>
            <a:r>
              <a:rPr lang="en-US" dirty="0" err="1"/>
              <a:t>Pertea</a:t>
            </a:r>
            <a:r>
              <a:rPr lang="en-US" dirty="0"/>
              <a:t> et al. Nature Protocols, 2016</a:t>
            </a:r>
          </a:p>
        </p:txBody>
      </p:sp>
    </p:spTree>
    <p:extLst>
      <p:ext uri="{BB962C8B-B14F-4D97-AF65-F5344CB8AC3E}">
        <p14:creationId xmlns:p14="http://schemas.microsoft.com/office/powerpoint/2010/main" val="34901533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err="1"/>
              <a:t>gffcompare</a:t>
            </a:r>
            <a:endParaRPr lang="en-US" b="1" dirty="0">
              <a:latin typeface="Calibri" panose="020F0502020204030204" pitchFamily="34" charset="0"/>
              <a:cs typeface="Calibri" panose="020F0502020204030204" pitchFamily="34" charset="0"/>
            </a:endParaRPr>
          </a:p>
        </p:txBody>
      </p:sp>
      <p:sp>
        <p:nvSpPr>
          <p:cNvPr id="7" name="Content Placeholder 2">
            <a:extLst>
              <a:ext uri="{FF2B5EF4-FFF2-40B4-BE49-F238E27FC236}">
                <a16:creationId xmlns:a16="http://schemas.microsoft.com/office/drawing/2014/main" id="{3DD2DCB1-7456-FA4B-B5D8-CA06BD02983C}"/>
              </a:ext>
            </a:extLst>
          </p:cNvPr>
          <p:cNvSpPr>
            <a:spLocks noGrp="1"/>
          </p:cNvSpPr>
          <p:nvPr>
            <p:ph idx="1"/>
          </p:nvPr>
        </p:nvSpPr>
        <p:spPr>
          <a:xfrm>
            <a:off x="203200" y="1600200"/>
            <a:ext cx="5791200" cy="4724400"/>
          </a:xfrm>
        </p:spPr>
        <p:txBody>
          <a:bodyPr/>
          <a:lstStyle/>
          <a:p>
            <a:r>
              <a:rPr lang="en-US" dirty="0" err="1"/>
              <a:t>gffcompare</a:t>
            </a:r>
            <a:r>
              <a:rPr lang="en-US" dirty="0"/>
              <a:t> will compare a merged transcript GTF with known annotation, also in GTF/GFF3 format</a:t>
            </a:r>
          </a:p>
          <a:p>
            <a:r>
              <a:rPr lang="en-US" sz="1800" dirty="0">
                <a:hlinkClick r:id="rId3"/>
              </a:rPr>
              <a:t>http://</a:t>
            </a:r>
            <a:r>
              <a:rPr lang="en-US" sz="1800" dirty="0" err="1">
                <a:hlinkClick r:id="rId3"/>
              </a:rPr>
              <a:t>cole-trapnell-lab.github.io</a:t>
            </a:r>
            <a:r>
              <a:rPr lang="en-US" sz="1800" dirty="0">
                <a:hlinkClick r:id="rId3"/>
              </a:rPr>
              <a:t>/cufflinks/</a:t>
            </a:r>
            <a:r>
              <a:rPr lang="en-US" sz="1800" dirty="0" err="1">
                <a:hlinkClick r:id="rId3"/>
              </a:rPr>
              <a:t>cuffcompare</a:t>
            </a:r>
            <a:r>
              <a:rPr lang="en-US" sz="1800" dirty="0">
                <a:hlinkClick r:id="rId3"/>
              </a:rPr>
              <a:t>/</a:t>
            </a:r>
            <a:r>
              <a:rPr lang="en-US" sz="1800" dirty="0" err="1">
                <a:hlinkClick r:id="rId3"/>
              </a:rPr>
              <a:t>index.html#cuffcompare-output-files</a:t>
            </a:r>
            <a:endParaRPr lang="en-US" sz="1800" dirty="0"/>
          </a:p>
          <a:p>
            <a:endParaRPr lang="en-US" dirty="0"/>
          </a:p>
        </p:txBody>
      </p:sp>
      <p:pic>
        <p:nvPicPr>
          <p:cNvPr id="8" name="Content Placeholder 4" descr="Screen Shot 2016-11-15 at 8.31.40 AM.png">
            <a:extLst>
              <a:ext uri="{FF2B5EF4-FFF2-40B4-BE49-F238E27FC236}">
                <a16:creationId xmlns:a16="http://schemas.microsoft.com/office/drawing/2014/main" id="{EB66E292-7423-2F44-8786-67F2DEEC1B9C}"/>
              </a:ext>
            </a:extLst>
          </p:cNvPr>
          <p:cNvPicPr>
            <a:picLocks noChangeAspect="1"/>
          </p:cNvPicPr>
          <p:nvPr/>
        </p:nvPicPr>
        <p:blipFill>
          <a:blip r:embed="rId4">
            <a:extLst>
              <a:ext uri="{28A0092B-C50C-407E-A947-70E740481C1C}">
                <a14:useLocalDpi xmlns:a14="http://schemas.microsoft.com/office/drawing/2010/main" val="0"/>
              </a:ext>
            </a:extLst>
          </a:blip>
          <a:srcRect t="-8072" b="-8072"/>
          <a:stretch>
            <a:fillRect/>
          </a:stretch>
        </p:blipFill>
        <p:spPr>
          <a:xfrm>
            <a:off x="6599820" y="1052736"/>
            <a:ext cx="4846714" cy="5271864"/>
          </a:xfrm>
          <a:prstGeom prst="rect">
            <a:avLst/>
          </a:prstGeom>
        </p:spPr>
      </p:pic>
    </p:spTree>
    <p:extLst>
      <p:ext uri="{BB962C8B-B14F-4D97-AF65-F5344CB8AC3E}">
        <p14:creationId xmlns:p14="http://schemas.microsoft.com/office/powerpoint/2010/main" val="38471511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title"/>
          </p:nvPr>
        </p:nvSpPr>
        <p:spPr>
          <a:xfrm>
            <a:off x="1676400" y="-27384"/>
            <a:ext cx="8839200" cy="1143000"/>
          </a:xfrm>
        </p:spPr>
        <p:txBody>
          <a:bodyPr/>
          <a:lstStyle/>
          <a:p>
            <a:pPr algn="ctr"/>
            <a:r>
              <a:rPr lang="en-US" b="1" dirty="0">
                <a:latin typeface="Calibri" charset="0"/>
                <a:ea typeface="ＭＳ Ｐゴシック" charset="0"/>
              </a:rPr>
              <a:t>Alternatives to FPKM</a:t>
            </a:r>
          </a:p>
        </p:txBody>
      </p:sp>
      <p:sp>
        <p:nvSpPr>
          <p:cNvPr id="15362" name="Content Placeholder 2"/>
          <p:cNvSpPr>
            <a:spLocks noGrp="1"/>
          </p:cNvSpPr>
          <p:nvPr>
            <p:ph idx="1"/>
          </p:nvPr>
        </p:nvSpPr>
        <p:spPr>
          <a:xfrm>
            <a:off x="1045029" y="1124744"/>
            <a:ext cx="10474036" cy="4983832"/>
          </a:xfrm>
        </p:spPr>
        <p:txBody>
          <a:bodyPr>
            <a:normAutofit/>
          </a:bodyPr>
          <a:lstStyle/>
          <a:p>
            <a:r>
              <a:rPr lang="en-US" dirty="0">
                <a:latin typeface="Calibri" charset="0"/>
                <a:ea typeface="ＭＳ Ｐゴシック" charset="0"/>
              </a:rPr>
              <a:t>Raw read counts for differential expression analysis</a:t>
            </a:r>
          </a:p>
          <a:p>
            <a:pPr lvl="1"/>
            <a:r>
              <a:rPr lang="en-US" dirty="0">
                <a:latin typeface="Calibri" charset="0"/>
                <a:ea typeface="ＭＳ Ｐゴシック" charset="0"/>
              </a:rPr>
              <a:t>Assign reads/fragments to defined genes/transcripts, get “raw counts”</a:t>
            </a:r>
          </a:p>
          <a:p>
            <a:pPr lvl="2"/>
            <a:r>
              <a:rPr lang="en-US" dirty="0">
                <a:latin typeface="Calibri" charset="0"/>
                <a:ea typeface="ＭＳ Ｐゴシック" charset="0"/>
              </a:rPr>
              <a:t>Transcript structures could still be defined by something like </a:t>
            </a:r>
            <a:r>
              <a:rPr lang="en-US" dirty="0" err="1">
                <a:latin typeface="Calibri" charset="0"/>
                <a:ea typeface="ＭＳ Ｐゴシック" charset="0"/>
              </a:rPr>
              <a:t>Stringtie</a:t>
            </a:r>
            <a:r>
              <a:rPr lang="en-US" dirty="0">
                <a:latin typeface="Calibri" charset="0"/>
                <a:ea typeface="ＭＳ Ｐゴシック" charset="0"/>
              </a:rPr>
              <a:t> </a:t>
            </a:r>
            <a:br>
              <a:rPr lang="en-US" dirty="0">
                <a:latin typeface="Calibri" charset="0"/>
                <a:ea typeface="ＭＳ Ｐゴシック" charset="0"/>
              </a:rPr>
            </a:br>
            <a:endParaRPr lang="en-US" dirty="0">
              <a:latin typeface="Calibri" charset="0"/>
              <a:ea typeface="ＭＳ Ｐゴシック" charset="0"/>
            </a:endParaRPr>
          </a:p>
          <a:p>
            <a:r>
              <a:rPr lang="en-US" dirty="0" err="1">
                <a:latin typeface="Calibri" charset="0"/>
                <a:ea typeface="ＭＳ Ｐゴシック" charset="0"/>
              </a:rPr>
              <a:t>HTSeq</a:t>
            </a:r>
            <a:r>
              <a:rPr lang="en-US" dirty="0">
                <a:latin typeface="Calibri" charset="0"/>
                <a:ea typeface="ＭＳ Ｐゴシック" charset="0"/>
              </a:rPr>
              <a:t> (</a:t>
            </a:r>
            <a:r>
              <a:rPr lang="en-US" dirty="0" err="1">
                <a:latin typeface="Calibri" charset="0"/>
                <a:ea typeface="ＭＳ Ｐゴシック" charset="0"/>
              </a:rPr>
              <a:t>htseq</a:t>
            </a:r>
            <a:r>
              <a:rPr lang="en-US" dirty="0">
                <a:latin typeface="Calibri" charset="0"/>
                <a:ea typeface="ＭＳ Ｐゴシック" charset="0"/>
              </a:rPr>
              <a:t>-count)</a:t>
            </a:r>
          </a:p>
          <a:p>
            <a:pPr lvl="1"/>
            <a:r>
              <a:rPr lang="en-US" sz="2200" dirty="0">
                <a:latin typeface="Calibri" charset="0"/>
                <a:ea typeface="ＭＳ Ｐゴシック" charset="0"/>
                <a:hlinkClick r:id="rId3"/>
              </a:rPr>
              <a:t>https://htseq.readthedocs.io/</a:t>
            </a:r>
            <a:endParaRPr lang="en-US" sz="2200" dirty="0">
              <a:latin typeface="Calibri" charset="0"/>
              <a:ea typeface="ＭＳ Ｐゴシック" charset="0"/>
            </a:endParaRPr>
          </a:p>
          <a:p>
            <a:pPr marL="457200" lvl="1" indent="0">
              <a:buNone/>
            </a:pPr>
            <a:br>
              <a:rPr lang="en-US" sz="1600" dirty="0">
                <a:latin typeface="+mj-lt"/>
                <a:ea typeface="ＭＳ Ｐゴシック" charset="0"/>
              </a:rPr>
            </a:br>
            <a:br>
              <a:rPr lang="en-US" sz="2200" dirty="0">
                <a:latin typeface="Calibri" charset="0"/>
                <a:ea typeface="ＭＳ Ｐゴシック" charset="0"/>
              </a:rPr>
            </a:br>
            <a:endParaRPr lang="en-US" sz="2200" dirty="0">
              <a:latin typeface="Calibri" charset="0"/>
              <a:ea typeface="ＭＳ Ｐゴシック" charset="0"/>
            </a:endParaRPr>
          </a:p>
          <a:p>
            <a:r>
              <a:rPr lang="en-US" dirty="0">
                <a:latin typeface="Calibri" charset="0"/>
                <a:ea typeface="ＭＳ Ｐゴシック" charset="0"/>
              </a:rPr>
              <a:t>Caveats of ‘transcript’ analysis by </a:t>
            </a:r>
            <a:r>
              <a:rPr lang="en-US" dirty="0" err="1">
                <a:latin typeface="Calibri" charset="0"/>
                <a:ea typeface="ＭＳ Ｐゴシック" charset="0"/>
              </a:rPr>
              <a:t>htseq</a:t>
            </a:r>
            <a:r>
              <a:rPr lang="en-US" dirty="0">
                <a:latin typeface="Calibri" charset="0"/>
                <a:ea typeface="ＭＳ Ｐゴシック" charset="0"/>
              </a:rPr>
              <a:t>-count:</a:t>
            </a:r>
          </a:p>
          <a:p>
            <a:pPr lvl="2"/>
            <a:r>
              <a:rPr lang="en-US" dirty="0">
                <a:latin typeface="Calibri" charset="0"/>
                <a:ea typeface="ＭＳ Ｐゴシック" charset="0"/>
              </a:rPr>
              <a:t>Designed for genes - ambiguous reads from overlapping transcripts may not be handled!</a:t>
            </a:r>
          </a:p>
          <a:p>
            <a:pPr lvl="2"/>
            <a:r>
              <a:rPr lang="en-US" dirty="0">
                <a:latin typeface="Calibri" charset="0"/>
                <a:ea typeface="ＭＳ Ｐゴシック" charset="0"/>
                <a:hlinkClick r:id="rId4"/>
              </a:rPr>
              <a:t>http://seqanswers.com/forums/showthread.php?t=18068</a:t>
            </a:r>
            <a:endParaRPr lang="en-US" dirty="0">
              <a:latin typeface="Calibri" charset="0"/>
              <a:ea typeface="ＭＳ Ｐゴシック" charset="0"/>
            </a:endParaRPr>
          </a:p>
          <a:p>
            <a:pPr marL="914400" lvl="2" indent="0">
              <a:buNone/>
            </a:pPr>
            <a:endParaRPr lang="en-US" dirty="0">
              <a:latin typeface="Calibri" charset="0"/>
              <a:ea typeface="ＭＳ Ｐゴシック" charset="0"/>
            </a:endParaRPr>
          </a:p>
        </p:txBody>
      </p:sp>
      <p:sp>
        <p:nvSpPr>
          <p:cNvPr id="3" name="TextBox 2">
            <a:extLst>
              <a:ext uri="{FF2B5EF4-FFF2-40B4-BE49-F238E27FC236}">
                <a16:creationId xmlns:a16="http://schemas.microsoft.com/office/drawing/2014/main" id="{A66F5DC6-5771-2F44-9C89-5147A5B3C655}"/>
              </a:ext>
            </a:extLst>
          </p:cNvPr>
          <p:cNvSpPr txBox="1"/>
          <p:nvPr/>
        </p:nvSpPr>
        <p:spPr>
          <a:xfrm>
            <a:off x="1567898" y="3537148"/>
            <a:ext cx="8538002" cy="830997"/>
          </a:xfrm>
          <a:prstGeom prst="rect">
            <a:avLst/>
          </a:prstGeom>
          <a:noFill/>
          <a:ln>
            <a:solidFill>
              <a:schemeClr val="bg1">
                <a:lumMod val="65000"/>
              </a:schemeClr>
            </a:solidFill>
          </a:ln>
        </p:spPr>
        <p:txBody>
          <a:bodyPr wrap="square" rtlCol="0">
            <a:spAutoFit/>
          </a:bodyPr>
          <a:lstStyle/>
          <a:p>
            <a:r>
              <a:rPr lang="en-US" sz="1600" dirty="0" err="1">
                <a:latin typeface="+mj-lt"/>
                <a:ea typeface="ＭＳ Ｐゴシック" charset="0"/>
              </a:rPr>
              <a:t>htseq</a:t>
            </a:r>
            <a:r>
              <a:rPr lang="en-US" sz="1600" dirty="0">
                <a:latin typeface="+mj-lt"/>
                <a:ea typeface="ＭＳ Ｐゴシック" charset="0"/>
              </a:rPr>
              <a:t>-count --mode intersection-strict --stranded no --</a:t>
            </a:r>
            <a:r>
              <a:rPr lang="en-US" sz="1600" dirty="0" err="1">
                <a:latin typeface="+mj-lt"/>
                <a:ea typeface="ＭＳ Ｐゴシック" charset="0"/>
              </a:rPr>
              <a:t>minaqual</a:t>
            </a:r>
            <a:r>
              <a:rPr lang="en-US" sz="1600" dirty="0">
                <a:latin typeface="+mj-lt"/>
                <a:ea typeface="ＭＳ Ｐゴシック" charset="0"/>
              </a:rPr>
              <a:t> 1 --type exon --</a:t>
            </a:r>
            <a:r>
              <a:rPr lang="en-US" sz="1600" dirty="0" err="1">
                <a:latin typeface="+mj-lt"/>
                <a:ea typeface="ＭＳ Ｐゴシック" charset="0"/>
              </a:rPr>
              <a:t>idattr</a:t>
            </a:r>
            <a:r>
              <a:rPr lang="en-US" sz="1600" dirty="0">
                <a:latin typeface="+mj-lt"/>
                <a:ea typeface="ＭＳ Ｐゴシック" charset="0"/>
              </a:rPr>
              <a:t> </a:t>
            </a:r>
            <a:r>
              <a:rPr lang="en-US" sz="1600" dirty="0" err="1">
                <a:latin typeface="+mj-lt"/>
                <a:ea typeface="ＭＳ Ｐゴシック" charset="0"/>
              </a:rPr>
              <a:t>transcript_id</a:t>
            </a:r>
            <a:r>
              <a:rPr lang="en-US" sz="1600" dirty="0">
                <a:latin typeface="+mj-lt"/>
                <a:ea typeface="ＭＳ Ｐゴシック" charset="0"/>
              </a:rPr>
              <a:t> </a:t>
            </a:r>
            <a:r>
              <a:rPr lang="en-US" sz="1600" dirty="0" err="1">
                <a:latin typeface="+mj-lt"/>
                <a:ea typeface="ＭＳ Ｐゴシック" charset="0"/>
              </a:rPr>
              <a:t>accepted_hits.sam</a:t>
            </a:r>
            <a:r>
              <a:rPr lang="en-US" sz="1600" dirty="0">
                <a:latin typeface="+mj-lt"/>
                <a:ea typeface="ＭＳ Ｐゴシック" charset="0"/>
              </a:rPr>
              <a:t> chr22.gff &gt; </a:t>
            </a:r>
            <a:r>
              <a:rPr lang="en-US" sz="1600" dirty="0" err="1">
                <a:latin typeface="+mj-lt"/>
                <a:ea typeface="ＭＳ Ｐゴシック" charset="0"/>
              </a:rPr>
              <a:t>transcript_read_counts_table.tsv</a:t>
            </a:r>
            <a:endParaRPr lang="en-US" sz="1600" dirty="0">
              <a:latin typeface="+mj-lt"/>
            </a:endParaRPr>
          </a:p>
        </p:txBody>
      </p:sp>
    </p:spTree>
    <p:extLst>
      <p:ext uri="{BB962C8B-B14F-4D97-AF65-F5344CB8AC3E}">
        <p14:creationId xmlns:p14="http://schemas.microsoft.com/office/powerpoint/2010/main" val="2269438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03512" y="44624"/>
            <a:ext cx="8839200" cy="936104"/>
          </a:xfrm>
        </p:spPr>
        <p:txBody>
          <a:bodyPr>
            <a:normAutofit/>
          </a:bodyPr>
          <a:lstStyle/>
          <a:p>
            <a:pPr algn="ctr"/>
            <a:r>
              <a:rPr lang="en-US" sz="2800" b="1" dirty="0" err="1">
                <a:latin typeface="Calibri" panose="020F0502020204030204" pitchFamily="34" charset="0"/>
                <a:cs typeface="Calibri" panose="020F0502020204030204" pitchFamily="34" charset="0"/>
              </a:rPr>
              <a:t>HTSeq</a:t>
            </a:r>
            <a:r>
              <a:rPr lang="en-US" sz="2800" b="1" dirty="0">
                <a:latin typeface="Calibri" panose="020F0502020204030204" pitchFamily="34" charset="0"/>
                <a:cs typeface="Calibri" panose="020F0502020204030204" pitchFamily="34" charset="0"/>
              </a:rPr>
              <a:t>-count basically counts reads supporting a feature (exon, gene) by assessing overlapping coordinates</a:t>
            </a:r>
          </a:p>
        </p:txBody>
      </p:sp>
      <p:pic>
        <p:nvPicPr>
          <p:cNvPr id="4" name="Picture 3"/>
          <p:cNvPicPr>
            <a:picLocks noChangeAspect="1"/>
          </p:cNvPicPr>
          <p:nvPr/>
        </p:nvPicPr>
        <p:blipFill>
          <a:blip r:embed="rId3"/>
          <a:stretch>
            <a:fillRect/>
          </a:stretch>
        </p:blipFill>
        <p:spPr>
          <a:xfrm>
            <a:off x="3253280" y="1124744"/>
            <a:ext cx="5290992" cy="4752528"/>
          </a:xfrm>
          <a:prstGeom prst="rect">
            <a:avLst/>
          </a:prstGeom>
        </p:spPr>
      </p:pic>
      <p:sp>
        <p:nvSpPr>
          <p:cNvPr id="5" name="TextBox 4"/>
          <p:cNvSpPr txBox="1"/>
          <p:nvPr/>
        </p:nvSpPr>
        <p:spPr>
          <a:xfrm>
            <a:off x="1104405" y="5939989"/>
            <a:ext cx="9987147" cy="369332"/>
          </a:xfrm>
          <a:prstGeom prst="rect">
            <a:avLst/>
          </a:prstGeom>
          <a:noFill/>
        </p:spPr>
        <p:txBody>
          <a:bodyPr wrap="square" rtlCol="0">
            <a:spAutoFit/>
          </a:bodyPr>
          <a:lstStyle/>
          <a:p>
            <a:r>
              <a:rPr lang="en-US" dirty="0"/>
              <a:t>Whether a read is counted depends on the nature of overlap and “mode” selected</a:t>
            </a:r>
          </a:p>
        </p:txBody>
      </p:sp>
      <p:sp>
        <p:nvSpPr>
          <p:cNvPr id="3" name="TextBox 2">
            <a:extLst>
              <a:ext uri="{FF2B5EF4-FFF2-40B4-BE49-F238E27FC236}">
                <a16:creationId xmlns:a16="http://schemas.microsoft.com/office/drawing/2014/main" id="{B03DF895-6130-984C-8108-62F9AFE0CC83}"/>
              </a:ext>
            </a:extLst>
          </p:cNvPr>
          <p:cNvSpPr txBox="1"/>
          <p:nvPr/>
        </p:nvSpPr>
        <p:spPr>
          <a:xfrm>
            <a:off x="8869682" y="4754879"/>
            <a:ext cx="3174274" cy="1169551"/>
          </a:xfrm>
          <a:prstGeom prst="rect">
            <a:avLst/>
          </a:prstGeom>
          <a:noFill/>
        </p:spPr>
        <p:txBody>
          <a:bodyPr wrap="square" rtlCol="0">
            <a:spAutoFit/>
          </a:bodyPr>
          <a:lstStyle/>
          <a:p>
            <a:r>
              <a:rPr lang="en-US" sz="1400" dirty="0"/>
              <a:t>Note, if </a:t>
            </a:r>
            <a:r>
              <a:rPr lang="en-US" sz="1400" dirty="0" err="1"/>
              <a:t>gene_A</a:t>
            </a:r>
            <a:r>
              <a:rPr lang="en-US" sz="1400" dirty="0"/>
              <a:t> and </a:t>
            </a:r>
            <a:r>
              <a:rPr lang="en-US" sz="1400" dirty="0" err="1"/>
              <a:t>gene_B</a:t>
            </a:r>
            <a:r>
              <a:rPr lang="en-US" sz="1400" dirty="0"/>
              <a:t> on opposite strands, sequence data is stranded, and correct </a:t>
            </a:r>
            <a:r>
              <a:rPr lang="en-US" sz="1400" dirty="0" err="1"/>
              <a:t>HTSeq</a:t>
            </a:r>
            <a:r>
              <a:rPr lang="en-US" sz="1400" dirty="0"/>
              <a:t> parameter set then this read may not be ambiguous </a:t>
            </a:r>
          </a:p>
        </p:txBody>
      </p:sp>
      <p:cxnSp>
        <p:nvCxnSpPr>
          <p:cNvPr id="7" name="Straight Arrow Connector 6">
            <a:extLst>
              <a:ext uri="{FF2B5EF4-FFF2-40B4-BE49-F238E27FC236}">
                <a16:creationId xmlns:a16="http://schemas.microsoft.com/office/drawing/2014/main" id="{7B204E8E-A299-0646-B04B-7C6AC750E5B3}"/>
              </a:ext>
            </a:extLst>
          </p:cNvPr>
          <p:cNvCxnSpPr>
            <a:cxnSpLocks/>
            <a:stCxn id="3" idx="1"/>
          </p:cNvCxnSpPr>
          <p:nvPr/>
        </p:nvCxnSpPr>
        <p:spPr>
          <a:xfrm flipH="1">
            <a:off x="8544274" y="5339655"/>
            <a:ext cx="325408" cy="21205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1723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0"/>
            <a:ext cx="8839200" cy="764704"/>
          </a:xfrm>
        </p:spPr>
        <p:txBody>
          <a:bodyPr>
            <a:normAutofit/>
          </a:bodyPr>
          <a:lstStyle/>
          <a:p>
            <a:pPr algn="ctr"/>
            <a:r>
              <a:rPr lang="en-US" b="1" dirty="0">
                <a:latin typeface="Calibri" panose="020F0502020204030204" pitchFamily="34" charset="0"/>
                <a:cs typeface="Calibri" panose="020F0502020204030204" pitchFamily="34" charset="0"/>
              </a:rPr>
              <a:t>Differential Expression</a:t>
            </a:r>
          </a:p>
        </p:txBody>
      </p:sp>
      <p:sp>
        <p:nvSpPr>
          <p:cNvPr id="3" name="Content Placeholder 2"/>
          <p:cNvSpPr>
            <a:spLocks noGrp="1"/>
          </p:cNvSpPr>
          <p:nvPr>
            <p:ph idx="1"/>
          </p:nvPr>
        </p:nvSpPr>
        <p:spPr>
          <a:xfrm>
            <a:off x="597747" y="873475"/>
            <a:ext cx="11159066" cy="5111049"/>
          </a:xfrm>
        </p:spPr>
        <p:txBody>
          <a:bodyPr>
            <a:normAutofit/>
          </a:bodyPr>
          <a:lstStyle/>
          <a:p>
            <a:r>
              <a:rPr lang="en-US" dirty="0"/>
              <a:t>Tying gene expression back to genotype/phenotype</a:t>
            </a:r>
          </a:p>
          <a:p>
            <a:endParaRPr lang="en-US" dirty="0"/>
          </a:p>
          <a:p>
            <a:r>
              <a:rPr lang="en-US" dirty="0"/>
              <a:t>What genes/transcripts are being expressed at higher/lower levels in different groups of samples?</a:t>
            </a:r>
          </a:p>
          <a:p>
            <a:pPr lvl="1"/>
            <a:r>
              <a:rPr lang="en-US" dirty="0"/>
              <a:t>Are these differences ‘significant’, accounting for variance/noise?</a:t>
            </a:r>
            <a:br>
              <a:rPr lang="en-US" dirty="0"/>
            </a:br>
            <a:endParaRPr lang="en-US" dirty="0"/>
          </a:p>
          <a:p>
            <a:r>
              <a:rPr lang="en-US" dirty="0"/>
              <a:t>Examples (used in course):</a:t>
            </a:r>
          </a:p>
          <a:p>
            <a:pPr lvl="1"/>
            <a:r>
              <a:rPr lang="en-US" dirty="0"/>
              <a:t>UHR cells vs HBR brain</a:t>
            </a:r>
          </a:p>
          <a:p>
            <a:pPr lvl="1"/>
            <a:r>
              <a:rPr lang="en-US" dirty="0"/>
              <a:t>Tumor vs Normal tissue</a:t>
            </a:r>
          </a:p>
          <a:p>
            <a:pPr lvl="1"/>
            <a:r>
              <a:rPr lang="en-US" dirty="0"/>
              <a:t>Wild-type vs gene KO cells </a:t>
            </a:r>
          </a:p>
          <a:p>
            <a:pPr lvl="1"/>
            <a:endParaRPr lang="en-US" dirty="0"/>
          </a:p>
          <a:p>
            <a:endParaRPr lang="en-US" dirty="0"/>
          </a:p>
        </p:txBody>
      </p:sp>
      <p:pic>
        <p:nvPicPr>
          <p:cNvPr id="6" name="Picture 5">
            <a:extLst>
              <a:ext uri="{FF2B5EF4-FFF2-40B4-BE49-F238E27FC236}">
                <a16:creationId xmlns:a16="http://schemas.microsoft.com/office/drawing/2014/main" id="{3E1B4A4A-D781-BD4E-94DC-4B6E90B4E366}"/>
              </a:ext>
            </a:extLst>
          </p:cNvPr>
          <p:cNvPicPr>
            <a:picLocks noChangeAspect="1"/>
          </p:cNvPicPr>
          <p:nvPr/>
        </p:nvPicPr>
        <p:blipFill>
          <a:blip r:embed="rId2"/>
          <a:stretch>
            <a:fillRect/>
          </a:stretch>
        </p:blipFill>
        <p:spPr>
          <a:xfrm>
            <a:off x="6352191" y="3276771"/>
            <a:ext cx="5242062" cy="2960223"/>
          </a:xfrm>
          <a:prstGeom prst="rect">
            <a:avLst/>
          </a:prstGeom>
        </p:spPr>
      </p:pic>
    </p:spTree>
    <p:extLst>
      <p:ext uri="{BB962C8B-B14F-4D97-AF65-F5344CB8AC3E}">
        <p14:creationId xmlns:p14="http://schemas.microsoft.com/office/powerpoint/2010/main" val="20965745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0"/>
            <a:ext cx="8839200" cy="764704"/>
          </a:xfrm>
        </p:spPr>
        <p:txBody>
          <a:bodyPr>
            <a:normAutofit fontScale="90000"/>
          </a:bodyPr>
          <a:lstStyle/>
          <a:p>
            <a:pPr algn="ctr"/>
            <a:r>
              <a:rPr lang="en-US" b="1" dirty="0">
                <a:latin typeface="Calibri" panose="020F0502020204030204" pitchFamily="34" charset="0"/>
                <a:cs typeface="Calibri" panose="020F0502020204030204" pitchFamily="34" charset="0"/>
              </a:rPr>
              <a:t>Differential Expression with Ballgown</a:t>
            </a:r>
          </a:p>
        </p:txBody>
      </p:sp>
      <p:sp>
        <p:nvSpPr>
          <p:cNvPr id="3" name="Content Placeholder 2"/>
          <p:cNvSpPr>
            <a:spLocks noGrp="1"/>
          </p:cNvSpPr>
          <p:nvPr>
            <p:ph idx="1"/>
          </p:nvPr>
        </p:nvSpPr>
        <p:spPr>
          <a:xfrm>
            <a:off x="597747" y="764704"/>
            <a:ext cx="11159066" cy="5393267"/>
          </a:xfrm>
        </p:spPr>
        <p:txBody>
          <a:bodyPr>
            <a:normAutofit/>
          </a:bodyPr>
          <a:lstStyle/>
          <a:p>
            <a:pPr marL="0" indent="0">
              <a:buNone/>
            </a:pPr>
            <a:r>
              <a:rPr lang="en-US" sz="2400" dirty="0"/>
              <a:t>Parametric F-test comparing nested linear models</a:t>
            </a:r>
            <a:br>
              <a:rPr lang="en-US" sz="2400" dirty="0"/>
            </a:br>
            <a:endParaRPr lang="en-US" sz="2400" dirty="0"/>
          </a:p>
          <a:p>
            <a:r>
              <a:rPr lang="en-US" sz="2400" dirty="0"/>
              <a:t>Two models are fit to each feature, using expression as the outcome</a:t>
            </a:r>
          </a:p>
          <a:p>
            <a:pPr lvl="1"/>
            <a:r>
              <a:rPr lang="en-US" dirty="0"/>
              <a:t>one including the covariate of interest (e.g., case/control status or time) and one not including that covariate. </a:t>
            </a:r>
            <a:br>
              <a:rPr lang="en-US" dirty="0"/>
            </a:br>
            <a:endParaRPr lang="en-US" dirty="0"/>
          </a:p>
          <a:p>
            <a:r>
              <a:rPr lang="en-US" sz="2400" dirty="0"/>
              <a:t>An F statistic and p-value are calculated using the fits of the two models. </a:t>
            </a:r>
          </a:p>
          <a:p>
            <a:pPr lvl="1"/>
            <a:r>
              <a:rPr lang="en-US" dirty="0"/>
              <a:t>A significant p-value means the model including the covariate of interest fits significantly better than the model without that covariate, indicating differential expression.</a:t>
            </a:r>
            <a:br>
              <a:rPr lang="en-US" dirty="0"/>
            </a:br>
            <a:r>
              <a:rPr lang="en-US" dirty="0"/>
              <a:t> </a:t>
            </a:r>
          </a:p>
          <a:p>
            <a:r>
              <a:rPr lang="en-US" sz="2400" dirty="0"/>
              <a:t>We adjust for multiple testing by reporting q-values: </a:t>
            </a:r>
          </a:p>
          <a:p>
            <a:pPr lvl="1"/>
            <a:r>
              <a:rPr lang="en-US" dirty="0"/>
              <a:t>q &lt; 0.05 the false discovery rate should be controlled at ~5%.</a:t>
            </a:r>
          </a:p>
        </p:txBody>
      </p:sp>
      <p:sp>
        <p:nvSpPr>
          <p:cNvPr id="4" name="TextBox 3"/>
          <p:cNvSpPr txBox="1"/>
          <p:nvPr/>
        </p:nvSpPr>
        <p:spPr>
          <a:xfrm>
            <a:off x="9765008" y="6082270"/>
            <a:ext cx="3024336" cy="369332"/>
          </a:xfrm>
          <a:prstGeom prst="rect">
            <a:avLst/>
          </a:prstGeom>
          <a:noFill/>
        </p:spPr>
        <p:txBody>
          <a:bodyPr wrap="square" rtlCol="0">
            <a:spAutoFit/>
          </a:bodyPr>
          <a:lstStyle/>
          <a:p>
            <a:r>
              <a:rPr lang="fr-FR" dirty="0">
                <a:hlinkClick r:id="rId2"/>
              </a:rPr>
              <a:t>Frazee et al. (2014)</a:t>
            </a:r>
            <a:endParaRPr lang="en-US" dirty="0"/>
          </a:p>
        </p:txBody>
      </p:sp>
    </p:spTree>
    <p:extLst>
      <p:ext uri="{BB962C8B-B14F-4D97-AF65-F5344CB8AC3E}">
        <p14:creationId xmlns:p14="http://schemas.microsoft.com/office/powerpoint/2010/main" val="36159138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Screen Shot 2016-11-14 at 7.24.05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5640" y="3310874"/>
            <a:ext cx="6624736" cy="3070454"/>
          </a:xfrm>
          <a:prstGeom prst="rect">
            <a:avLst/>
          </a:prstGeom>
        </p:spPr>
      </p:pic>
      <p:sp>
        <p:nvSpPr>
          <p:cNvPr id="2" name="Title 1"/>
          <p:cNvSpPr>
            <a:spLocks noGrp="1"/>
          </p:cNvSpPr>
          <p:nvPr>
            <p:ph type="title"/>
          </p:nvPr>
        </p:nvSpPr>
        <p:spPr>
          <a:xfrm>
            <a:off x="1703512" y="103380"/>
            <a:ext cx="8839200" cy="490066"/>
          </a:xfrm>
        </p:spPr>
        <p:txBody>
          <a:bodyPr>
            <a:normAutofit fontScale="90000"/>
          </a:bodyPr>
          <a:lstStyle/>
          <a:p>
            <a:pPr algn="ctr"/>
            <a:r>
              <a:rPr lang="en-US" b="1" dirty="0" err="1">
                <a:latin typeface="Calibri" panose="020F0502020204030204" pitchFamily="34" charset="0"/>
                <a:cs typeface="Calibri" panose="020F0502020204030204" pitchFamily="34" charset="0"/>
              </a:rPr>
              <a:t>Ballgown</a:t>
            </a:r>
            <a:r>
              <a:rPr lang="en-US" b="1" dirty="0">
                <a:latin typeface="Calibri" panose="020F0502020204030204" pitchFamily="34" charset="0"/>
                <a:cs typeface="Calibri" panose="020F0502020204030204" pitchFamily="34" charset="0"/>
              </a:rPr>
              <a:t> for Visualization with R</a:t>
            </a:r>
          </a:p>
        </p:txBody>
      </p:sp>
      <p:pic>
        <p:nvPicPr>
          <p:cNvPr id="4" name="Content Placeholder 3" descr="nprot.2016.095-F3.jpg"/>
          <p:cNvPicPr>
            <a:picLocks noGrp="1" noChangeAspect="1"/>
          </p:cNvPicPr>
          <p:nvPr>
            <p:ph idx="1"/>
          </p:nvPr>
        </p:nvPicPr>
        <p:blipFill>
          <a:blip r:embed="rId3">
            <a:extLst>
              <a:ext uri="{28A0092B-C50C-407E-A947-70E740481C1C}">
                <a14:useLocalDpi xmlns:a14="http://schemas.microsoft.com/office/drawing/2010/main" val="0"/>
              </a:ext>
            </a:extLst>
          </a:blip>
          <a:srcRect l="-39529" r="-39529"/>
          <a:stretch>
            <a:fillRect/>
          </a:stretch>
        </p:blipFill>
        <p:spPr>
          <a:xfrm>
            <a:off x="623392" y="908721"/>
            <a:ext cx="5051412" cy="2699893"/>
          </a:xfrm>
        </p:spPr>
      </p:pic>
      <p:pic>
        <p:nvPicPr>
          <p:cNvPr id="5" name="Picture 4" descr="nprot.2016.095-F4.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83832" y="764705"/>
            <a:ext cx="2951294" cy="2741425"/>
          </a:xfrm>
          <a:prstGeom prst="rect">
            <a:avLst/>
          </a:prstGeom>
        </p:spPr>
      </p:pic>
      <p:pic>
        <p:nvPicPr>
          <p:cNvPr id="6" name="Picture 5" descr="nprot.2016.095-F5.jp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80176" y="764705"/>
            <a:ext cx="2952328" cy="2926085"/>
          </a:xfrm>
          <a:prstGeom prst="rect">
            <a:avLst/>
          </a:prstGeom>
        </p:spPr>
      </p:pic>
    </p:spTree>
    <p:extLst>
      <p:ext uri="{BB962C8B-B14F-4D97-AF65-F5344CB8AC3E}">
        <p14:creationId xmlns:p14="http://schemas.microsoft.com/office/powerpoint/2010/main" val="6826935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le 1"/>
          <p:cNvSpPr>
            <a:spLocks noGrp="1"/>
          </p:cNvSpPr>
          <p:nvPr>
            <p:ph type="title"/>
          </p:nvPr>
        </p:nvSpPr>
        <p:spPr>
          <a:xfrm>
            <a:off x="838200" y="0"/>
            <a:ext cx="10515600" cy="1325563"/>
          </a:xfrm>
        </p:spPr>
        <p:txBody>
          <a:bodyPr/>
          <a:lstStyle/>
          <a:p>
            <a:pPr algn="ctr"/>
            <a:r>
              <a:rPr lang="en-US" b="1" dirty="0">
                <a:latin typeface="Calibri" charset="0"/>
                <a:ea typeface="ＭＳ Ｐゴシック" charset="0"/>
              </a:rPr>
              <a:t>Alternative differential expression methods</a:t>
            </a:r>
          </a:p>
        </p:txBody>
      </p:sp>
      <p:sp>
        <p:nvSpPr>
          <p:cNvPr id="32770" name="Content Placeholder 2"/>
          <p:cNvSpPr>
            <a:spLocks noGrp="1"/>
          </p:cNvSpPr>
          <p:nvPr>
            <p:ph idx="1"/>
          </p:nvPr>
        </p:nvSpPr>
        <p:spPr>
          <a:xfrm>
            <a:off x="569843" y="1433739"/>
            <a:ext cx="10783957" cy="4351338"/>
          </a:xfrm>
        </p:spPr>
        <p:txBody>
          <a:bodyPr/>
          <a:lstStyle/>
          <a:p>
            <a:r>
              <a:rPr lang="en-US" sz="3200" dirty="0">
                <a:latin typeface="Calibri" charset="0"/>
                <a:ea typeface="ＭＳ Ｐゴシック" charset="0"/>
              </a:rPr>
              <a:t>Raw count approaches</a:t>
            </a:r>
            <a:br>
              <a:rPr lang="en-US" sz="3200" dirty="0">
                <a:latin typeface="Calibri" charset="0"/>
                <a:ea typeface="ＭＳ Ｐゴシック" charset="0"/>
              </a:rPr>
            </a:br>
            <a:endParaRPr lang="en-US" sz="3200" dirty="0">
              <a:latin typeface="Calibri" charset="0"/>
              <a:ea typeface="ＭＳ Ｐゴシック" charset="0"/>
            </a:endParaRPr>
          </a:p>
          <a:p>
            <a:pPr lvl="1"/>
            <a:r>
              <a:rPr lang="en-US" dirty="0">
                <a:latin typeface="Calibri" charset="0"/>
                <a:ea typeface="ＭＳ Ｐゴシック" charset="0"/>
              </a:rPr>
              <a:t>DESeq2 - </a:t>
            </a:r>
            <a:r>
              <a:rPr lang="en-US" dirty="0">
                <a:latin typeface="Calibri" charset="0"/>
                <a:ea typeface="ＭＳ Ｐゴシック" charset="0"/>
                <a:hlinkClick r:id="rId2"/>
              </a:rPr>
              <a:t>http://www-huber.embl.de/users/anders/DESeq/</a:t>
            </a:r>
            <a:br>
              <a:rPr lang="en-US" dirty="0">
                <a:latin typeface="Calibri" charset="0"/>
                <a:ea typeface="ＭＳ Ｐゴシック" charset="0"/>
              </a:rPr>
            </a:br>
            <a:endParaRPr lang="en-US" dirty="0">
              <a:latin typeface="Calibri" charset="0"/>
              <a:ea typeface="ＭＳ Ｐゴシック" charset="0"/>
            </a:endParaRPr>
          </a:p>
          <a:p>
            <a:pPr lvl="1"/>
            <a:r>
              <a:rPr lang="en-US" dirty="0" err="1">
                <a:latin typeface="Calibri" charset="0"/>
                <a:ea typeface="ＭＳ Ｐゴシック" charset="0"/>
              </a:rPr>
              <a:t>edgeR</a:t>
            </a:r>
            <a:r>
              <a:rPr lang="en-US" dirty="0">
                <a:latin typeface="Calibri" charset="0"/>
                <a:ea typeface="ＭＳ Ｐゴシック" charset="0"/>
              </a:rPr>
              <a:t> - </a:t>
            </a:r>
            <a:r>
              <a:rPr lang="en-US" dirty="0">
                <a:latin typeface="Calibri" charset="0"/>
                <a:ea typeface="ＭＳ Ｐゴシック" charset="0"/>
                <a:hlinkClick r:id="rId3"/>
              </a:rPr>
              <a:t>http://www.bioconductor.org/packages/release/bioc/html/edgeR.html</a:t>
            </a:r>
            <a:br>
              <a:rPr lang="en-US" dirty="0">
                <a:latin typeface="Calibri" charset="0"/>
                <a:ea typeface="ＭＳ Ｐゴシック" charset="0"/>
              </a:rPr>
            </a:br>
            <a:endParaRPr lang="en-US" dirty="0">
              <a:latin typeface="Calibri" charset="0"/>
              <a:ea typeface="ＭＳ Ｐゴシック" charset="0"/>
            </a:endParaRPr>
          </a:p>
          <a:p>
            <a:pPr lvl="1"/>
            <a:r>
              <a:rPr lang="en-US" dirty="0">
                <a:latin typeface="Calibri" charset="0"/>
                <a:ea typeface="ＭＳ Ｐゴシック" charset="0"/>
              </a:rPr>
              <a:t>Others…</a:t>
            </a:r>
          </a:p>
          <a:p>
            <a:pPr lvl="1"/>
            <a:endParaRPr lang="en-US" dirty="0">
              <a:latin typeface="Calibri" charset="0"/>
              <a:ea typeface="ＭＳ Ｐゴシック" charset="0"/>
            </a:endParaRPr>
          </a:p>
          <a:p>
            <a:pPr lvl="1"/>
            <a:endParaRPr lang="en-US" dirty="0">
              <a:latin typeface="Calibri" charset="0"/>
              <a:ea typeface="ＭＳ Ｐゴシック" charset="0"/>
            </a:endParaRPr>
          </a:p>
        </p:txBody>
      </p:sp>
    </p:spTree>
    <p:extLst>
      <p:ext uri="{BB962C8B-B14F-4D97-AF65-F5344CB8AC3E}">
        <p14:creationId xmlns:p14="http://schemas.microsoft.com/office/powerpoint/2010/main" val="19929089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Title 1"/>
          <p:cNvSpPr>
            <a:spLocks noGrp="1"/>
          </p:cNvSpPr>
          <p:nvPr>
            <p:ph type="title"/>
          </p:nvPr>
        </p:nvSpPr>
        <p:spPr>
          <a:xfrm>
            <a:off x="1056904" y="-27384"/>
            <a:ext cx="9458696" cy="864096"/>
          </a:xfrm>
        </p:spPr>
        <p:txBody>
          <a:bodyPr>
            <a:noAutofit/>
          </a:bodyPr>
          <a:lstStyle/>
          <a:p>
            <a:pPr algn="ctr"/>
            <a:r>
              <a:rPr lang="en-US" sz="3400" b="1" dirty="0">
                <a:latin typeface="Calibri" charset="0"/>
                <a:ea typeface="ＭＳ Ｐゴシック" charset="0"/>
              </a:rPr>
              <a:t>‘FPKM/TPM’ expression estimates vs. ‘raw’ counts</a:t>
            </a:r>
          </a:p>
        </p:txBody>
      </p:sp>
      <p:sp>
        <p:nvSpPr>
          <p:cNvPr id="31746" name="Content Placeholder 2"/>
          <p:cNvSpPr>
            <a:spLocks noGrp="1"/>
          </p:cNvSpPr>
          <p:nvPr>
            <p:ph idx="1"/>
          </p:nvPr>
        </p:nvSpPr>
        <p:spPr>
          <a:xfrm>
            <a:off x="866899" y="908720"/>
            <a:ext cx="10604665" cy="5328592"/>
          </a:xfrm>
        </p:spPr>
        <p:txBody>
          <a:bodyPr/>
          <a:lstStyle/>
          <a:p>
            <a:r>
              <a:rPr lang="en-US" dirty="0">
                <a:latin typeface="Calibri" charset="0"/>
                <a:ea typeface="ＭＳ Ｐゴシック" charset="0"/>
              </a:rPr>
              <a:t>Which should I use?</a:t>
            </a:r>
          </a:p>
          <a:p>
            <a:pPr lvl="1"/>
            <a:r>
              <a:rPr lang="en-US" dirty="0">
                <a:latin typeface="Calibri" charset="0"/>
                <a:ea typeface="ＭＳ Ｐゴシック" charset="0"/>
              </a:rPr>
              <a:t>Long running debate, but the general consensus:</a:t>
            </a:r>
            <a:br>
              <a:rPr lang="en-US" dirty="0">
                <a:latin typeface="Calibri" charset="0"/>
                <a:ea typeface="ＭＳ Ｐゴシック" charset="0"/>
              </a:rPr>
            </a:br>
            <a:endParaRPr lang="en-US" dirty="0">
              <a:latin typeface="Calibri" charset="0"/>
              <a:ea typeface="ＭＳ Ｐゴシック" charset="0"/>
            </a:endParaRPr>
          </a:p>
          <a:p>
            <a:r>
              <a:rPr lang="en-US" dirty="0">
                <a:latin typeface="Calibri" charset="0"/>
                <a:ea typeface="ＭＳ Ｐゴシック" charset="0"/>
              </a:rPr>
              <a:t>FPKM/TPM</a:t>
            </a:r>
          </a:p>
          <a:p>
            <a:pPr lvl="1"/>
            <a:r>
              <a:rPr lang="en-US" dirty="0">
                <a:latin typeface="Calibri" charset="0"/>
                <a:ea typeface="ＭＳ Ｐゴシック" charset="0"/>
              </a:rPr>
              <a:t>When you want to leverage benefits of tuxedo suite</a:t>
            </a:r>
          </a:p>
          <a:p>
            <a:pPr lvl="2"/>
            <a:r>
              <a:rPr lang="en-US" dirty="0">
                <a:latin typeface="Calibri" charset="0"/>
                <a:ea typeface="ＭＳ Ｐゴシック" charset="0"/>
              </a:rPr>
              <a:t>Isoform </a:t>
            </a:r>
            <a:r>
              <a:rPr lang="en-US" dirty="0" err="1">
                <a:latin typeface="Calibri" charset="0"/>
                <a:ea typeface="ＭＳ Ｐゴシック" charset="0"/>
              </a:rPr>
              <a:t>deconvolution</a:t>
            </a:r>
            <a:endParaRPr lang="en-US" dirty="0">
              <a:latin typeface="Calibri" charset="0"/>
              <a:ea typeface="ＭＳ Ｐゴシック" charset="0"/>
            </a:endParaRPr>
          </a:p>
          <a:p>
            <a:pPr lvl="1"/>
            <a:r>
              <a:rPr lang="en-US" dirty="0">
                <a:latin typeface="Calibri" charset="0"/>
                <a:ea typeface="ＭＳ Ｐゴシック" charset="0"/>
              </a:rPr>
              <a:t>Good for visualization (e.g., </a:t>
            </a:r>
            <a:r>
              <a:rPr lang="en-US" dirty="0" err="1">
                <a:latin typeface="Calibri" charset="0"/>
                <a:ea typeface="ＭＳ Ｐゴシック" charset="0"/>
              </a:rPr>
              <a:t>heatmaps</a:t>
            </a:r>
            <a:r>
              <a:rPr lang="en-US" dirty="0">
                <a:latin typeface="Calibri" charset="0"/>
                <a:ea typeface="ＭＳ Ｐゴシック" charset="0"/>
              </a:rPr>
              <a:t>)</a:t>
            </a:r>
          </a:p>
          <a:p>
            <a:pPr lvl="1"/>
            <a:r>
              <a:rPr lang="en-US" dirty="0">
                <a:latin typeface="Calibri" charset="0"/>
                <a:ea typeface="ＭＳ Ｐゴシック" charset="0"/>
              </a:rPr>
              <a:t>Calculating fold changes, etc.</a:t>
            </a:r>
            <a:br>
              <a:rPr lang="en-US" dirty="0">
                <a:latin typeface="Calibri" charset="0"/>
                <a:ea typeface="ＭＳ Ｐゴシック" charset="0"/>
              </a:rPr>
            </a:br>
            <a:endParaRPr lang="en-US" dirty="0">
              <a:latin typeface="Calibri" charset="0"/>
              <a:ea typeface="ＭＳ Ｐゴシック" charset="0"/>
            </a:endParaRPr>
          </a:p>
          <a:p>
            <a:r>
              <a:rPr lang="en-US" dirty="0">
                <a:latin typeface="Calibri" charset="0"/>
                <a:ea typeface="ＭＳ Ｐゴシック" charset="0"/>
              </a:rPr>
              <a:t>Counts</a:t>
            </a:r>
          </a:p>
          <a:p>
            <a:pPr lvl="1"/>
            <a:r>
              <a:rPr lang="en-US" dirty="0">
                <a:latin typeface="Calibri" charset="0"/>
                <a:ea typeface="ＭＳ Ｐゴシック" charset="0"/>
              </a:rPr>
              <a:t>More robust statistical methods for differential expression</a:t>
            </a:r>
          </a:p>
          <a:p>
            <a:pPr lvl="1"/>
            <a:r>
              <a:rPr lang="en-US" dirty="0">
                <a:latin typeface="Calibri" charset="0"/>
                <a:ea typeface="ＭＳ Ｐゴシック" charset="0"/>
              </a:rPr>
              <a:t>Accommodates more sophisticated experimental designs with appropriate statistical tests</a:t>
            </a:r>
          </a:p>
        </p:txBody>
      </p:sp>
    </p:spTree>
    <p:extLst>
      <p:ext uri="{BB962C8B-B14F-4D97-AF65-F5344CB8AC3E}">
        <p14:creationId xmlns:p14="http://schemas.microsoft.com/office/powerpoint/2010/main" val="18134297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pic>
        <p:nvPicPr>
          <p:cNvPr id="2" name="Google Shape;131;p2">
            <a:extLst>
              <a:ext uri="{FF2B5EF4-FFF2-40B4-BE49-F238E27FC236}">
                <a16:creationId xmlns:a16="http://schemas.microsoft.com/office/drawing/2014/main" id="{F555B6BD-B701-E98A-1383-D4E674AB4FD8}"/>
              </a:ext>
            </a:extLst>
          </p:cNvPr>
          <p:cNvPicPr preferRelativeResize="0"/>
          <p:nvPr/>
        </p:nvPicPr>
        <p:blipFill rotWithShape="1">
          <a:blip r:embed="rId3">
            <a:alphaModFix/>
          </a:blip>
          <a:srcRect/>
          <a:stretch/>
        </p:blipFill>
        <p:spPr>
          <a:xfrm>
            <a:off x="4095918" y="260648"/>
            <a:ext cx="4000165" cy="6003046"/>
          </a:xfrm>
          <a:prstGeom prst="rect">
            <a:avLst/>
          </a:prstGeom>
          <a:noFill/>
          <a:ln>
            <a:noFill/>
          </a:ln>
        </p:spPr>
      </p:pic>
    </p:spTree>
    <p:extLst>
      <p:ext uri="{BB962C8B-B14F-4D97-AF65-F5344CB8AC3E}">
        <p14:creationId xmlns:p14="http://schemas.microsoft.com/office/powerpoint/2010/main" val="16061059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44624"/>
            <a:ext cx="8839200" cy="1143000"/>
          </a:xfrm>
        </p:spPr>
        <p:txBody>
          <a:bodyPr>
            <a:normAutofit/>
          </a:bodyPr>
          <a:lstStyle/>
          <a:p>
            <a:pPr algn="ctr"/>
            <a:r>
              <a:rPr lang="en-US" b="1" dirty="0">
                <a:latin typeface="Calibri" panose="020F0502020204030204" pitchFamily="34" charset="0"/>
                <a:cs typeface="Calibri" panose="020F0502020204030204" pitchFamily="34" charset="0"/>
              </a:rPr>
              <a:t>Multiple approaches advisable</a:t>
            </a:r>
          </a:p>
        </p:txBody>
      </p:sp>
      <p:pic>
        <p:nvPicPr>
          <p:cNvPr id="3" name="Picture 2" descr="Screen Shot 2013-06-01 at 10.13.40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71664" y="1440160"/>
            <a:ext cx="6078124" cy="4653136"/>
          </a:xfrm>
          <a:prstGeom prst="rect">
            <a:avLst/>
          </a:prstGeom>
        </p:spPr>
      </p:pic>
    </p:spTree>
    <p:extLst>
      <p:ext uri="{BB962C8B-B14F-4D97-AF65-F5344CB8AC3E}">
        <p14:creationId xmlns:p14="http://schemas.microsoft.com/office/powerpoint/2010/main" val="24965889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le 1"/>
          <p:cNvSpPr>
            <a:spLocks noGrp="1"/>
          </p:cNvSpPr>
          <p:nvPr>
            <p:ph type="title"/>
          </p:nvPr>
        </p:nvSpPr>
        <p:spPr>
          <a:xfrm>
            <a:off x="838200" y="0"/>
            <a:ext cx="10515600" cy="1325563"/>
          </a:xfrm>
        </p:spPr>
        <p:txBody>
          <a:bodyPr/>
          <a:lstStyle/>
          <a:p>
            <a:pPr algn="ctr"/>
            <a:r>
              <a:rPr lang="en-US" b="1" dirty="0">
                <a:latin typeface="Calibri" charset="0"/>
                <a:ea typeface="ＭＳ Ｐゴシック" charset="0"/>
              </a:rPr>
              <a:t>Lessons learned from microarray days</a:t>
            </a:r>
          </a:p>
        </p:txBody>
      </p:sp>
      <p:sp>
        <p:nvSpPr>
          <p:cNvPr id="34818" name="Content Placeholder 2"/>
          <p:cNvSpPr>
            <a:spLocks noGrp="1"/>
          </p:cNvSpPr>
          <p:nvPr>
            <p:ph idx="1"/>
          </p:nvPr>
        </p:nvSpPr>
        <p:spPr>
          <a:xfrm>
            <a:off x="838200" y="1555668"/>
            <a:ext cx="10515600" cy="4621295"/>
          </a:xfrm>
        </p:spPr>
        <p:txBody>
          <a:bodyPr>
            <a:normAutofit lnSpcReduction="10000"/>
          </a:bodyPr>
          <a:lstStyle/>
          <a:p>
            <a:r>
              <a:rPr lang="en-US" dirty="0">
                <a:latin typeface="Calibri" charset="0"/>
                <a:ea typeface="ＭＳ Ｐゴシック" charset="0"/>
              </a:rPr>
              <a:t>Hansen et al. “Sequencing Technology Does Not Eliminate Biological Variability.” Nature Biotechnology 29, no. 7 (2011): 572–573.</a:t>
            </a:r>
            <a:br>
              <a:rPr lang="en-US" dirty="0">
                <a:latin typeface="Calibri" charset="0"/>
                <a:ea typeface="ＭＳ Ｐゴシック" charset="0"/>
              </a:rPr>
            </a:br>
            <a:endParaRPr lang="en-US" dirty="0">
              <a:latin typeface="Calibri" charset="0"/>
              <a:ea typeface="ＭＳ Ｐゴシック" charset="0"/>
            </a:endParaRPr>
          </a:p>
          <a:p>
            <a:r>
              <a:rPr lang="en-US" dirty="0">
                <a:latin typeface="Calibri" charset="0"/>
                <a:ea typeface="ＭＳ Ｐゴシック" charset="0"/>
              </a:rPr>
              <a:t>Power analysis for RNA-seq experiments</a:t>
            </a:r>
          </a:p>
          <a:p>
            <a:pPr lvl="1"/>
            <a:r>
              <a:rPr lang="en-US" dirty="0">
                <a:latin typeface="Calibri" charset="0"/>
                <a:ea typeface="ＭＳ Ｐゴシック" charset="0"/>
                <a:hlinkClick r:id="rId2"/>
              </a:rPr>
              <a:t>http://scotty.genetics.utah.edu/</a:t>
            </a:r>
            <a:endParaRPr lang="en-US" dirty="0">
              <a:latin typeface="Calibri" charset="0"/>
              <a:ea typeface="ＭＳ Ｐゴシック" charset="0"/>
            </a:endParaRPr>
          </a:p>
          <a:p>
            <a:pPr lvl="1"/>
            <a:endParaRPr lang="en-US" dirty="0">
              <a:latin typeface="Calibri" charset="0"/>
              <a:ea typeface="ＭＳ Ｐゴシック" charset="0"/>
            </a:endParaRPr>
          </a:p>
          <a:p>
            <a:r>
              <a:rPr lang="en-US" dirty="0">
                <a:latin typeface="Calibri" charset="0"/>
                <a:ea typeface="ＭＳ Ｐゴシック" charset="0"/>
              </a:rPr>
              <a:t>RNA-seq need for biological replicates</a:t>
            </a:r>
          </a:p>
          <a:p>
            <a:pPr lvl="1"/>
            <a:r>
              <a:rPr lang="en-US" dirty="0">
                <a:latin typeface="Calibri" charset="0"/>
                <a:ea typeface="ＭＳ Ｐゴシック" charset="0"/>
                <a:hlinkClick r:id="rId3"/>
              </a:rPr>
              <a:t>http://www.biostars.org/p/1161/</a:t>
            </a:r>
            <a:br>
              <a:rPr lang="en-US" dirty="0">
                <a:latin typeface="Calibri" charset="0"/>
                <a:ea typeface="ＭＳ Ｐゴシック" charset="0"/>
              </a:rPr>
            </a:br>
            <a:endParaRPr lang="en-US" dirty="0">
              <a:latin typeface="Calibri" charset="0"/>
              <a:ea typeface="ＭＳ Ｐゴシック" charset="0"/>
            </a:endParaRPr>
          </a:p>
          <a:p>
            <a:r>
              <a:rPr lang="en-US" dirty="0">
                <a:latin typeface="Calibri" charset="0"/>
                <a:ea typeface="ＭＳ Ｐゴシック" charset="0"/>
              </a:rPr>
              <a:t>RNA-seq study design</a:t>
            </a:r>
          </a:p>
          <a:p>
            <a:pPr lvl="1"/>
            <a:r>
              <a:rPr lang="en-US" dirty="0">
                <a:latin typeface="Calibri" charset="0"/>
                <a:ea typeface="ＭＳ Ｐゴシック" charset="0"/>
                <a:hlinkClick r:id="rId4"/>
              </a:rPr>
              <a:t>http://www.biostars.org/p/68885/</a:t>
            </a:r>
            <a:endParaRPr lang="en-US" dirty="0">
              <a:latin typeface="Calibri" charset="0"/>
              <a:ea typeface="ＭＳ Ｐゴシック" charset="0"/>
            </a:endParaRPr>
          </a:p>
          <a:p>
            <a:endParaRPr lang="en-US" dirty="0">
              <a:latin typeface="Calibri" charset="0"/>
              <a:ea typeface="ＭＳ Ｐゴシック" charset="0"/>
            </a:endParaRPr>
          </a:p>
        </p:txBody>
      </p:sp>
    </p:spTree>
    <p:extLst>
      <p:ext uri="{BB962C8B-B14F-4D97-AF65-F5344CB8AC3E}">
        <p14:creationId xmlns:p14="http://schemas.microsoft.com/office/powerpoint/2010/main" val="21490827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Title 1"/>
          <p:cNvSpPr>
            <a:spLocks noGrp="1"/>
          </p:cNvSpPr>
          <p:nvPr>
            <p:ph type="title"/>
          </p:nvPr>
        </p:nvSpPr>
        <p:spPr>
          <a:xfrm>
            <a:off x="1676400" y="53752"/>
            <a:ext cx="8839200" cy="1143000"/>
          </a:xfrm>
        </p:spPr>
        <p:txBody>
          <a:bodyPr/>
          <a:lstStyle/>
          <a:p>
            <a:pPr algn="ctr"/>
            <a:r>
              <a:rPr lang="en-US" b="1" dirty="0">
                <a:latin typeface="Calibri" charset="0"/>
                <a:ea typeface="ＭＳ Ｐゴシック" charset="0"/>
              </a:rPr>
              <a:t>Multiple testing correction</a:t>
            </a:r>
          </a:p>
        </p:txBody>
      </p:sp>
      <p:sp>
        <p:nvSpPr>
          <p:cNvPr id="35842" name="Content Placeholder 2"/>
          <p:cNvSpPr>
            <a:spLocks noGrp="1"/>
          </p:cNvSpPr>
          <p:nvPr>
            <p:ph idx="1"/>
          </p:nvPr>
        </p:nvSpPr>
        <p:spPr>
          <a:xfrm>
            <a:off x="581891" y="1196752"/>
            <a:ext cx="10877797" cy="4968552"/>
          </a:xfrm>
        </p:spPr>
        <p:txBody>
          <a:bodyPr>
            <a:normAutofit lnSpcReduction="10000"/>
          </a:bodyPr>
          <a:lstStyle/>
          <a:p>
            <a:r>
              <a:rPr lang="en-US" dirty="0">
                <a:latin typeface="Calibri" charset="0"/>
                <a:ea typeface="ＭＳ Ｐゴシック" charset="0"/>
              </a:rPr>
              <a:t>As more attributes are compared, differences due solely to chance become more likely! </a:t>
            </a:r>
            <a:br>
              <a:rPr lang="en-US" dirty="0">
                <a:latin typeface="Calibri" charset="0"/>
                <a:ea typeface="ＭＳ Ｐゴシック" charset="0"/>
              </a:rPr>
            </a:br>
            <a:endParaRPr lang="en-US" dirty="0">
              <a:latin typeface="Calibri" charset="0"/>
              <a:ea typeface="ＭＳ Ｐゴシック" charset="0"/>
            </a:endParaRPr>
          </a:p>
          <a:p>
            <a:r>
              <a:rPr lang="en-US" dirty="0">
                <a:latin typeface="Calibri" charset="0"/>
                <a:ea typeface="ＭＳ Ｐゴシック" charset="0"/>
              </a:rPr>
              <a:t>Well known from array studies</a:t>
            </a:r>
          </a:p>
          <a:p>
            <a:pPr lvl="1"/>
            <a:r>
              <a:rPr lang="en-US" dirty="0">
                <a:latin typeface="Calibri" charset="0"/>
                <a:ea typeface="ＭＳ Ｐゴシック" charset="0"/>
              </a:rPr>
              <a:t>10,000s genes/transcripts</a:t>
            </a:r>
          </a:p>
          <a:p>
            <a:pPr lvl="1"/>
            <a:r>
              <a:rPr lang="en-US" dirty="0">
                <a:latin typeface="Calibri" charset="0"/>
                <a:ea typeface="ＭＳ Ｐゴシック" charset="0"/>
              </a:rPr>
              <a:t>100,000s exons</a:t>
            </a:r>
            <a:br>
              <a:rPr lang="en-US" dirty="0">
                <a:latin typeface="Calibri" charset="0"/>
                <a:ea typeface="ＭＳ Ｐゴシック" charset="0"/>
              </a:rPr>
            </a:br>
            <a:endParaRPr lang="en-US" dirty="0">
              <a:latin typeface="Calibri" charset="0"/>
              <a:ea typeface="ＭＳ Ｐゴシック" charset="0"/>
            </a:endParaRPr>
          </a:p>
          <a:p>
            <a:pPr marL="342900" lvl="1" indent="-342900">
              <a:buFont typeface="Arial" charset="0"/>
              <a:buChar char="•"/>
            </a:pPr>
            <a:r>
              <a:rPr lang="en-US" dirty="0">
                <a:latin typeface="Calibri" charset="0"/>
                <a:ea typeface="ＭＳ Ｐゴシック" charset="0"/>
              </a:rPr>
              <a:t>With RNA-</a:t>
            </a:r>
            <a:r>
              <a:rPr lang="en-US" dirty="0" err="1">
                <a:latin typeface="Calibri" charset="0"/>
                <a:ea typeface="ＭＳ Ｐゴシック" charset="0"/>
              </a:rPr>
              <a:t>seq</a:t>
            </a:r>
            <a:r>
              <a:rPr lang="en-US" dirty="0">
                <a:latin typeface="Calibri" charset="0"/>
                <a:ea typeface="ＭＳ Ｐゴシック" charset="0"/>
              </a:rPr>
              <a:t>, more of a problem than ever</a:t>
            </a:r>
          </a:p>
          <a:p>
            <a:pPr lvl="1"/>
            <a:r>
              <a:rPr lang="en-US" dirty="0">
                <a:latin typeface="Calibri" charset="0"/>
                <a:ea typeface="ＭＳ Ｐゴシック" charset="0"/>
              </a:rPr>
              <a:t>All the complexity of the transcriptome gives huge numbers of potential features</a:t>
            </a:r>
          </a:p>
          <a:p>
            <a:pPr lvl="2"/>
            <a:r>
              <a:rPr lang="en-US" dirty="0">
                <a:latin typeface="Calibri" charset="0"/>
                <a:ea typeface="ＭＳ Ｐゴシック" charset="0"/>
              </a:rPr>
              <a:t>Genes, transcripts, exons, junctions, retained introns, microRNAs, </a:t>
            </a:r>
            <a:r>
              <a:rPr lang="en-US" dirty="0" err="1">
                <a:latin typeface="Calibri" charset="0"/>
                <a:ea typeface="ＭＳ Ｐゴシック" charset="0"/>
              </a:rPr>
              <a:t>lncRNAs</a:t>
            </a:r>
            <a:r>
              <a:rPr lang="en-US" dirty="0">
                <a:latin typeface="Calibri" charset="0"/>
                <a:ea typeface="ＭＳ Ｐゴシック" charset="0"/>
              </a:rPr>
              <a:t>, </a:t>
            </a:r>
            <a:r>
              <a:rPr lang="en-US" dirty="0" err="1">
                <a:latin typeface="Calibri" charset="0"/>
                <a:ea typeface="ＭＳ Ｐゴシック" charset="0"/>
              </a:rPr>
              <a:t>etc</a:t>
            </a:r>
            <a:br>
              <a:rPr lang="en-US" dirty="0">
                <a:latin typeface="Calibri" charset="0"/>
                <a:ea typeface="ＭＳ Ｐゴシック" charset="0"/>
              </a:rPr>
            </a:br>
            <a:endParaRPr lang="en-US" dirty="0">
              <a:latin typeface="Calibri" charset="0"/>
              <a:ea typeface="ＭＳ Ｐゴシック" charset="0"/>
            </a:endParaRPr>
          </a:p>
          <a:p>
            <a:r>
              <a:rPr lang="en-US" dirty="0" err="1">
                <a:latin typeface="Calibri" charset="0"/>
                <a:ea typeface="ＭＳ Ｐゴシック" charset="0"/>
              </a:rPr>
              <a:t>Bioconductor</a:t>
            </a:r>
            <a:r>
              <a:rPr lang="en-US" dirty="0">
                <a:latin typeface="Calibri" charset="0"/>
                <a:ea typeface="ＭＳ Ｐゴシック" charset="0"/>
              </a:rPr>
              <a:t> </a:t>
            </a:r>
            <a:r>
              <a:rPr lang="en-US" dirty="0" err="1">
                <a:latin typeface="Calibri" charset="0"/>
                <a:ea typeface="ＭＳ Ｐゴシック" charset="0"/>
              </a:rPr>
              <a:t>multtest</a:t>
            </a:r>
            <a:endParaRPr lang="en-US" dirty="0">
              <a:latin typeface="Calibri" charset="0"/>
              <a:ea typeface="ＭＳ Ｐゴシック" charset="0"/>
            </a:endParaRPr>
          </a:p>
          <a:p>
            <a:pPr lvl="1"/>
            <a:r>
              <a:rPr lang="en-US" sz="1800" dirty="0">
                <a:latin typeface="Calibri" charset="0"/>
                <a:ea typeface="ＭＳ Ｐゴシック" charset="0"/>
                <a:hlinkClick r:id="rId3"/>
              </a:rPr>
              <a:t>http://www.bioconductor.org/packages/release/bioc/html/multtest.html</a:t>
            </a:r>
            <a:endParaRPr lang="en-US" sz="1800" dirty="0">
              <a:latin typeface="Calibri" charset="0"/>
              <a:ea typeface="ＭＳ Ｐゴシック" charset="0"/>
            </a:endParaRPr>
          </a:p>
        </p:txBody>
      </p:sp>
    </p:spTree>
    <p:extLst>
      <p:ext uri="{BB962C8B-B14F-4D97-AF65-F5344CB8AC3E}">
        <p14:creationId xmlns:p14="http://schemas.microsoft.com/office/powerpoint/2010/main" val="12038379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a:xfrm>
            <a:off x="419725" y="-94828"/>
            <a:ext cx="11352550" cy="1143000"/>
          </a:xfrm>
        </p:spPr>
        <p:txBody>
          <a:bodyPr/>
          <a:lstStyle/>
          <a:p>
            <a:pPr algn="ctr"/>
            <a:r>
              <a:rPr lang="en-US" sz="3600" b="1" dirty="0">
                <a:latin typeface="Calibri" charset="0"/>
                <a:ea typeface="ＭＳ Ｐゴシック" charset="0"/>
              </a:rPr>
              <a:t>Downstream interpretation of expression analysis</a:t>
            </a:r>
          </a:p>
        </p:txBody>
      </p:sp>
      <p:sp>
        <p:nvSpPr>
          <p:cNvPr id="2" name="Content Placeholder 1"/>
          <p:cNvSpPr>
            <a:spLocks noGrp="1"/>
          </p:cNvSpPr>
          <p:nvPr>
            <p:ph idx="1"/>
          </p:nvPr>
        </p:nvSpPr>
        <p:spPr>
          <a:xfrm>
            <a:off x="419725" y="944380"/>
            <a:ext cx="5101509" cy="5017724"/>
          </a:xfrm>
        </p:spPr>
        <p:txBody>
          <a:bodyPr>
            <a:normAutofit/>
          </a:bodyPr>
          <a:lstStyle/>
          <a:p>
            <a:pPr>
              <a:lnSpc>
                <a:spcPct val="110000"/>
              </a:lnSpc>
            </a:pPr>
            <a:r>
              <a:rPr lang="en-US" sz="2400" dirty="0">
                <a:latin typeface="Calibri" charset="0"/>
                <a:ea typeface="ＭＳ Ｐゴシック" charset="0"/>
              </a:rPr>
              <a:t>Topic for an entire course</a:t>
            </a:r>
            <a:br>
              <a:rPr lang="en-US" sz="2400" dirty="0">
                <a:latin typeface="Calibri" charset="0"/>
                <a:ea typeface="ＭＳ Ｐゴシック" charset="0"/>
              </a:rPr>
            </a:br>
            <a:endParaRPr lang="en-US" sz="2400" dirty="0">
              <a:latin typeface="Calibri" charset="0"/>
              <a:ea typeface="ＭＳ Ｐゴシック" charset="0"/>
            </a:endParaRPr>
          </a:p>
          <a:p>
            <a:pPr>
              <a:lnSpc>
                <a:spcPct val="110000"/>
              </a:lnSpc>
            </a:pPr>
            <a:r>
              <a:rPr lang="en-US" sz="2400" dirty="0">
                <a:latin typeface="Calibri" charset="0"/>
                <a:ea typeface="ＭＳ Ｐゴシック" charset="0"/>
              </a:rPr>
              <a:t>Expression estimates and differential expression lists from </a:t>
            </a:r>
            <a:r>
              <a:rPr lang="en-US" sz="2400" dirty="0" err="1">
                <a:latin typeface="Calibri" charset="0"/>
                <a:ea typeface="ＭＳ Ｐゴシック" charset="0"/>
              </a:rPr>
              <a:t>StringTie</a:t>
            </a:r>
            <a:r>
              <a:rPr lang="en-US" sz="2400" dirty="0">
                <a:latin typeface="Calibri" charset="0"/>
                <a:ea typeface="ＭＳ Ｐゴシック" charset="0"/>
              </a:rPr>
              <a:t>, Ballgown or other alternatives can be fed into many analysis pipelines</a:t>
            </a:r>
            <a:br>
              <a:rPr lang="en-US" sz="2400" dirty="0">
                <a:latin typeface="Calibri" charset="0"/>
                <a:ea typeface="ＭＳ Ｐゴシック" charset="0"/>
              </a:rPr>
            </a:br>
            <a:endParaRPr lang="en-US" sz="2400" dirty="0">
              <a:latin typeface="Calibri" charset="0"/>
              <a:ea typeface="ＭＳ Ｐゴシック" charset="0"/>
            </a:endParaRPr>
          </a:p>
          <a:p>
            <a:pPr>
              <a:lnSpc>
                <a:spcPct val="110000"/>
              </a:lnSpc>
            </a:pPr>
            <a:r>
              <a:rPr lang="en-US" sz="2400" dirty="0">
                <a:latin typeface="Calibri" charset="0"/>
                <a:ea typeface="ＭＳ Ｐゴシック" charset="0"/>
              </a:rPr>
              <a:t>See supplemental R tutorial for how to format expression data and start manipulating in R</a:t>
            </a:r>
          </a:p>
        </p:txBody>
      </p:sp>
      <p:sp>
        <p:nvSpPr>
          <p:cNvPr id="3" name="Rectangle 2"/>
          <p:cNvSpPr/>
          <p:nvPr/>
        </p:nvSpPr>
        <p:spPr>
          <a:xfrm>
            <a:off x="170817" y="6010712"/>
            <a:ext cx="9933852" cy="338554"/>
          </a:xfrm>
          <a:prstGeom prst="rect">
            <a:avLst/>
          </a:prstGeom>
        </p:spPr>
        <p:txBody>
          <a:bodyPr wrap="square">
            <a:spAutoFit/>
          </a:bodyPr>
          <a:lstStyle/>
          <a:p>
            <a:r>
              <a:rPr lang="en-US" sz="1600" dirty="0">
                <a:hlinkClick r:id="rId2"/>
              </a:rPr>
              <a:t>https://genviz.org/module-04-expression/0004/01/01/Expression_Profiling_and_Visualization/</a:t>
            </a:r>
            <a:r>
              <a:rPr lang="en-US" sz="1600" dirty="0"/>
              <a:t> </a:t>
            </a:r>
          </a:p>
        </p:txBody>
      </p:sp>
      <p:sp>
        <p:nvSpPr>
          <p:cNvPr id="5" name="Content Placeholder 1">
            <a:extLst>
              <a:ext uri="{FF2B5EF4-FFF2-40B4-BE49-F238E27FC236}">
                <a16:creationId xmlns:a16="http://schemas.microsoft.com/office/drawing/2014/main" id="{D6BA4DE4-E50B-8F4F-AC42-40CD85229C83}"/>
              </a:ext>
            </a:extLst>
          </p:cNvPr>
          <p:cNvSpPr txBox="1">
            <a:spLocks/>
          </p:cNvSpPr>
          <p:nvPr/>
        </p:nvSpPr>
        <p:spPr>
          <a:xfrm>
            <a:off x="5686697" y="944380"/>
            <a:ext cx="6412864" cy="543694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pPr>
            <a:r>
              <a:rPr lang="en-US" sz="2000" dirty="0">
                <a:latin typeface="Calibri" charset="0"/>
                <a:ea typeface="ＭＳ Ｐゴシック" charset="0"/>
              </a:rPr>
              <a:t>Clustering/Heatmaps</a:t>
            </a:r>
          </a:p>
          <a:p>
            <a:pPr lvl="1">
              <a:lnSpc>
                <a:spcPct val="110000"/>
              </a:lnSpc>
            </a:pPr>
            <a:r>
              <a:rPr lang="en-US" sz="1800" dirty="0">
                <a:latin typeface="Calibri" charset="0"/>
                <a:ea typeface="ＭＳ Ｐゴシック" charset="0"/>
              </a:rPr>
              <a:t>Provided by Ballgown</a:t>
            </a:r>
          </a:p>
          <a:p>
            <a:pPr lvl="1">
              <a:lnSpc>
                <a:spcPct val="110000"/>
              </a:lnSpc>
            </a:pPr>
            <a:r>
              <a:rPr lang="en-US" sz="1800" dirty="0">
                <a:latin typeface="Calibri" charset="0"/>
                <a:ea typeface="ＭＳ Ｐゴシック" charset="0"/>
              </a:rPr>
              <a:t>For more customized analysis various R packages exist: </a:t>
            </a:r>
          </a:p>
          <a:p>
            <a:pPr lvl="2">
              <a:lnSpc>
                <a:spcPct val="110000"/>
              </a:lnSpc>
            </a:pPr>
            <a:r>
              <a:rPr lang="en-US" sz="1800" dirty="0" err="1">
                <a:latin typeface="Calibri" charset="0"/>
                <a:ea typeface="ＭＳ Ｐゴシック" charset="0"/>
              </a:rPr>
              <a:t>hclust</a:t>
            </a:r>
            <a:r>
              <a:rPr lang="en-US" sz="1800" dirty="0">
                <a:latin typeface="Calibri" charset="0"/>
                <a:ea typeface="ＭＳ Ｐゴシック" charset="0"/>
              </a:rPr>
              <a:t>, heatmap.2, </a:t>
            </a:r>
            <a:r>
              <a:rPr lang="en-US" sz="1800" dirty="0" err="1">
                <a:latin typeface="Calibri" charset="0"/>
                <a:ea typeface="ＭＳ Ｐゴシック" charset="0"/>
              </a:rPr>
              <a:t>plotrix</a:t>
            </a:r>
            <a:r>
              <a:rPr lang="en-US" sz="1800" dirty="0">
                <a:latin typeface="Calibri" charset="0"/>
                <a:ea typeface="ＭＳ Ｐゴシック" charset="0"/>
              </a:rPr>
              <a:t>, ggplot2, etc.</a:t>
            </a:r>
          </a:p>
          <a:p>
            <a:pPr>
              <a:lnSpc>
                <a:spcPct val="110000"/>
              </a:lnSpc>
            </a:pPr>
            <a:r>
              <a:rPr lang="en-US" sz="2000" dirty="0">
                <a:latin typeface="Calibri" charset="0"/>
                <a:ea typeface="ＭＳ Ｐゴシック" charset="0"/>
              </a:rPr>
              <a:t>Classification</a:t>
            </a:r>
          </a:p>
          <a:p>
            <a:pPr lvl="1">
              <a:lnSpc>
                <a:spcPct val="110000"/>
              </a:lnSpc>
            </a:pPr>
            <a:r>
              <a:rPr lang="en-US" sz="1800" dirty="0">
                <a:latin typeface="Calibri" charset="0"/>
                <a:ea typeface="ＭＳ Ｐゴシック" charset="0"/>
              </a:rPr>
              <a:t>For RNA-</a:t>
            </a:r>
            <a:r>
              <a:rPr lang="en-US" sz="1800" dirty="0" err="1">
                <a:latin typeface="Calibri" charset="0"/>
                <a:ea typeface="ＭＳ Ｐゴシック" charset="0"/>
              </a:rPr>
              <a:t>seq</a:t>
            </a:r>
            <a:r>
              <a:rPr lang="en-US" sz="1800" dirty="0">
                <a:latin typeface="Calibri" charset="0"/>
                <a:ea typeface="ＭＳ Ｐゴシック" charset="0"/>
              </a:rPr>
              <a:t> data we still rarely have sufficient sample size and clinical details but this is changing</a:t>
            </a:r>
          </a:p>
          <a:p>
            <a:pPr lvl="2">
              <a:lnSpc>
                <a:spcPct val="110000"/>
              </a:lnSpc>
            </a:pPr>
            <a:r>
              <a:rPr lang="en-US" sz="1800" dirty="0">
                <a:latin typeface="Calibri" charset="0"/>
                <a:ea typeface="ＭＳ Ｐゴシック" charset="0"/>
              </a:rPr>
              <a:t>Weka is a good learning tool</a:t>
            </a:r>
          </a:p>
          <a:p>
            <a:pPr lvl="2">
              <a:lnSpc>
                <a:spcPct val="110000"/>
              </a:lnSpc>
            </a:pPr>
            <a:r>
              <a:rPr lang="en-US" sz="1800" dirty="0" err="1">
                <a:latin typeface="Calibri" charset="0"/>
                <a:ea typeface="ＭＳ Ｐゴシック" charset="0"/>
              </a:rPr>
              <a:t>RandomForests</a:t>
            </a:r>
            <a:r>
              <a:rPr lang="en-US" sz="1800" dirty="0">
                <a:latin typeface="Calibri" charset="0"/>
                <a:ea typeface="ＭＳ Ｐゴシック" charset="0"/>
              </a:rPr>
              <a:t> R package (</a:t>
            </a:r>
            <a:r>
              <a:rPr lang="en-US" sz="1800" dirty="0" err="1">
                <a:latin typeface="Calibri" charset="0"/>
                <a:ea typeface="ＭＳ Ｐゴシック" charset="0"/>
              </a:rPr>
              <a:t>biostar</a:t>
            </a:r>
            <a:r>
              <a:rPr lang="en-US" sz="1800" dirty="0">
                <a:latin typeface="Calibri" charset="0"/>
                <a:ea typeface="ＭＳ Ｐゴシック" charset="0"/>
              </a:rPr>
              <a:t> tutorial being developed)</a:t>
            </a:r>
          </a:p>
          <a:p>
            <a:pPr>
              <a:lnSpc>
                <a:spcPct val="110000"/>
              </a:lnSpc>
            </a:pPr>
            <a:r>
              <a:rPr lang="en-US" sz="2000" dirty="0">
                <a:latin typeface="Calibri" charset="0"/>
                <a:ea typeface="ＭＳ Ｐゴシック" charset="0"/>
              </a:rPr>
              <a:t>Pathway analysis</a:t>
            </a:r>
          </a:p>
          <a:p>
            <a:pPr lvl="1">
              <a:lnSpc>
                <a:spcPct val="110000"/>
              </a:lnSpc>
            </a:pPr>
            <a:r>
              <a:rPr lang="en-US" sz="1800" dirty="0">
                <a:latin typeface="Calibri" charset="0"/>
                <a:ea typeface="ＭＳ Ｐゴシック" charset="0"/>
              </a:rPr>
              <a:t>GSEA, IPA, </a:t>
            </a:r>
            <a:r>
              <a:rPr lang="en-US" sz="1800" dirty="0" err="1">
                <a:latin typeface="Calibri" charset="0"/>
                <a:ea typeface="ＭＳ Ｐゴシック" charset="0"/>
              </a:rPr>
              <a:t>Cytoscape</a:t>
            </a:r>
            <a:r>
              <a:rPr lang="en-US" sz="1800" dirty="0">
                <a:latin typeface="Calibri" charset="0"/>
                <a:ea typeface="ＭＳ Ｐゴシック" charset="0"/>
              </a:rPr>
              <a:t>, many R/</a:t>
            </a:r>
            <a:r>
              <a:rPr lang="en-US" sz="1800" dirty="0" err="1">
                <a:latin typeface="Calibri" charset="0"/>
                <a:ea typeface="ＭＳ Ｐゴシック" charset="0"/>
              </a:rPr>
              <a:t>BioConductor</a:t>
            </a:r>
            <a:r>
              <a:rPr lang="en-US" sz="1800" dirty="0">
                <a:latin typeface="Calibri" charset="0"/>
                <a:ea typeface="ＭＳ Ｐゴシック" charset="0"/>
              </a:rPr>
              <a:t> packages:</a:t>
            </a:r>
            <a:br>
              <a:rPr lang="en-US" sz="1800" dirty="0">
                <a:latin typeface="Calibri" charset="0"/>
                <a:ea typeface="ＭＳ Ｐゴシック" charset="0"/>
              </a:rPr>
            </a:br>
            <a:r>
              <a:rPr lang="en-US" sz="1600" dirty="0">
                <a:latin typeface="Calibri" charset="0"/>
                <a:ea typeface="ＭＳ Ｐゴシック" charset="0"/>
                <a:hlinkClick r:id="rId3"/>
              </a:rPr>
              <a:t>http://www.bioconductor.org/help/search/index.html?q=pathway</a:t>
            </a:r>
            <a:endParaRPr lang="en-US" sz="1600" dirty="0">
              <a:latin typeface="Calibri" charset="0"/>
              <a:ea typeface="ＭＳ Ｐゴシック" charset="0"/>
            </a:endParaRPr>
          </a:p>
        </p:txBody>
      </p:sp>
    </p:spTree>
    <p:extLst>
      <p:ext uri="{BB962C8B-B14F-4D97-AF65-F5344CB8AC3E}">
        <p14:creationId xmlns:p14="http://schemas.microsoft.com/office/powerpoint/2010/main" val="38326347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Title 4"/>
          <p:cNvSpPr>
            <a:spLocks noGrp="1"/>
          </p:cNvSpPr>
          <p:nvPr>
            <p:ph type="title"/>
          </p:nvPr>
        </p:nvSpPr>
        <p:spPr>
          <a:xfrm>
            <a:off x="1676400" y="0"/>
            <a:ext cx="8839200" cy="1143000"/>
          </a:xfrm>
        </p:spPr>
        <p:txBody>
          <a:bodyPr>
            <a:normAutofit fontScale="90000"/>
          </a:bodyPr>
          <a:lstStyle/>
          <a:p>
            <a:pPr algn="ctr"/>
            <a:r>
              <a:rPr lang="en-US" b="1" dirty="0">
                <a:latin typeface="Calibri" charset="0"/>
                <a:ea typeface="ＭＳ Ｐゴシック" charset="0"/>
              </a:rPr>
              <a:t>HISAT2/</a:t>
            </a:r>
            <a:r>
              <a:rPr lang="en-US" b="1" dirty="0" err="1">
                <a:latin typeface="Calibri" charset="0"/>
                <a:ea typeface="ＭＳ Ｐゴシック" charset="0"/>
              </a:rPr>
              <a:t>StringTie</a:t>
            </a:r>
            <a:r>
              <a:rPr lang="en-US" b="1" dirty="0">
                <a:latin typeface="Calibri" charset="0"/>
                <a:ea typeface="ＭＳ Ｐゴシック" charset="0"/>
              </a:rPr>
              <a:t>/</a:t>
            </a:r>
            <a:r>
              <a:rPr lang="en-US" b="1" dirty="0" err="1">
                <a:latin typeface="Calibri" charset="0"/>
                <a:ea typeface="ＭＳ Ｐゴシック" charset="0"/>
              </a:rPr>
              <a:t>Ballgown</a:t>
            </a:r>
            <a:br>
              <a:rPr lang="en-US" b="1" dirty="0">
                <a:latin typeface="Calibri" charset="0"/>
                <a:ea typeface="ＭＳ Ｐゴシック" charset="0"/>
              </a:rPr>
            </a:br>
            <a:r>
              <a:rPr lang="en-US" b="1" dirty="0">
                <a:latin typeface="Calibri" charset="0"/>
                <a:ea typeface="ＭＳ Ｐゴシック" charset="0"/>
              </a:rPr>
              <a:t>RNA-</a:t>
            </a:r>
            <a:r>
              <a:rPr lang="en-US" b="1" dirty="0" err="1">
                <a:latin typeface="Calibri" charset="0"/>
                <a:ea typeface="ＭＳ Ｐゴシック" charset="0"/>
              </a:rPr>
              <a:t>seq</a:t>
            </a:r>
            <a:r>
              <a:rPr lang="en-US" b="1" dirty="0">
                <a:latin typeface="Calibri" charset="0"/>
                <a:ea typeface="ＭＳ Ｐゴシック" charset="0"/>
              </a:rPr>
              <a:t> Pipeline</a:t>
            </a:r>
          </a:p>
        </p:txBody>
      </p:sp>
      <p:sp>
        <p:nvSpPr>
          <p:cNvPr id="139" name="Rounded Rectangle 138">
            <a:extLst>
              <a:ext uri="{FF2B5EF4-FFF2-40B4-BE49-F238E27FC236}">
                <a16:creationId xmlns:a16="http://schemas.microsoft.com/office/drawing/2014/main" id="{83F6B337-7FA3-D842-92D1-44B24378278A}"/>
              </a:ext>
            </a:extLst>
          </p:cNvPr>
          <p:cNvSpPr/>
          <p:nvPr/>
        </p:nvSpPr>
        <p:spPr>
          <a:xfrm>
            <a:off x="5188312" y="1853627"/>
            <a:ext cx="1657350" cy="1800225"/>
          </a:xfrm>
          <a:prstGeom prst="roundRect">
            <a:avLst/>
          </a:prstGeom>
          <a:gradFill flip="none" rotWithShape="1">
            <a:gsLst>
              <a:gs pos="0">
                <a:sysClr val="windowText" lastClr="000000">
                  <a:tint val="50000"/>
                  <a:satMod val="300000"/>
                  <a:alpha val="13000"/>
                </a:sysClr>
              </a:gs>
              <a:gs pos="35000">
                <a:sysClr val="windowText" lastClr="000000">
                  <a:tint val="37000"/>
                  <a:satMod val="300000"/>
                  <a:alpha val="13000"/>
                </a:sysClr>
              </a:gs>
              <a:gs pos="100000">
                <a:sysClr val="windowText" lastClr="000000">
                  <a:tint val="15000"/>
                  <a:satMod val="350000"/>
                  <a:alpha val="13000"/>
                </a:sysClr>
              </a:gs>
            </a:gsLst>
            <a:lin ang="16200000" scaled="1"/>
            <a:tileRect/>
          </a:gradFill>
          <a:ln w="9525" cap="flat" cmpd="sng" algn="ctr">
            <a:solidFill>
              <a:sysClr val="windowText" lastClr="000000">
                <a:shade val="95000"/>
                <a:satMod val="105000"/>
              </a:sysClr>
            </a:solidFill>
            <a:prstDash val="dash"/>
          </a:ln>
          <a:effectLst>
            <a:outerShdw blurRad="40000" dist="20000" dir="5400000" rotWithShape="0">
              <a:srgbClr val="000000">
                <a:alpha val="38000"/>
              </a:srgb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a:ln w="76200" cmpd="sng">
                <a:noFill/>
                <a:prstDash val="dot"/>
              </a:ln>
              <a:noFill/>
              <a:effectLst/>
              <a:uLnTx/>
              <a:uFillTx/>
              <a:latin typeface="Segoe UI"/>
              <a:ea typeface="+mn-ea"/>
              <a:cs typeface="+mn-cs"/>
            </a:endParaRPr>
          </a:p>
        </p:txBody>
      </p:sp>
      <p:sp>
        <p:nvSpPr>
          <p:cNvPr id="140" name="Rounded Rectangle 139">
            <a:extLst>
              <a:ext uri="{FF2B5EF4-FFF2-40B4-BE49-F238E27FC236}">
                <a16:creationId xmlns:a16="http://schemas.microsoft.com/office/drawing/2014/main" id="{58E8C654-3C65-434B-97C7-F827154688E4}"/>
              </a:ext>
            </a:extLst>
          </p:cNvPr>
          <p:cNvSpPr/>
          <p:nvPr/>
        </p:nvSpPr>
        <p:spPr>
          <a:xfrm>
            <a:off x="6845662" y="1853627"/>
            <a:ext cx="3382963" cy="3600450"/>
          </a:xfrm>
          <a:prstGeom prst="roundRect">
            <a:avLst/>
          </a:prstGeom>
          <a:gradFill flip="none" rotWithShape="1">
            <a:gsLst>
              <a:gs pos="0">
                <a:sysClr val="windowText" lastClr="000000">
                  <a:tint val="50000"/>
                  <a:satMod val="300000"/>
                  <a:alpha val="13000"/>
                </a:sysClr>
              </a:gs>
              <a:gs pos="35000">
                <a:sysClr val="windowText" lastClr="000000">
                  <a:tint val="37000"/>
                  <a:satMod val="300000"/>
                  <a:alpha val="13000"/>
                </a:sysClr>
              </a:gs>
              <a:gs pos="100000">
                <a:sysClr val="windowText" lastClr="000000">
                  <a:tint val="15000"/>
                  <a:satMod val="350000"/>
                  <a:alpha val="13000"/>
                </a:sysClr>
              </a:gs>
            </a:gsLst>
            <a:lin ang="16200000" scaled="1"/>
            <a:tileRect/>
          </a:gradFill>
          <a:ln w="9525" cap="flat" cmpd="sng" algn="ctr">
            <a:solidFill>
              <a:sysClr val="windowText" lastClr="000000">
                <a:shade val="95000"/>
                <a:satMod val="105000"/>
              </a:sysClr>
            </a:solidFill>
            <a:prstDash val="dash"/>
          </a:ln>
          <a:effectLst>
            <a:outerShdw blurRad="40000" dist="20000" dir="5400000" rotWithShape="0">
              <a:srgbClr val="000000">
                <a:alpha val="38000"/>
              </a:srgb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a:ln w="76200" cmpd="sng">
                <a:noFill/>
                <a:prstDash val="dot"/>
              </a:ln>
              <a:noFill/>
              <a:effectLst/>
              <a:uLnTx/>
              <a:uFillTx/>
              <a:latin typeface="Segoe UI"/>
              <a:ea typeface="+mn-ea"/>
              <a:cs typeface="+mn-cs"/>
            </a:endParaRPr>
          </a:p>
        </p:txBody>
      </p:sp>
      <p:sp>
        <p:nvSpPr>
          <p:cNvPr id="141" name="TextBox 3">
            <a:extLst>
              <a:ext uri="{FF2B5EF4-FFF2-40B4-BE49-F238E27FC236}">
                <a16:creationId xmlns:a16="http://schemas.microsoft.com/office/drawing/2014/main" id="{66762F5F-329E-FC42-B53F-22CAB3AC5B00}"/>
              </a:ext>
            </a:extLst>
          </p:cNvPr>
          <p:cNvSpPr txBox="1">
            <a:spLocks noChangeArrowheads="1"/>
          </p:cNvSpPr>
          <p:nvPr/>
        </p:nvSpPr>
        <p:spPr bwMode="auto">
          <a:xfrm>
            <a:off x="7999775" y="5454077"/>
            <a:ext cx="1074333"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sz="1600" b="1" i="0" u="none" strike="noStrike" kern="0" cap="none" spc="0" normalizeH="0" baseline="0" noProof="0" dirty="0">
                <a:ln>
                  <a:noFill/>
                </a:ln>
                <a:solidFill>
                  <a:prstClr val="black"/>
                </a:solidFill>
                <a:effectLst/>
                <a:uLnTx/>
                <a:uFillTx/>
                <a:latin typeface="Arial" charset="0"/>
                <a:ea typeface="ＭＳ Ｐゴシック" charset="0"/>
              </a:rPr>
              <a:t>Module 3</a:t>
            </a:r>
          </a:p>
        </p:txBody>
      </p:sp>
      <p:sp>
        <p:nvSpPr>
          <p:cNvPr id="142" name="Rounded Rectangle 141">
            <a:extLst>
              <a:ext uri="{FF2B5EF4-FFF2-40B4-BE49-F238E27FC236}">
                <a16:creationId xmlns:a16="http://schemas.microsoft.com/office/drawing/2014/main" id="{0C636F96-9D65-1343-9BB4-C1D2E715B291}"/>
              </a:ext>
            </a:extLst>
          </p:cNvPr>
          <p:cNvSpPr/>
          <p:nvPr/>
        </p:nvSpPr>
        <p:spPr bwMode="auto">
          <a:xfrm>
            <a:off x="1948225" y="3869752"/>
            <a:ext cx="4824412" cy="1008063"/>
          </a:xfrm>
          <a:prstGeom prst="roundRect">
            <a:avLst/>
          </a:prstGeom>
          <a:gradFill flip="none" rotWithShape="1">
            <a:gsLst>
              <a:gs pos="0">
                <a:sysClr val="windowText" lastClr="000000">
                  <a:tint val="50000"/>
                  <a:satMod val="300000"/>
                  <a:alpha val="51000"/>
                </a:sysClr>
              </a:gs>
              <a:gs pos="35000">
                <a:sysClr val="windowText" lastClr="000000">
                  <a:tint val="37000"/>
                  <a:satMod val="300000"/>
                  <a:alpha val="51000"/>
                </a:sysClr>
              </a:gs>
              <a:gs pos="100000">
                <a:sysClr val="windowText" lastClr="000000">
                  <a:tint val="15000"/>
                  <a:satMod val="350000"/>
                  <a:alpha val="51000"/>
                </a:sysClr>
              </a:gs>
            </a:gsLst>
            <a:lin ang="16200000" scaled="1"/>
            <a:tileRect/>
          </a:gra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200" b="0" i="0" u="none" strike="noStrike" kern="0" cap="none" spc="0" normalizeH="0" baseline="0" noProof="0" dirty="0">
              <a:ln>
                <a:noFill/>
              </a:ln>
              <a:solidFill>
                <a:prstClr val="black"/>
              </a:solidFill>
              <a:effectLst/>
              <a:uLnTx/>
              <a:uFillTx/>
              <a:latin typeface="Segoe UI"/>
              <a:ea typeface="+mn-ea"/>
              <a:cs typeface="+mn-cs"/>
            </a:endParaRPr>
          </a:p>
        </p:txBody>
      </p:sp>
      <p:grpSp>
        <p:nvGrpSpPr>
          <p:cNvPr id="143" name="Group 142">
            <a:extLst>
              <a:ext uri="{FF2B5EF4-FFF2-40B4-BE49-F238E27FC236}">
                <a16:creationId xmlns:a16="http://schemas.microsoft.com/office/drawing/2014/main" id="{8C8CE3F5-B39A-FE40-A44C-4E7A3EA72F2B}"/>
              </a:ext>
            </a:extLst>
          </p:cNvPr>
          <p:cNvGrpSpPr>
            <a:grpSpLocks/>
          </p:cNvGrpSpPr>
          <p:nvPr/>
        </p:nvGrpSpPr>
        <p:grpSpPr bwMode="auto">
          <a:xfrm>
            <a:off x="2019662" y="2150490"/>
            <a:ext cx="1368425" cy="1287462"/>
            <a:chOff x="251520" y="1926414"/>
            <a:chExt cx="1368152" cy="1286562"/>
          </a:xfrm>
        </p:grpSpPr>
        <p:sp>
          <p:nvSpPr>
            <p:cNvPr id="144" name="Rounded Rectangle 143">
              <a:extLst>
                <a:ext uri="{FF2B5EF4-FFF2-40B4-BE49-F238E27FC236}">
                  <a16:creationId xmlns:a16="http://schemas.microsoft.com/office/drawing/2014/main" id="{3CDF1F0B-7581-8A41-B611-70C100B88672}"/>
                </a:ext>
              </a:extLst>
            </p:cNvPr>
            <p:cNvSpPr/>
            <p:nvPr/>
          </p:nvSpPr>
          <p:spPr>
            <a:xfrm>
              <a:off x="251520" y="2492755"/>
              <a:ext cx="1368152" cy="720221"/>
            </a:xfrm>
            <a:prstGeom prst="roundRect">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ln>
            <a:effectLst>
              <a:outerShdw blurRad="40000" dist="20000" dir="5400000" rotWithShape="0">
                <a:srgbClr val="000000">
                  <a:alpha val="38000"/>
                </a:srgb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prstClr val="black"/>
                  </a:solidFill>
                  <a:effectLst/>
                  <a:uLnTx/>
                  <a:uFillTx/>
                  <a:latin typeface="Segoe UI"/>
                  <a:ea typeface="+mn-ea"/>
                  <a:cs typeface="+mn-cs"/>
                </a:rPr>
                <a:t>RNA-</a:t>
              </a:r>
              <a:r>
                <a:rPr kumimoji="0" lang="en-US" sz="1200" b="0" i="0" u="none" strike="noStrike" kern="0" cap="none" spc="0" normalizeH="0" baseline="0" noProof="0" dirty="0" err="1">
                  <a:ln>
                    <a:noFill/>
                  </a:ln>
                  <a:solidFill>
                    <a:prstClr val="black"/>
                  </a:solidFill>
                  <a:effectLst/>
                  <a:uLnTx/>
                  <a:uFillTx/>
                  <a:latin typeface="Segoe UI"/>
                  <a:ea typeface="+mn-ea"/>
                  <a:cs typeface="+mn-cs"/>
                </a:rPr>
                <a:t>seq</a:t>
              </a:r>
              <a:r>
                <a:rPr kumimoji="0" lang="en-US" sz="1200" b="0" i="0" u="none" strike="noStrike" kern="0" cap="none" spc="0" normalizeH="0" baseline="0" noProof="0" dirty="0">
                  <a:ln>
                    <a:noFill/>
                  </a:ln>
                  <a:solidFill>
                    <a:prstClr val="black"/>
                  </a:solidFill>
                  <a:effectLst/>
                  <a:uLnTx/>
                  <a:uFillTx/>
                  <a:latin typeface="Segoe UI"/>
                  <a:ea typeface="+mn-ea"/>
                  <a:cs typeface="+mn-cs"/>
                </a:rPr>
                <a:t> reads (2 x 100 </a:t>
              </a:r>
              <a:r>
                <a:rPr kumimoji="0" lang="en-US" sz="1200" b="0" i="0" u="none" strike="noStrike" kern="0" cap="none" spc="0" normalizeH="0" baseline="0" noProof="0" dirty="0" err="1">
                  <a:ln>
                    <a:noFill/>
                  </a:ln>
                  <a:solidFill>
                    <a:prstClr val="black"/>
                  </a:solidFill>
                  <a:effectLst/>
                  <a:uLnTx/>
                  <a:uFillTx/>
                  <a:latin typeface="Segoe UI"/>
                  <a:ea typeface="+mn-ea"/>
                  <a:cs typeface="+mn-cs"/>
                </a:rPr>
                <a:t>bp</a:t>
              </a:r>
              <a:r>
                <a:rPr kumimoji="0" lang="en-US" sz="1200" b="0" i="0" u="none" strike="noStrike" kern="0" cap="none" spc="0" normalizeH="0" baseline="0" noProof="0" dirty="0">
                  <a:ln>
                    <a:noFill/>
                  </a:ln>
                  <a:solidFill>
                    <a:prstClr val="black"/>
                  </a:solidFill>
                  <a:effectLst/>
                  <a:uLnTx/>
                  <a:uFillTx/>
                  <a:latin typeface="Segoe UI"/>
                  <a:ea typeface="+mn-ea"/>
                  <a:cs typeface="+mn-cs"/>
                </a:rPr>
                <a:t>)</a:t>
              </a:r>
            </a:p>
          </p:txBody>
        </p:sp>
        <p:sp>
          <p:nvSpPr>
            <p:cNvPr id="145" name="TextBox 3">
              <a:extLst>
                <a:ext uri="{FF2B5EF4-FFF2-40B4-BE49-F238E27FC236}">
                  <a16:creationId xmlns:a16="http://schemas.microsoft.com/office/drawing/2014/main" id="{ED9FAD6E-D62D-C846-AB81-3A1A3E87C3D4}"/>
                </a:ext>
              </a:extLst>
            </p:cNvPr>
            <p:cNvSpPr txBox="1">
              <a:spLocks noChangeArrowheads="1"/>
            </p:cNvSpPr>
            <p:nvPr/>
          </p:nvSpPr>
          <p:spPr bwMode="auto">
            <a:xfrm>
              <a:off x="334504" y="1926414"/>
              <a:ext cx="1202185"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sz="1400" b="1" i="0" u="none" strike="noStrike" kern="0" cap="none" spc="0" normalizeH="0" baseline="0" noProof="0">
                  <a:ln>
                    <a:noFill/>
                  </a:ln>
                  <a:solidFill>
                    <a:prstClr val="black"/>
                  </a:solidFill>
                  <a:effectLst/>
                  <a:uLnTx/>
                  <a:uFillTx/>
                  <a:latin typeface="Arial" charset="0"/>
                  <a:ea typeface="ＭＳ Ｐゴシック" charset="0"/>
                </a:rPr>
                <a:t>Sequencing</a:t>
              </a:r>
            </a:p>
          </p:txBody>
        </p:sp>
      </p:grpSp>
      <p:grpSp>
        <p:nvGrpSpPr>
          <p:cNvPr id="146" name="Group 16">
            <a:extLst>
              <a:ext uri="{FF2B5EF4-FFF2-40B4-BE49-F238E27FC236}">
                <a16:creationId xmlns:a16="http://schemas.microsoft.com/office/drawing/2014/main" id="{8F275BF1-C9A6-D340-A7D4-A32810D8AE41}"/>
              </a:ext>
            </a:extLst>
          </p:cNvPr>
          <p:cNvGrpSpPr>
            <a:grpSpLocks/>
          </p:cNvGrpSpPr>
          <p:nvPr/>
        </p:nvGrpSpPr>
        <p:grpSpPr bwMode="auto">
          <a:xfrm>
            <a:off x="3684950" y="2044127"/>
            <a:ext cx="1368425" cy="1393825"/>
            <a:chOff x="1916196" y="1818692"/>
            <a:chExt cx="1368152" cy="1394284"/>
          </a:xfrm>
        </p:grpSpPr>
        <p:sp>
          <p:nvSpPr>
            <p:cNvPr id="147" name="Rounded Rectangle 146">
              <a:extLst>
                <a:ext uri="{FF2B5EF4-FFF2-40B4-BE49-F238E27FC236}">
                  <a16:creationId xmlns:a16="http://schemas.microsoft.com/office/drawing/2014/main" id="{4E5530C3-FA3E-0D45-8273-101FC172034D}"/>
                </a:ext>
              </a:extLst>
            </p:cNvPr>
            <p:cNvSpPr/>
            <p:nvPr/>
          </p:nvSpPr>
          <p:spPr>
            <a:xfrm>
              <a:off x="1916196" y="2493602"/>
              <a:ext cx="1368152" cy="719374"/>
            </a:xfrm>
            <a:prstGeom prst="roundRect">
              <a:avLst/>
            </a:prstGeom>
            <a:gradFill rotWithShape="1">
              <a:gsLst>
                <a:gs pos="0">
                  <a:srgbClr val="8064A2">
                    <a:tint val="50000"/>
                    <a:satMod val="300000"/>
                  </a:srgbClr>
                </a:gs>
                <a:gs pos="35000">
                  <a:srgbClr val="8064A2">
                    <a:tint val="37000"/>
                    <a:satMod val="300000"/>
                  </a:srgbClr>
                </a:gs>
                <a:gs pos="100000">
                  <a:srgbClr val="8064A2">
                    <a:tint val="15000"/>
                    <a:satMod val="350000"/>
                  </a:srgbClr>
                </a:gs>
              </a:gsLst>
              <a:lin ang="16200000" scaled="1"/>
            </a:gradFill>
            <a:ln w="9525" cap="flat" cmpd="sng" algn="ctr">
              <a:solidFill>
                <a:srgbClr val="8064A2">
                  <a:shade val="95000"/>
                  <a:satMod val="105000"/>
                </a:srgbClr>
              </a:solidFill>
              <a:prstDash val="solid"/>
            </a:ln>
            <a:effectLst>
              <a:outerShdw blurRad="40000" dist="20000" dir="5400000" rotWithShape="0">
                <a:srgbClr val="000000">
                  <a:alpha val="38000"/>
                </a:srgb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prstClr val="black"/>
                  </a:solidFill>
                  <a:effectLst/>
                  <a:uLnTx/>
                  <a:uFillTx/>
                  <a:latin typeface="Segoe UI"/>
                  <a:ea typeface="+mn-ea"/>
                  <a:cs typeface="+mn-cs"/>
                </a:rPr>
                <a:t>HISAT2</a:t>
              </a:r>
            </a:p>
          </p:txBody>
        </p:sp>
        <p:sp>
          <p:nvSpPr>
            <p:cNvPr id="148" name="TextBox 12">
              <a:extLst>
                <a:ext uri="{FF2B5EF4-FFF2-40B4-BE49-F238E27FC236}">
                  <a16:creationId xmlns:a16="http://schemas.microsoft.com/office/drawing/2014/main" id="{D8AD683B-C6F6-2247-B1E0-4FC544B8358F}"/>
                </a:ext>
              </a:extLst>
            </p:cNvPr>
            <p:cNvSpPr txBox="1">
              <a:spLocks noChangeArrowheads="1"/>
            </p:cNvSpPr>
            <p:nvPr/>
          </p:nvSpPr>
          <p:spPr bwMode="auto">
            <a:xfrm>
              <a:off x="1978694" y="1818692"/>
              <a:ext cx="1243156"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400" b="1" i="0" u="none" strike="noStrike" kern="0" cap="none" spc="0" normalizeH="0" baseline="0" noProof="0">
                  <a:ln>
                    <a:noFill/>
                  </a:ln>
                  <a:solidFill>
                    <a:prstClr val="black"/>
                  </a:solidFill>
                  <a:effectLst/>
                  <a:uLnTx/>
                  <a:uFillTx/>
                  <a:latin typeface="Arial" charset="0"/>
                  <a:ea typeface="ＭＳ Ｐゴシック" charset="0"/>
                </a:rPr>
                <a:t>Read alignment</a:t>
              </a:r>
            </a:p>
          </p:txBody>
        </p:sp>
      </p:grpSp>
      <p:grpSp>
        <p:nvGrpSpPr>
          <p:cNvPr id="149" name="Group 18">
            <a:extLst>
              <a:ext uri="{FF2B5EF4-FFF2-40B4-BE49-F238E27FC236}">
                <a16:creationId xmlns:a16="http://schemas.microsoft.com/office/drawing/2014/main" id="{A5CB1494-F9A4-E943-BA7A-4D87B31CA325}"/>
              </a:ext>
            </a:extLst>
          </p:cNvPr>
          <p:cNvGrpSpPr>
            <a:grpSpLocks/>
          </p:cNvGrpSpPr>
          <p:nvPr/>
        </p:nvGrpSpPr>
        <p:grpSpPr bwMode="auto">
          <a:xfrm>
            <a:off x="5188312" y="2044127"/>
            <a:ext cx="1657350" cy="1393825"/>
            <a:chOff x="3563889" y="1818692"/>
            <a:chExt cx="1656184" cy="1394284"/>
          </a:xfrm>
        </p:grpSpPr>
        <p:sp>
          <p:nvSpPr>
            <p:cNvPr id="150" name="Rounded Rectangle 149">
              <a:extLst>
                <a:ext uri="{FF2B5EF4-FFF2-40B4-BE49-F238E27FC236}">
                  <a16:creationId xmlns:a16="http://schemas.microsoft.com/office/drawing/2014/main" id="{7ACDB40E-C22B-254C-BD8D-DBDBF551D9EB}"/>
                </a:ext>
              </a:extLst>
            </p:cNvPr>
            <p:cNvSpPr/>
            <p:nvPr/>
          </p:nvSpPr>
          <p:spPr>
            <a:xfrm>
              <a:off x="3708250" y="2493602"/>
              <a:ext cx="1367462" cy="719374"/>
            </a:xfrm>
            <a:prstGeom prst="roundRect">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err="1">
                  <a:ln>
                    <a:noFill/>
                  </a:ln>
                  <a:solidFill>
                    <a:prstClr val="black"/>
                  </a:solidFill>
                  <a:effectLst/>
                  <a:uLnTx/>
                  <a:uFillTx/>
                  <a:latin typeface="Segoe UI"/>
                  <a:ea typeface="+mn-ea"/>
                  <a:cs typeface="+mn-cs"/>
                </a:rPr>
                <a:t>StringTie</a:t>
              </a:r>
              <a:endParaRPr kumimoji="0" lang="en-US" sz="1200" b="0" i="0" u="none" strike="noStrike" kern="0" cap="none" spc="0" normalizeH="0" baseline="0" noProof="0" dirty="0">
                <a:ln>
                  <a:noFill/>
                </a:ln>
                <a:solidFill>
                  <a:prstClr val="black"/>
                </a:solidFill>
                <a:effectLst/>
                <a:uLnTx/>
                <a:uFillTx/>
                <a:latin typeface="Segoe UI"/>
                <a:ea typeface="+mn-ea"/>
                <a:cs typeface="+mn-cs"/>
              </a:endParaRPr>
            </a:p>
          </p:txBody>
        </p:sp>
        <p:sp>
          <p:nvSpPr>
            <p:cNvPr id="151" name="TextBox 13">
              <a:extLst>
                <a:ext uri="{FF2B5EF4-FFF2-40B4-BE49-F238E27FC236}">
                  <a16:creationId xmlns:a16="http://schemas.microsoft.com/office/drawing/2014/main" id="{A7825944-7783-BE41-A848-0E28C4724D58}"/>
                </a:ext>
              </a:extLst>
            </p:cNvPr>
            <p:cNvSpPr txBox="1">
              <a:spLocks noChangeArrowheads="1"/>
            </p:cNvSpPr>
            <p:nvPr/>
          </p:nvSpPr>
          <p:spPr bwMode="auto">
            <a:xfrm>
              <a:off x="3563889" y="1818692"/>
              <a:ext cx="1656184"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400" b="1" i="0" u="none" strike="noStrike" kern="0" cap="none" spc="0" normalizeH="0" baseline="0" noProof="0">
                  <a:ln>
                    <a:noFill/>
                  </a:ln>
                  <a:solidFill>
                    <a:prstClr val="black"/>
                  </a:solidFill>
                  <a:effectLst/>
                  <a:uLnTx/>
                  <a:uFillTx/>
                  <a:latin typeface="Arial" charset="0"/>
                  <a:ea typeface="ＭＳ Ｐゴシック" charset="0"/>
                </a:rPr>
                <a:t>Transcript compilation</a:t>
              </a:r>
            </a:p>
          </p:txBody>
        </p:sp>
      </p:grpSp>
      <p:grpSp>
        <p:nvGrpSpPr>
          <p:cNvPr id="152" name="Group 19">
            <a:extLst>
              <a:ext uri="{FF2B5EF4-FFF2-40B4-BE49-F238E27FC236}">
                <a16:creationId xmlns:a16="http://schemas.microsoft.com/office/drawing/2014/main" id="{7BB4E748-BBBD-2C4C-9F3F-1E2472B7CF3F}"/>
              </a:ext>
            </a:extLst>
          </p:cNvPr>
          <p:cNvGrpSpPr>
            <a:grpSpLocks/>
          </p:cNvGrpSpPr>
          <p:nvPr/>
        </p:nvGrpSpPr>
        <p:grpSpPr bwMode="auto">
          <a:xfrm>
            <a:off x="6845662" y="2044127"/>
            <a:ext cx="1655763" cy="1393825"/>
            <a:chOff x="5148064" y="1818692"/>
            <a:chExt cx="1656184" cy="1394284"/>
          </a:xfrm>
        </p:grpSpPr>
        <p:sp>
          <p:nvSpPr>
            <p:cNvPr id="153" name="Rounded Rectangle 152">
              <a:extLst>
                <a:ext uri="{FF2B5EF4-FFF2-40B4-BE49-F238E27FC236}">
                  <a16:creationId xmlns:a16="http://schemas.microsoft.com/office/drawing/2014/main" id="{F37D2FCE-51D0-DB42-8849-4AEA1E20A7CD}"/>
                </a:ext>
              </a:extLst>
            </p:cNvPr>
            <p:cNvSpPr/>
            <p:nvPr/>
          </p:nvSpPr>
          <p:spPr>
            <a:xfrm>
              <a:off x="5292564" y="2493602"/>
              <a:ext cx="1367185" cy="719374"/>
            </a:xfrm>
            <a:prstGeom prst="roundRect">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err="1">
                  <a:ln>
                    <a:noFill/>
                  </a:ln>
                  <a:solidFill>
                    <a:prstClr val="black"/>
                  </a:solidFill>
                  <a:effectLst/>
                  <a:uLnTx/>
                  <a:uFillTx/>
                  <a:latin typeface="Segoe UI"/>
                  <a:ea typeface="+mn-ea"/>
                  <a:cs typeface="+mn-cs"/>
                </a:rPr>
                <a:t>StringTie</a:t>
              </a:r>
              <a:endParaRPr kumimoji="0" lang="en-US" sz="1200" b="0" i="0" u="none" strike="noStrike" kern="0" cap="none" spc="0" normalizeH="0" baseline="0" noProof="0" dirty="0">
                <a:ln>
                  <a:noFill/>
                </a:ln>
                <a:solidFill>
                  <a:prstClr val="black"/>
                </a:solidFill>
                <a:effectLst/>
                <a:uLnTx/>
                <a:uFillTx/>
                <a:latin typeface="Segoe UI"/>
                <a:ea typeface="+mn-ea"/>
                <a:cs typeface="+mn-cs"/>
              </a:endParaRPr>
            </a:p>
          </p:txBody>
        </p:sp>
        <p:sp>
          <p:nvSpPr>
            <p:cNvPr id="154" name="TextBox 14">
              <a:extLst>
                <a:ext uri="{FF2B5EF4-FFF2-40B4-BE49-F238E27FC236}">
                  <a16:creationId xmlns:a16="http://schemas.microsoft.com/office/drawing/2014/main" id="{060866B7-DA81-F141-90B5-F975B0089CA4}"/>
                </a:ext>
              </a:extLst>
            </p:cNvPr>
            <p:cNvSpPr txBox="1">
              <a:spLocks noChangeArrowheads="1"/>
            </p:cNvSpPr>
            <p:nvPr/>
          </p:nvSpPr>
          <p:spPr bwMode="auto">
            <a:xfrm>
              <a:off x="5148064" y="1818692"/>
              <a:ext cx="1656184" cy="5233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400" b="1" i="0" u="none" strike="noStrike" kern="0" cap="none" spc="0" normalizeH="0" baseline="0" noProof="0" dirty="0">
                  <a:ln>
                    <a:noFill/>
                  </a:ln>
                  <a:solidFill>
                    <a:prstClr val="black"/>
                  </a:solidFill>
                  <a:effectLst/>
                  <a:uLnTx/>
                  <a:uFillTx/>
                  <a:latin typeface="Arial" charset="0"/>
                  <a:ea typeface="ＭＳ Ｐゴシック" charset="0"/>
                </a:rPr>
                <a:t>Expression estimation</a:t>
              </a:r>
            </a:p>
          </p:txBody>
        </p:sp>
      </p:grpSp>
      <p:grpSp>
        <p:nvGrpSpPr>
          <p:cNvPr id="155" name="Group 20">
            <a:extLst>
              <a:ext uri="{FF2B5EF4-FFF2-40B4-BE49-F238E27FC236}">
                <a16:creationId xmlns:a16="http://schemas.microsoft.com/office/drawing/2014/main" id="{35F3C2FF-CDBC-9D44-AFFF-670824810127}"/>
              </a:ext>
            </a:extLst>
          </p:cNvPr>
          <p:cNvGrpSpPr>
            <a:grpSpLocks/>
          </p:cNvGrpSpPr>
          <p:nvPr/>
        </p:nvGrpSpPr>
        <p:grpSpPr bwMode="auto">
          <a:xfrm>
            <a:off x="8572862" y="2044127"/>
            <a:ext cx="1655763" cy="1393825"/>
            <a:chOff x="6804248" y="1818692"/>
            <a:chExt cx="1656184" cy="1394284"/>
          </a:xfrm>
        </p:grpSpPr>
        <p:sp>
          <p:nvSpPr>
            <p:cNvPr id="156" name="Rounded Rectangle 155">
              <a:extLst>
                <a:ext uri="{FF2B5EF4-FFF2-40B4-BE49-F238E27FC236}">
                  <a16:creationId xmlns:a16="http://schemas.microsoft.com/office/drawing/2014/main" id="{2C8F8E8B-829D-E34D-8E11-8964918D60DA}"/>
                </a:ext>
              </a:extLst>
            </p:cNvPr>
            <p:cNvSpPr/>
            <p:nvPr/>
          </p:nvSpPr>
          <p:spPr>
            <a:xfrm>
              <a:off x="6912225" y="2493602"/>
              <a:ext cx="1440229" cy="719374"/>
            </a:xfrm>
            <a:prstGeom prst="roundRect">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err="1">
                  <a:ln>
                    <a:noFill/>
                  </a:ln>
                  <a:solidFill>
                    <a:prstClr val="black"/>
                  </a:solidFill>
                  <a:effectLst/>
                  <a:uLnTx/>
                  <a:uFillTx/>
                  <a:latin typeface="Segoe UI"/>
                  <a:ea typeface="+mn-ea"/>
                  <a:cs typeface="+mn-cs"/>
                </a:rPr>
                <a:t>Ballgown</a:t>
              </a:r>
              <a:endParaRPr kumimoji="0" lang="en-US" sz="1200" b="0" i="0" u="none" strike="noStrike" kern="0" cap="none" spc="0" normalizeH="0" baseline="0" noProof="0" dirty="0">
                <a:ln>
                  <a:noFill/>
                </a:ln>
                <a:solidFill>
                  <a:prstClr val="black"/>
                </a:solidFill>
                <a:effectLst/>
                <a:uLnTx/>
                <a:uFillTx/>
                <a:latin typeface="Segoe UI"/>
                <a:ea typeface="+mn-ea"/>
                <a:cs typeface="+mn-cs"/>
              </a:endParaRPr>
            </a:p>
          </p:txBody>
        </p:sp>
        <p:sp>
          <p:nvSpPr>
            <p:cNvPr id="157" name="TextBox 15">
              <a:extLst>
                <a:ext uri="{FF2B5EF4-FFF2-40B4-BE49-F238E27FC236}">
                  <a16:creationId xmlns:a16="http://schemas.microsoft.com/office/drawing/2014/main" id="{DCBFD905-C5BC-6D46-8DC8-4574681670AC}"/>
                </a:ext>
              </a:extLst>
            </p:cNvPr>
            <p:cNvSpPr txBox="1">
              <a:spLocks noChangeArrowheads="1"/>
            </p:cNvSpPr>
            <p:nvPr/>
          </p:nvSpPr>
          <p:spPr bwMode="auto">
            <a:xfrm>
              <a:off x="6804248" y="1818692"/>
              <a:ext cx="1656184" cy="5233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400" b="1" i="0" u="none" strike="noStrike" kern="0" cap="none" spc="0" normalizeH="0" baseline="0" noProof="0">
                  <a:ln>
                    <a:noFill/>
                  </a:ln>
                  <a:solidFill>
                    <a:prstClr val="black"/>
                  </a:solidFill>
                  <a:effectLst/>
                  <a:uLnTx/>
                  <a:uFillTx/>
                  <a:latin typeface="Arial" charset="0"/>
                  <a:ea typeface="ＭＳ Ｐゴシック" charset="0"/>
                </a:rPr>
                <a:t>Differential expression</a:t>
              </a:r>
            </a:p>
          </p:txBody>
        </p:sp>
      </p:grpSp>
      <p:grpSp>
        <p:nvGrpSpPr>
          <p:cNvPr id="158" name="Group 157">
            <a:extLst>
              <a:ext uri="{FF2B5EF4-FFF2-40B4-BE49-F238E27FC236}">
                <a16:creationId xmlns:a16="http://schemas.microsoft.com/office/drawing/2014/main" id="{94A89F73-DCF8-CE44-880A-3C88F44DF554}"/>
              </a:ext>
            </a:extLst>
          </p:cNvPr>
          <p:cNvGrpSpPr>
            <a:grpSpLocks/>
          </p:cNvGrpSpPr>
          <p:nvPr/>
        </p:nvGrpSpPr>
        <p:grpSpPr bwMode="auto">
          <a:xfrm>
            <a:off x="8572862" y="4014215"/>
            <a:ext cx="1655763" cy="1171575"/>
            <a:chOff x="6804248" y="3861048"/>
            <a:chExt cx="1656184" cy="1171873"/>
          </a:xfrm>
        </p:grpSpPr>
        <p:sp>
          <p:nvSpPr>
            <p:cNvPr id="159" name="Rounded Rectangle 158">
              <a:extLst>
                <a:ext uri="{FF2B5EF4-FFF2-40B4-BE49-F238E27FC236}">
                  <a16:creationId xmlns:a16="http://schemas.microsoft.com/office/drawing/2014/main" id="{BA239D61-B3C2-AF4B-84D1-2ABE3930D1DA}"/>
                </a:ext>
              </a:extLst>
            </p:cNvPr>
            <p:cNvSpPr/>
            <p:nvPr/>
          </p:nvSpPr>
          <p:spPr>
            <a:xfrm>
              <a:off x="6948748" y="3861048"/>
              <a:ext cx="1367185" cy="719320"/>
            </a:xfrm>
            <a:prstGeom prst="roundRect">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ln>
            <a:effectLst>
              <a:outerShdw blurRad="40000" dist="20000" dir="5400000" rotWithShape="0">
                <a:srgbClr val="000000">
                  <a:alpha val="38000"/>
                </a:srgb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err="1">
                  <a:ln>
                    <a:noFill/>
                  </a:ln>
                  <a:solidFill>
                    <a:prstClr val="black"/>
                  </a:solidFill>
                  <a:effectLst/>
                  <a:uLnTx/>
                  <a:uFillTx/>
                  <a:latin typeface="Segoe UI"/>
                  <a:ea typeface="+mn-ea"/>
                  <a:cs typeface="+mn-cs"/>
                </a:rPr>
                <a:t>Ballgown</a:t>
              </a:r>
              <a:r>
                <a:rPr kumimoji="0" lang="en-US" sz="1200" b="0" i="0" u="none" strike="noStrike" kern="0" cap="none" spc="0" normalizeH="0" baseline="0" noProof="0" dirty="0">
                  <a:ln>
                    <a:noFill/>
                  </a:ln>
                  <a:solidFill>
                    <a:prstClr val="black"/>
                  </a:solidFill>
                  <a:effectLst/>
                  <a:uLnTx/>
                  <a:uFillTx/>
                  <a:latin typeface="Segoe UI"/>
                  <a:ea typeface="+mn-ea"/>
                  <a:cs typeface="+mn-cs"/>
                </a:rPr>
                <a:t> &amp; R</a:t>
              </a:r>
            </a:p>
          </p:txBody>
        </p:sp>
        <p:sp>
          <p:nvSpPr>
            <p:cNvPr id="160" name="TextBox 17">
              <a:extLst>
                <a:ext uri="{FF2B5EF4-FFF2-40B4-BE49-F238E27FC236}">
                  <a16:creationId xmlns:a16="http://schemas.microsoft.com/office/drawing/2014/main" id="{E31FF49D-844F-C649-8059-AD0365853582}"/>
                </a:ext>
              </a:extLst>
            </p:cNvPr>
            <p:cNvSpPr txBox="1">
              <a:spLocks noChangeArrowheads="1"/>
            </p:cNvSpPr>
            <p:nvPr/>
          </p:nvSpPr>
          <p:spPr bwMode="auto">
            <a:xfrm>
              <a:off x="6804248" y="4725144"/>
              <a:ext cx="1656184"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400" b="1" i="0" u="none" strike="noStrike" kern="0" cap="none" spc="0" normalizeH="0" baseline="0" noProof="0">
                  <a:ln>
                    <a:noFill/>
                  </a:ln>
                  <a:solidFill>
                    <a:prstClr val="black"/>
                  </a:solidFill>
                  <a:effectLst/>
                  <a:uLnTx/>
                  <a:uFillTx/>
                  <a:latin typeface="Arial" charset="0"/>
                  <a:ea typeface="ＭＳ Ｐゴシック" charset="0"/>
                </a:rPr>
                <a:t>Visualization</a:t>
              </a:r>
            </a:p>
          </p:txBody>
        </p:sp>
      </p:grpSp>
      <p:cxnSp>
        <p:nvCxnSpPr>
          <p:cNvPr id="161" name="Straight Arrow Connector 160">
            <a:extLst>
              <a:ext uri="{FF2B5EF4-FFF2-40B4-BE49-F238E27FC236}">
                <a16:creationId xmlns:a16="http://schemas.microsoft.com/office/drawing/2014/main" id="{60851C13-5F9B-AA41-86F7-03E649A86AFF}"/>
              </a:ext>
            </a:extLst>
          </p:cNvPr>
          <p:cNvCxnSpPr>
            <a:stCxn id="144" idx="3"/>
            <a:endCxn id="147" idx="1"/>
          </p:cNvCxnSpPr>
          <p:nvPr/>
        </p:nvCxnSpPr>
        <p:spPr>
          <a:xfrm>
            <a:off x="3388087" y="3077590"/>
            <a:ext cx="296863" cy="0"/>
          </a:xfrm>
          <a:prstGeom prst="straightConnector1">
            <a:avLst/>
          </a:prstGeom>
          <a:noFill/>
          <a:ln w="25400" cap="flat" cmpd="sng" algn="ctr">
            <a:solidFill>
              <a:sysClr val="windowText" lastClr="000000"/>
            </a:solidFill>
            <a:prstDash val="solid"/>
            <a:tailEnd type="arrow"/>
          </a:ln>
          <a:effectLst>
            <a:outerShdw blurRad="40000" dist="20000" dir="5400000" rotWithShape="0">
              <a:srgbClr val="000000">
                <a:alpha val="38000"/>
              </a:srgbClr>
            </a:outerShdw>
          </a:effectLst>
        </p:spPr>
      </p:cxnSp>
      <p:cxnSp>
        <p:nvCxnSpPr>
          <p:cNvPr id="162" name="Straight Arrow Connector 161">
            <a:extLst>
              <a:ext uri="{FF2B5EF4-FFF2-40B4-BE49-F238E27FC236}">
                <a16:creationId xmlns:a16="http://schemas.microsoft.com/office/drawing/2014/main" id="{5E9A5C36-602E-454F-A4E3-1649106A92BD}"/>
              </a:ext>
            </a:extLst>
          </p:cNvPr>
          <p:cNvCxnSpPr>
            <a:stCxn id="147" idx="3"/>
            <a:endCxn id="150" idx="1"/>
          </p:cNvCxnSpPr>
          <p:nvPr/>
        </p:nvCxnSpPr>
        <p:spPr>
          <a:xfrm>
            <a:off x="5053375" y="3077590"/>
            <a:ext cx="279400" cy="0"/>
          </a:xfrm>
          <a:prstGeom prst="straightConnector1">
            <a:avLst/>
          </a:prstGeom>
          <a:noFill/>
          <a:ln w="25400" cap="flat" cmpd="sng" algn="ctr">
            <a:solidFill>
              <a:sysClr val="windowText" lastClr="000000"/>
            </a:solidFill>
            <a:prstDash val="solid"/>
            <a:tailEnd type="arrow"/>
          </a:ln>
          <a:effectLst>
            <a:outerShdw blurRad="40000" dist="20000" dir="5400000" rotWithShape="0">
              <a:srgbClr val="000000">
                <a:alpha val="38000"/>
              </a:srgbClr>
            </a:outerShdw>
          </a:effectLst>
        </p:spPr>
      </p:cxnSp>
      <p:cxnSp>
        <p:nvCxnSpPr>
          <p:cNvPr id="163" name="Straight Arrow Connector 162">
            <a:extLst>
              <a:ext uri="{FF2B5EF4-FFF2-40B4-BE49-F238E27FC236}">
                <a16:creationId xmlns:a16="http://schemas.microsoft.com/office/drawing/2014/main" id="{599199B8-BDB5-484E-9557-19468EFC7AD5}"/>
              </a:ext>
            </a:extLst>
          </p:cNvPr>
          <p:cNvCxnSpPr>
            <a:stCxn id="150" idx="3"/>
            <a:endCxn id="153" idx="1"/>
          </p:cNvCxnSpPr>
          <p:nvPr/>
        </p:nvCxnSpPr>
        <p:spPr>
          <a:xfrm>
            <a:off x="6701200" y="3077590"/>
            <a:ext cx="287337" cy="0"/>
          </a:xfrm>
          <a:prstGeom prst="straightConnector1">
            <a:avLst/>
          </a:prstGeom>
          <a:noFill/>
          <a:ln w="25400" cap="flat" cmpd="sng" algn="ctr">
            <a:solidFill>
              <a:sysClr val="windowText" lastClr="000000"/>
            </a:solidFill>
            <a:prstDash val="solid"/>
            <a:tailEnd type="arrow"/>
          </a:ln>
          <a:effectLst>
            <a:outerShdw blurRad="40000" dist="20000" dir="5400000" rotWithShape="0">
              <a:srgbClr val="000000">
                <a:alpha val="38000"/>
              </a:srgbClr>
            </a:outerShdw>
          </a:effectLst>
        </p:spPr>
      </p:cxnSp>
      <p:cxnSp>
        <p:nvCxnSpPr>
          <p:cNvPr id="164" name="Straight Arrow Connector 163">
            <a:extLst>
              <a:ext uri="{FF2B5EF4-FFF2-40B4-BE49-F238E27FC236}">
                <a16:creationId xmlns:a16="http://schemas.microsoft.com/office/drawing/2014/main" id="{0E4F0C9B-91FA-9346-B5E6-87EC7F968CE6}"/>
              </a:ext>
            </a:extLst>
          </p:cNvPr>
          <p:cNvCxnSpPr>
            <a:stCxn id="153" idx="3"/>
            <a:endCxn id="156" idx="1"/>
          </p:cNvCxnSpPr>
          <p:nvPr/>
        </p:nvCxnSpPr>
        <p:spPr>
          <a:xfrm>
            <a:off x="8356962" y="3077590"/>
            <a:ext cx="323850" cy="0"/>
          </a:xfrm>
          <a:prstGeom prst="straightConnector1">
            <a:avLst/>
          </a:prstGeom>
          <a:noFill/>
          <a:ln w="25400" cap="flat" cmpd="sng" algn="ctr">
            <a:solidFill>
              <a:sysClr val="windowText" lastClr="000000"/>
            </a:solidFill>
            <a:prstDash val="solid"/>
            <a:tailEnd type="arrow"/>
          </a:ln>
          <a:effectLst>
            <a:outerShdw blurRad="40000" dist="20000" dir="5400000" rotWithShape="0">
              <a:srgbClr val="000000">
                <a:alpha val="38000"/>
              </a:srgbClr>
            </a:outerShdw>
          </a:effectLst>
        </p:spPr>
      </p:cxnSp>
      <p:cxnSp>
        <p:nvCxnSpPr>
          <p:cNvPr id="165" name="Straight Arrow Connector 164">
            <a:extLst>
              <a:ext uri="{FF2B5EF4-FFF2-40B4-BE49-F238E27FC236}">
                <a16:creationId xmlns:a16="http://schemas.microsoft.com/office/drawing/2014/main" id="{6E91CD16-520C-4A41-8A38-28B1AD7FAFE5}"/>
              </a:ext>
            </a:extLst>
          </p:cNvPr>
          <p:cNvCxnSpPr>
            <a:stCxn id="156" idx="2"/>
            <a:endCxn id="159" idx="0"/>
          </p:cNvCxnSpPr>
          <p:nvPr/>
        </p:nvCxnSpPr>
        <p:spPr>
          <a:xfrm>
            <a:off x="9401537" y="3437952"/>
            <a:ext cx="0" cy="576263"/>
          </a:xfrm>
          <a:prstGeom prst="straightConnector1">
            <a:avLst/>
          </a:prstGeom>
          <a:noFill/>
          <a:ln w="25400" cap="flat" cmpd="sng" algn="ctr">
            <a:solidFill>
              <a:sysClr val="windowText" lastClr="000000"/>
            </a:solidFill>
            <a:prstDash val="solid"/>
            <a:tailEnd type="arrow"/>
          </a:ln>
          <a:effectLst>
            <a:outerShdw blurRad="40000" dist="20000" dir="5400000" rotWithShape="0">
              <a:srgbClr val="000000">
                <a:alpha val="38000"/>
              </a:srgbClr>
            </a:outerShdw>
          </a:effectLst>
        </p:spPr>
      </p:cxnSp>
      <p:sp>
        <p:nvSpPr>
          <p:cNvPr id="166" name="Rounded Rectangle 165">
            <a:extLst>
              <a:ext uri="{FF2B5EF4-FFF2-40B4-BE49-F238E27FC236}">
                <a16:creationId xmlns:a16="http://schemas.microsoft.com/office/drawing/2014/main" id="{29398F2E-FD79-8D4E-88FA-6A3C0CEB0D15}"/>
              </a:ext>
            </a:extLst>
          </p:cNvPr>
          <p:cNvSpPr/>
          <p:nvPr/>
        </p:nvSpPr>
        <p:spPr bwMode="auto">
          <a:xfrm>
            <a:off x="5332775" y="4014215"/>
            <a:ext cx="1368425" cy="719137"/>
          </a:xfrm>
          <a:prstGeom prst="roundRect">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prstClr val="black"/>
                </a:solidFill>
                <a:effectLst/>
                <a:uLnTx/>
                <a:uFillTx/>
                <a:latin typeface="Segoe UI"/>
                <a:ea typeface="+mn-ea"/>
                <a:cs typeface="+mn-cs"/>
              </a:rPr>
              <a:t>Gene annotation </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prstClr val="black"/>
                </a:solidFill>
                <a:effectLst/>
                <a:uLnTx/>
                <a:uFillTx/>
                <a:latin typeface="Segoe UI"/>
                <a:ea typeface="+mn-ea"/>
                <a:cs typeface="+mn-cs"/>
              </a:rPr>
              <a:t>(.</a:t>
            </a:r>
            <a:r>
              <a:rPr kumimoji="0" lang="en-US" sz="1200" b="0" i="0" u="none" strike="noStrike" kern="0" cap="none" spc="0" normalizeH="0" baseline="0" noProof="0" dirty="0" err="1">
                <a:ln>
                  <a:noFill/>
                </a:ln>
                <a:solidFill>
                  <a:prstClr val="black"/>
                </a:solidFill>
                <a:effectLst/>
                <a:uLnTx/>
                <a:uFillTx/>
                <a:latin typeface="Segoe UI"/>
                <a:ea typeface="+mn-ea"/>
                <a:cs typeface="+mn-cs"/>
              </a:rPr>
              <a:t>gtf</a:t>
            </a:r>
            <a:r>
              <a:rPr kumimoji="0" lang="en-US" sz="1200" b="0" i="0" u="none" strike="noStrike" kern="0" cap="none" spc="0" normalizeH="0" baseline="0" noProof="0" dirty="0">
                <a:ln>
                  <a:noFill/>
                </a:ln>
                <a:solidFill>
                  <a:prstClr val="black"/>
                </a:solidFill>
                <a:effectLst/>
                <a:uLnTx/>
                <a:uFillTx/>
                <a:latin typeface="Segoe UI"/>
                <a:ea typeface="+mn-ea"/>
                <a:cs typeface="+mn-cs"/>
              </a:rPr>
              <a:t> file)</a:t>
            </a:r>
          </a:p>
        </p:txBody>
      </p:sp>
      <p:sp>
        <p:nvSpPr>
          <p:cNvPr id="167" name="Rounded Rectangle 166">
            <a:extLst>
              <a:ext uri="{FF2B5EF4-FFF2-40B4-BE49-F238E27FC236}">
                <a16:creationId xmlns:a16="http://schemas.microsoft.com/office/drawing/2014/main" id="{D61245BC-1EFA-8844-92ED-7A207C142388}"/>
              </a:ext>
            </a:extLst>
          </p:cNvPr>
          <p:cNvSpPr/>
          <p:nvPr/>
        </p:nvSpPr>
        <p:spPr bwMode="auto">
          <a:xfrm>
            <a:off x="3677012" y="4014215"/>
            <a:ext cx="1368425" cy="719137"/>
          </a:xfrm>
          <a:prstGeom prst="roundRect">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prstClr val="black"/>
                </a:solidFill>
                <a:effectLst/>
                <a:uLnTx/>
                <a:uFillTx/>
                <a:latin typeface="Segoe UI"/>
                <a:ea typeface="+mn-ea"/>
                <a:cs typeface="+mn-cs"/>
              </a:rPr>
              <a:t>Reference genome</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prstClr val="black"/>
                </a:solidFill>
                <a:effectLst/>
                <a:uLnTx/>
                <a:uFillTx/>
                <a:latin typeface="Segoe UI"/>
                <a:ea typeface="+mn-ea"/>
                <a:cs typeface="+mn-cs"/>
              </a:rPr>
              <a:t>(.</a:t>
            </a:r>
            <a:r>
              <a:rPr kumimoji="0" lang="en-US" sz="1200" b="0" i="0" u="none" strike="noStrike" kern="0" cap="none" spc="0" normalizeH="0" baseline="0" noProof="0" dirty="0" err="1">
                <a:ln>
                  <a:noFill/>
                </a:ln>
                <a:solidFill>
                  <a:prstClr val="black"/>
                </a:solidFill>
                <a:effectLst/>
                <a:uLnTx/>
                <a:uFillTx/>
                <a:latin typeface="Segoe UI"/>
                <a:ea typeface="+mn-ea"/>
                <a:cs typeface="+mn-cs"/>
              </a:rPr>
              <a:t>fa</a:t>
            </a:r>
            <a:r>
              <a:rPr kumimoji="0" lang="en-US" sz="1200" b="0" i="0" u="none" strike="noStrike" kern="0" cap="none" spc="0" normalizeH="0" baseline="0" noProof="0" dirty="0">
                <a:ln>
                  <a:noFill/>
                </a:ln>
                <a:solidFill>
                  <a:prstClr val="black"/>
                </a:solidFill>
                <a:effectLst/>
                <a:uLnTx/>
                <a:uFillTx/>
                <a:latin typeface="Segoe UI"/>
                <a:ea typeface="+mn-ea"/>
                <a:cs typeface="+mn-cs"/>
              </a:rPr>
              <a:t> file)</a:t>
            </a:r>
          </a:p>
        </p:txBody>
      </p:sp>
      <p:sp>
        <p:nvSpPr>
          <p:cNvPr id="168" name="Rounded Rectangle 167">
            <a:extLst>
              <a:ext uri="{FF2B5EF4-FFF2-40B4-BE49-F238E27FC236}">
                <a16:creationId xmlns:a16="http://schemas.microsoft.com/office/drawing/2014/main" id="{C99728FA-45CB-BF4E-8867-454B4D983AFA}"/>
              </a:ext>
            </a:extLst>
          </p:cNvPr>
          <p:cNvSpPr/>
          <p:nvPr/>
        </p:nvSpPr>
        <p:spPr bwMode="auto">
          <a:xfrm>
            <a:off x="2019662" y="4014215"/>
            <a:ext cx="1368425" cy="719137"/>
          </a:xfrm>
          <a:prstGeom prst="roundRect">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prstClr val="black"/>
                </a:solidFill>
                <a:effectLst/>
                <a:uLnTx/>
                <a:uFillTx/>
                <a:latin typeface="Segoe UI"/>
                <a:ea typeface="+mn-ea"/>
                <a:cs typeface="+mn-cs"/>
              </a:rPr>
              <a:t>Raw sequence data</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prstClr val="black"/>
                </a:solidFill>
                <a:effectLst/>
                <a:uLnTx/>
                <a:uFillTx/>
                <a:latin typeface="Segoe UI"/>
                <a:ea typeface="+mn-ea"/>
                <a:cs typeface="+mn-cs"/>
              </a:rPr>
              <a:t>(.</a:t>
            </a:r>
            <a:r>
              <a:rPr kumimoji="0" lang="en-US" sz="1200" b="0" i="0" u="none" strike="noStrike" kern="0" cap="none" spc="0" normalizeH="0" baseline="0" noProof="0" dirty="0" err="1">
                <a:ln>
                  <a:noFill/>
                </a:ln>
                <a:solidFill>
                  <a:prstClr val="black"/>
                </a:solidFill>
                <a:effectLst/>
                <a:uLnTx/>
                <a:uFillTx/>
                <a:latin typeface="Segoe UI"/>
                <a:ea typeface="+mn-ea"/>
                <a:cs typeface="+mn-cs"/>
              </a:rPr>
              <a:t>fastq</a:t>
            </a:r>
            <a:r>
              <a:rPr kumimoji="0" lang="en-US" sz="1200" b="0" i="0" u="none" strike="noStrike" kern="0" cap="none" spc="0" normalizeH="0" baseline="0" noProof="0" dirty="0">
                <a:ln>
                  <a:noFill/>
                </a:ln>
                <a:solidFill>
                  <a:prstClr val="black"/>
                </a:solidFill>
                <a:effectLst/>
                <a:uLnTx/>
                <a:uFillTx/>
                <a:latin typeface="Segoe UI"/>
                <a:ea typeface="+mn-ea"/>
                <a:cs typeface="+mn-cs"/>
              </a:rPr>
              <a:t> files)</a:t>
            </a:r>
          </a:p>
        </p:txBody>
      </p:sp>
      <p:cxnSp>
        <p:nvCxnSpPr>
          <p:cNvPr id="169" name="Straight Arrow Connector 168">
            <a:extLst>
              <a:ext uri="{FF2B5EF4-FFF2-40B4-BE49-F238E27FC236}">
                <a16:creationId xmlns:a16="http://schemas.microsoft.com/office/drawing/2014/main" id="{F2EF1B6B-FCE1-1A40-A27D-8F7864AF0810}"/>
              </a:ext>
            </a:extLst>
          </p:cNvPr>
          <p:cNvCxnSpPr>
            <a:stCxn id="168" idx="0"/>
            <a:endCxn id="144" idx="2"/>
          </p:cNvCxnSpPr>
          <p:nvPr/>
        </p:nvCxnSpPr>
        <p:spPr>
          <a:xfrm flipH="1" flipV="1">
            <a:off x="2703875" y="3437952"/>
            <a:ext cx="0" cy="576263"/>
          </a:xfrm>
          <a:prstGeom prst="straightConnector1">
            <a:avLst/>
          </a:prstGeom>
          <a:noFill/>
          <a:ln w="25400" cap="flat" cmpd="sng" algn="ctr">
            <a:solidFill>
              <a:sysClr val="windowText" lastClr="000000"/>
            </a:solidFill>
            <a:prstDash val="solid"/>
            <a:tailEnd type="arrow"/>
          </a:ln>
          <a:effectLst>
            <a:outerShdw blurRad="40000" dist="20000" dir="5400000" rotWithShape="0">
              <a:srgbClr val="000000">
                <a:alpha val="38000"/>
              </a:srgbClr>
            </a:outerShdw>
          </a:effectLst>
        </p:spPr>
      </p:cxnSp>
      <p:cxnSp>
        <p:nvCxnSpPr>
          <p:cNvPr id="170" name="Straight Arrow Connector 169">
            <a:extLst>
              <a:ext uri="{FF2B5EF4-FFF2-40B4-BE49-F238E27FC236}">
                <a16:creationId xmlns:a16="http://schemas.microsoft.com/office/drawing/2014/main" id="{7E091E60-474B-4F44-B05E-7A57B73E9D45}"/>
              </a:ext>
            </a:extLst>
          </p:cNvPr>
          <p:cNvCxnSpPr>
            <a:stCxn id="167" idx="0"/>
            <a:endCxn id="147" idx="2"/>
          </p:cNvCxnSpPr>
          <p:nvPr/>
        </p:nvCxnSpPr>
        <p:spPr>
          <a:xfrm flipV="1">
            <a:off x="4361225" y="3437952"/>
            <a:ext cx="7937" cy="576263"/>
          </a:xfrm>
          <a:prstGeom prst="straightConnector1">
            <a:avLst/>
          </a:prstGeom>
          <a:noFill/>
          <a:ln w="25400" cap="flat" cmpd="sng" algn="ctr">
            <a:solidFill>
              <a:sysClr val="windowText" lastClr="000000"/>
            </a:solidFill>
            <a:prstDash val="solid"/>
            <a:tailEnd type="arrow"/>
          </a:ln>
          <a:effectLst>
            <a:outerShdw blurRad="40000" dist="20000" dir="5400000" rotWithShape="0">
              <a:srgbClr val="000000">
                <a:alpha val="38000"/>
              </a:srgbClr>
            </a:outerShdw>
          </a:effectLst>
        </p:spPr>
      </p:cxnSp>
      <p:cxnSp>
        <p:nvCxnSpPr>
          <p:cNvPr id="171" name="Straight Arrow Connector 170">
            <a:extLst>
              <a:ext uri="{FF2B5EF4-FFF2-40B4-BE49-F238E27FC236}">
                <a16:creationId xmlns:a16="http://schemas.microsoft.com/office/drawing/2014/main" id="{0B7DC8A0-D7B5-1146-A8DD-4B0858F5D546}"/>
              </a:ext>
            </a:extLst>
          </p:cNvPr>
          <p:cNvCxnSpPr>
            <a:stCxn id="166" idx="0"/>
            <a:endCxn id="150" idx="2"/>
          </p:cNvCxnSpPr>
          <p:nvPr/>
        </p:nvCxnSpPr>
        <p:spPr>
          <a:xfrm flipV="1">
            <a:off x="6016987" y="3437952"/>
            <a:ext cx="0" cy="576263"/>
          </a:xfrm>
          <a:prstGeom prst="straightConnector1">
            <a:avLst/>
          </a:prstGeom>
          <a:noFill/>
          <a:ln w="25400" cap="flat" cmpd="sng" algn="ctr">
            <a:solidFill>
              <a:sysClr val="windowText" lastClr="000000"/>
            </a:solidFill>
            <a:prstDash val="solid"/>
            <a:tailEnd type="arrow"/>
          </a:ln>
          <a:effectLst>
            <a:outerShdw blurRad="40000" dist="20000" dir="5400000" rotWithShape="0">
              <a:srgbClr val="000000">
                <a:alpha val="38000"/>
              </a:srgbClr>
            </a:outerShdw>
          </a:effectLst>
        </p:spPr>
      </p:cxnSp>
      <p:sp>
        <p:nvSpPr>
          <p:cNvPr id="172" name="TextBox 3">
            <a:extLst>
              <a:ext uri="{FF2B5EF4-FFF2-40B4-BE49-F238E27FC236}">
                <a16:creationId xmlns:a16="http://schemas.microsoft.com/office/drawing/2014/main" id="{11FB1091-C4BF-F342-8983-EA7F5C9DDEF8}"/>
              </a:ext>
            </a:extLst>
          </p:cNvPr>
          <p:cNvSpPr txBox="1">
            <a:spLocks noChangeArrowheads="1"/>
          </p:cNvSpPr>
          <p:nvPr/>
        </p:nvSpPr>
        <p:spPr bwMode="auto">
          <a:xfrm>
            <a:off x="3961175" y="5001640"/>
            <a:ext cx="723900"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sz="1400" b="1" i="0" u="none" strike="noStrike" kern="0" cap="none" spc="0" normalizeH="0" baseline="0" noProof="0">
                <a:ln>
                  <a:noFill/>
                </a:ln>
                <a:solidFill>
                  <a:prstClr val="black"/>
                </a:solidFill>
                <a:effectLst/>
                <a:uLnTx/>
                <a:uFillTx/>
                <a:latin typeface="Arial" charset="0"/>
                <a:ea typeface="ＭＳ Ｐゴシック" charset="0"/>
              </a:rPr>
              <a:t>Inputs</a:t>
            </a:r>
          </a:p>
        </p:txBody>
      </p:sp>
    </p:spTree>
    <p:extLst>
      <p:ext uri="{BB962C8B-B14F-4D97-AF65-F5344CB8AC3E}">
        <p14:creationId xmlns:p14="http://schemas.microsoft.com/office/powerpoint/2010/main" val="27009962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5"/>
          <p:cNvSpPr txBox="1">
            <a:spLocks noGrp="1"/>
          </p:cNvSpPr>
          <p:nvPr>
            <p:ph type="title"/>
          </p:nvPr>
        </p:nvSpPr>
        <p:spPr>
          <a:xfrm>
            <a:off x="838200" y="365125"/>
            <a:ext cx="10515600" cy="345311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onsolas"/>
              <a:buNone/>
            </a:pPr>
            <a:r>
              <a:rPr lang="en-US"/>
              <a:t>We are on a Coffee Break &amp; Networking Session</a:t>
            </a:r>
            <a:endParaRPr/>
          </a:p>
        </p:txBody>
      </p:sp>
      <p:sp>
        <p:nvSpPr>
          <p:cNvPr id="2" name="Google Shape;159;g24c7d206a1c_1_72">
            <a:extLst>
              <a:ext uri="{FF2B5EF4-FFF2-40B4-BE49-F238E27FC236}">
                <a16:creationId xmlns:a16="http://schemas.microsoft.com/office/drawing/2014/main" id="{BFCD04EF-24FB-5ECE-C8AC-6188B3B1C29B}"/>
              </a:ext>
            </a:extLst>
          </p:cNvPr>
          <p:cNvSpPr txBox="1"/>
          <p:nvPr/>
        </p:nvSpPr>
        <p:spPr>
          <a:xfrm>
            <a:off x="2117124" y="3832139"/>
            <a:ext cx="7951500" cy="3000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350"/>
              <a:buFont typeface="Arial"/>
              <a:buNone/>
            </a:pPr>
            <a:r>
              <a:rPr lang="en-US" sz="1350" b="0" i="0" u="none" strike="noStrike" cap="none">
                <a:solidFill>
                  <a:schemeClr val="dk1"/>
                </a:solidFill>
                <a:latin typeface="Verdana"/>
                <a:ea typeface="Verdana"/>
                <a:cs typeface="Verdana"/>
                <a:sym typeface="Verdana"/>
              </a:rPr>
              <a:t>Workshop Sponsors:</a:t>
            </a:r>
            <a:endParaRPr sz="1400" b="0" i="0" u="none" strike="noStrike" cap="none">
              <a:solidFill>
                <a:srgbClr val="000000"/>
              </a:solidFill>
              <a:latin typeface="Arial"/>
              <a:ea typeface="Arial"/>
              <a:cs typeface="Arial"/>
              <a:sym typeface="Arial"/>
            </a:endParaRPr>
          </a:p>
        </p:txBody>
      </p:sp>
      <p:pic>
        <p:nvPicPr>
          <p:cNvPr id="8" name="Google Shape;160;g24c7d206a1c_1_72">
            <a:extLst>
              <a:ext uri="{FF2B5EF4-FFF2-40B4-BE49-F238E27FC236}">
                <a16:creationId xmlns:a16="http://schemas.microsoft.com/office/drawing/2014/main" id="{00F167BD-5A2C-170A-006D-85B11075FD4B}"/>
              </a:ext>
            </a:extLst>
          </p:cNvPr>
          <p:cNvPicPr preferRelativeResize="0"/>
          <p:nvPr/>
        </p:nvPicPr>
        <p:blipFill rotWithShape="1">
          <a:blip r:embed="rId3">
            <a:alphaModFix/>
          </a:blip>
          <a:srcRect/>
          <a:stretch/>
        </p:blipFill>
        <p:spPr>
          <a:xfrm>
            <a:off x="8025272" y="4403978"/>
            <a:ext cx="1105775" cy="795825"/>
          </a:xfrm>
          <a:prstGeom prst="rect">
            <a:avLst/>
          </a:prstGeom>
          <a:noFill/>
          <a:ln>
            <a:noFill/>
          </a:ln>
        </p:spPr>
      </p:pic>
      <p:pic>
        <p:nvPicPr>
          <p:cNvPr id="9" name="Google Shape;161;g24c7d206a1c_1_72">
            <a:extLst>
              <a:ext uri="{FF2B5EF4-FFF2-40B4-BE49-F238E27FC236}">
                <a16:creationId xmlns:a16="http://schemas.microsoft.com/office/drawing/2014/main" id="{C93D3CF4-A222-E3BB-D1BB-078BD1B87271}"/>
              </a:ext>
            </a:extLst>
          </p:cNvPr>
          <p:cNvPicPr preferRelativeResize="0"/>
          <p:nvPr/>
        </p:nvPicPr>
        <p:blipFill rotWithShape="1">
          <a:blip r:embed="rId4">
            <a:alphaModFix/>
          </a:blip>
          <a:srcRect/>
          <a:stretch/>
        </p:blipFill>
        <p:spPr>
          <a:xfrm>
            <a:off x="3060951" y="4570130"/>
            <a:ext cx="2085975" cy="590550"/>
          </a:xfrm>
          <a:prstGeom prst="rect">
            <a:avLst/>
          </a:prstGeom>
          <a:noFill/>
          <a:ln>
            <a:noFill/>
          </a:ln>
        </p:spPr>
      </p:pic>
      <p:pic>
        <p:nvPicPr>
          <p:cNvPr id="10" name="Google Shape;162;g24c7d206a1c_1_72">
            <a:extLst>
              <a:ext uri="{FF2B5EF4-FFF2-40B4-BE49-F238E27FC236}">
                <a16:creationId xmlns:a16="http://schemas.microsoft.com/office/drawing/2014/main" id="{2E59642A-CD54-03C5-3C90-9729A9C49308}"/>
              </a:ext>
            </a:extLst>
          </p:cNvPr>
          <p:cNvPicPr preferRelativeResize="0"/>
          <p:nvPr/>
        </p:nvPicPr>
        <p:blipFill rotWithShape="1">
          <a:blip r:embed="rId5">
            <a:alphaModFix/>
          </a:blip>
          <a:srcRect/>
          <a:stretch/>
        </p:blipFill>
        <p:spPr>
          <a:xfrm>
            <a:off x="5708169" y="4243440"/>
            <a:ext cx="1869300" cy="1243925"/>
          </a:xfrm>
          <a:prstGeom prst="rect">
            <a:avLst/>
          </a:prstGeom>
          <a:noFill/>
          <a:ln>
            <a:noFill/>
          </a:ln>
        </p:spPr>
      </p:pic>
      <p:pic>
        <p:nvPicPr>
          <p:cNvPr id="11" name="Google Shape;163;g24c7d206a1c_1_72" descr="A picture containing graphical user interface&#10;&#10;Description automatically generated">
            <a:extLst>
              <a:ext uri="{FF2B5EF4-FFF2-40B4-BE49-F238E27FC236}">
                <a16:creationId xmlns:a16="http://schemas.microsoft.com/office/drawing/2014/main" id="{2DBB153D-96D5-361C-EE16-1577C31533B1}"/>
              </a:ext>
            </a:extLst>
          </p:cNvPr>
          <p:cNvPicPr preferRelativeResize="0"/>
          <p:nvPr/>
        </p:nvPicPr>
        <p:blipFill rotWithShape="1">
          <a:blip r:embed="rId6">
            <a:alphaModFix/>
          </a:blip>
          <a:srcRect/>
          <a:stretch/>
        </p:blipFill>
        <p:spPr>
          <a:xfrm>
            <a:off x="6502657" y="5353037"/>
            <a:ext cx="1143000" cy="685800"/>
          </a:xfrm>
          <a:prstGeom prst="rect">
            <a:avLst/>
          </a:prstGeom>
          <a:noFill/>
          <a:ln>
            <a:noFill/>
          </a:ln>
        </p:spPr>
      </p:pic>
      <p:pic>
        <p:nvPicPr>
          <p:cNvPr id="12" name="Google Shape;164;g24c7d206a1c_1_72">
            <a:extLst>
              <a:ext uri="{FF2B5EF4-FFF2-40B4-BE49-F238E27FC236}">
                <a16:creationId xmlns:a16="http://schemas.microsoft.com/office/drawing/2014/main" id="{BE3F63FB-9D09-0DCC-38F6-51E1BEAE4C78}"/>
              </a:ext>
            </a:extLst>
          </p:cNvPr>
          <p:cNvPicPr preferRelativeResize="0"/>
          <p:nvPr/>
        </p:nvPicPr>
        <p:blipFill rotWithShape="1">
          <a:blip r:embed="rId7">
            <a:alphaModFix/>
          </a:blip>
          <a:srcRect/>
          <a:stretch/>
        </p:blipFill>
        <p:spPr>
          <a:xfrm>
            <a:off x="4546337" y="5426596"/>
            <a:ext cx="1311749" cy="538675"/>
          </a:xfrm>
          <a:prstGeom prst="rect">
            <a:avLst/>
          </a:prstGeom>
          <a:noFill/>
          <a:ln>
            <a:noFill/>
          </a:ln>
        </p:spPr>
      </p:pic>
    </p:spTree>
    <p:extLst>
      <p:ext uri="{BB962C8B-B14F-4D97-AF65-F5344CB8AC3E}">
        <p14:creationId xmlns:p14="http://schemas.microsoft.com/office/powerpoint/2010/main" val="29129187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A11EB652-D19B-3146-BD1E-BFCBA6FE97A3}"/>
              </a:ext>
            </a:extLst>
          </p:cNvPr>
          <p:cNvSpPr txBox="1">
            <a:spLocks/>
          </p:cNvSpPr>
          <p:nvPr/>
        </p:nvSpPr>
        <p:spPr>
          <a:xfrm>
            <a:off x="2915000" y="141514"/>
            <a:ext cx="9144000" cy="1314188"/>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sz="3200" dirty="0">
                <a:solidFill>
                  <a:schemeClr val="bg1"/>
                </a:solidFill>
                <a:latin typeface="Calibri" charset="0"/>
                <a:cs typeface="Segoe UI" charset="0"/>
              </a:rPr>
              <a:t>RNA-Seq Module 3</a:t>
            </a:r>
            <a:br>
              <a:rPr lang="en-US" sz="3200" dirty="0">
                <a:solidFill>
                  <a:schemeClr val="bg1"/>
                </a:solidFill>
                <a:latin typeface="Calibri" charset="0"/>
                <a:cs typeface="Segoe UI" charset="0"/>
              </a:rPr>
            </a:br>
            <a:r>
              <a:rPr lang="en-US" sz="3200" dirty="0">
                <a:solidFill>
                  <a:schemeClr val="bg1"/>
                </a:solidFill>
                <a:latin typeface="Calibri" charset="0"/>
                <a:cs typeface="Segoe UI" charset="0"/>
              </a:rPr>
              <a:t>Abundance Estimation and Differential Expression</a:t>
            </a:r>
            <a:endParaRPr lang="en-US" sz="2800" b="1" dirty="0">
              <a:solidFill>
                <a:schemeClr val="bg1"/>
              </a:solidFill>
              <a:latin typeface="Calibri" charset="0"/>
              <a:cs typeface="Segoe UI" charset="0"/>
            </a:endParaRPr>
          </a:p>
        </p:txBody>
      </p:sp>
      <p:sp>
        <p:nvSpPr>
          <p:cNvPr id="16" name="Rectangle 15">
            <a:extLst>
              <a:ext uri="{FF2B5EF4-FFF2-40B4-BE49-F238E27FC236}">
                <a16:creationId xmlns:a16="http://schemas.microsoft.com/office/drawing/2014/main" id="{1FAB5ADE-E513-DF42-86C4-3D6C4B6F0DE7}"/>
              </a:ext>
            </a:extLst>
          </p:cNvPr>
          <p:cNvSpPr/>
          <p:nvPr/>
        </p:nvSpPr>
        <p:spPr>
          <a:xfrm>
            <a:off x="0" y="2522835"/>
            <a:ext cx="12192000" cy="3889541"/>
          </a:xfrm>
          <a:prstGeom prst="rect">
            <a:avLst/>
          </a:prstGeom>
          <a:solidFill>
            <a:schemeClr val="accent1">
              <a:alpha val="18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FFFFFF"/>
              </a:solidFill>
              <a:latin typeface="Calibri" charset="0"/>
              <a:ea typeface="ＭＳ Ｐゴシック" charset="0"/>
              <a:cs typeface="Calibri" charset="0"/>
            </a:endParaRPr>
          </a:p>
        </p:txBody>
      </p:sp>
      <p:pic>
        <p:nvPicPr>
          <p:cNvPr id="17" name="Picture 16">
            <a:extLst>
              <a:ext uri="{FF2B5EF4-FFF2-40B4-BE49-F238E27FC236}">
                <a16:creationId xmlns:a16="http://schemas.microsoft.com/office/drawing/2014/main" id="{D81B4EC5-2163-754F-BB45-0B4F307C560A}"/>
              </a:ext>
            </a:extLst>
          </p:cNvPr>
          <p:cNvPicPr>
            <a:picLocks noChangeAspect="1"/>
          </p:cNvPicPr>
          <p:nvPr/>
        </p:nvPicPr>
        <p:blipFill>
          <a:blip r:embed="rId2"/>
          <a:stretch>
            <a:fillRect/>
          </a:stretch>
        </p:blipFill>
        <p:spPr>
          <a:xfrm>
            <a:off x="204216" y="2890275"/>
            <a:ext cx="3128830" cy="3128830"/>
          </a:xfrm>
          <a:prstGeom prst="rect">
            <a:avLst/>
          </a:prstGeom>
        </p:spPr>
      </p:pic>
      <p:pic>
        <p:nvPicPr>
          <p:cNvPr id="18" name="Picture 1" descr="RNA-Seq-alignment.png">
            <a:extLst>
              <a:ext uri="{FF2B5EF4-FFF2-40B4-BE49-F238E27FC236}">
                <a16:creationId xmlns:a16="http://schemas.microsoft.com/office/drawing/2014/main" id="{79365D22-94FE-2F45-A8C0-C3DC697DAA1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457151" y="2888092"/>
            <a:ext cx="3271336" cy="313319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9" name="Picture 18">
            <a:extLst>
              <a:ext uri="{FF2B5EF4-FFF2-40B4-BE49-F238E27FC236}">
                <a16:creationId xmlns:a16="http://schemas.microsoft.com/office/drawing/2014/main" id="{8915FD68-F5E0-B64F-B423-ADB72752E61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28851" y="3731538"/>
            <a:ext cx="5263149" cy="1631984"/>
          </a:xfrm>
          <a:prstGeom prst="rect">
            <a:avLst/>
          </a:prstGeom>
        </p:spPr>
      </p:pic>
      <p:sp>
        <p:nvSpPr>
          <p:cNvPr id="8" name="Title 1">
            <a:extLst>
              <a:ext uri="{FF2B5EF4-FFF2-40B4-BE49-F238E27FC236}">
                <a16:creationId xmlns:a16="http://schemas.microsoft.com/office/drawing/2014/main" id="{3E86E29A-5D62-E64D-8176-F5E5EF1A8A55}"/>
              </a:ext>
            </a:extLst>
          </p:cNvPr>
          <p:cNvSpPr txBox="1">
            <a:spLocks/>
          </p:cNvSpPr>
          <p:nvPr/>
        </p:nvSpPr>
        <p:spPr>
          <a:xfrm>
            <a:off x="3590928" y="1219199"/>
            <a:ext cx="8468072" cy="1161346"/>
          </a:xfrm>
          <a:prstGeom prst="rect">
            <a:avLst/>
          </a:prstGeom>
        </p:spPr>
        <p:txBody>
          <a:bodyPr anchor="ctr"/>
          <a:lstStyle>
            <a:lvl1pPr algn="r">
              <a:defRPr sz="3200" baseline="0">
                <a:solidFill>
                  <a:schemeClr val="bg1"/>
                </a:solidFill>
                <a:latin typeface="Adobe Jenson Pro" pitchFamily="18" charset="0"/>
              </a:defRPr>
            </a:lvl1pPr>
          </a:lstStyle>
          <a:p>
            <a:pPr>
              <a:defRPr/>
            </a:pPr>
            <a:r>
              <a:rPr lang="en-US" sz="1800" dirty="0">
                <a:latin typeface="Calibri"/>
                <a:cs typeface="Calibri"/>
              </a:rPr>
              <a:t>Malachi Griffith, Obi Griffith, Isabel </a:t>
            </a:r>
            <a:r>
              <a:rPr lang="en-US" sz="1800" dirty="0" err="1">
                <a:latin typeface="Calibri"/>
                <a:cs typeface="Calibri"/>
              </a:rPr>
              <a:t>Risch</a:t>
            </a:r>
            <a:r>
              <a:rPr lang="en-US" sz="1800" dirty="0">
                <a:latin typeface="Calibri"/>
                <a:cs typeface="Calibri"/>
              </a:rPr>
              <a:t>, Vida </a:t>
            </a:r>
            <a:r>
              <a:rPr lang="en-US" sz="1800" dirty="0" err="1">
                <a:latin typeface="Calibri"/>
                <a:cs typeface="Calibri"/>
              </a:rPr>
              <a:t>Talebian</a:t>
            </a:r>
            <a:endParaRPr lang="en-US" sz="1800" dirty="0">
              <a:latin typeface="Calibri"/>
              <a:cs typeface="Calibri"/>
            </a:endParaRPr>
          </a:p>
          <a:p>
            <a:pPr>
              <a:defRPr/>
            </a:pPr>
            <a:r>
              <a:rPr lang="en-US" sz="1800" dirty="0">
                <a:latin typeface="Calibri"/>
                <a:cs typeface="Calibri"/>
              </a:rPr>
              <a:t> </a:t>
            </a:r>
            <a:r>
              <a:rPr lang="en-US" sz="1800" dirty="0">
                <a:ln w="1270">
                  <a:solidFill>
                    <a:schemeClr val="tx1">
                      <a:alpha val="38000"/>
                    </a:schemeClr>
                  </a:solidFill>
                </a:ln>
                <a:latin typeface="Calibri"/>
                <a:cs typeface="Calibri"/>
              </a:rPr>
              <a:t>RNA-seq Analysis 2024. </a:t>
            </a:r>
            <a:r>
              <a:rPr lang="en-US" sz="1600" dirty="0">
                <a:ln w="1270">
                  <a:solidFill>
                    <a:schemeClr val="tx1">
                      <a:alpha val="38000"/>
                    </a:schemeClr>
                  </a:solidFill>
                </a:ln>
                <a:latin typeface="Calibri"/>
                <a:cs typeface="Calibri"/>
              </a:rPr>
              <a:t>June 17-19, 2024</a:t>
            </a:r>
          </a:p>
        </p:txBody>
      </p:sp>
    </p:spTree>
    <p:extLst>
      <p:ext uri="{BB962C8B-B14F-4D97-AF65-F5344CB8AC3E}">
        <p14:creationId xmlns:p14="http://schemas.microsoft.com/office/powerpoint/2010/main" val="2802935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p:cNvSpPr>
            <a:spLocks noGrp="1"/>
          </p:cNvSpPr>
          <p:nvPr>
            <p:ph type="title"/>
          </p:nvPr>
        </p:nvSpPr>
        <p:spPr>
          <a:xfrm>
            <a:off x="0" y="10886"/>
            <a:ext cx="12192000" cy="801914"/>
          </a:xfrm>
        </p:spPr>
        <p:txBody>
          <a:bodyPr>
            <a:normAutofit fontScale="90000"/>
          </a:bodyPr>
          <a:lstStyle/>
          <a:p>
            <a:pPr algn="ctr"/>
            <a:r>
              <a:rPr lang="en-US" b="1" dirty="0">
                <a:latin typeface="Calibri" charset="0"/>
                <a:ea typeface="ＭＳ Ｐゴシック" charset="0"/>
              </a:rPr>
              <a:t>Expression estimation for known genes and transcripts</a:t>
            </a:r>
          </a:p>
        </p:txBody>
      </p:sp>
      <p:cxnSp>
        <p:nvCxnSpPr>
          <p:cNvPr id="6" name="Straight Arrow Connector 5"/>
          <p:cNvCxnSpPr/>
          <p:nvPr/>
        </p:nvCxnSpPr>
        <p:spPr>
          <a:xfrm>
            <a:off x="9600990" y="2394925"/>
            <a:ext cx="700955" cy="248"/>
          </a:xfrm>
          <a:prstGeom prst="straightConnector1">
            <a:avLst/>
          </a:prstGeom>
          <a:ln w="38100" cmpd="sng">
            <a:solidFill>
              <a:srgbClr val="4F81BD"/>
            </a:solidFill>
            <a:tailEnd type="arrow"/>
          </a:ln>
        </p:spPr>
        <p:style>
          <a:lnRef idx="2">
            <a:schemeClr val="accent1"/>
          </a:lnRef>
          <a:fillRef idx="0">
            <a:schemeClr val="accent1"/>
          </a:fillRef>
          <a:effectRef idx="1">
            <a:schemeClr val="accent1"/>
          </a:effectRef>
          <a:fontRef idx="minor">
            <a:schemeClr val="tx1"/>
          </a:fontRef>
        </p:style>
      </p:cxnSp>
      <p:sp>
        <p:nvSpPr>
          <p:cNvPr id="27652" name="TextBox 6"/>
          <p:cNvSpPr txBox="1">
            <a:spLocks noChangeArrowheads="1"/>
          </p:cNvSpPr>
          <p:nvPr/>
        </p:nvSpPr>
        <p:spPr bwMode="auto">
          <a:xfrm>
            <a:off x="9456973" y="1963125"/>
            <a:ext cx="915988"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2000"/>
              <a:t>3’ bias</a:t>
            </a:r>
          </a:p>
        </p:txBody>
      </p:sp>
      <p:cxnSp>
        <p:nvCxnSpPr>
          <p:cNvPr id="8" name="Straight Arrow Connector 7"/>
          <p:cNvCxnSpPr/>
          <p:nvPr/>
        </p:nvCxnSpPr>
        <p:spPr>
          <a:xfrm>
            <a:off x="9459305" y="3907342"/>
            <a:ext cx="0" cy="647873"/>
          </a:xfrm>
          <a:prstGeom prst="straightConnector1">
            <a:avLst/>
          </a:prstGeom>
          <a:ln w="38100" cmpd="sng">
            <a:solidFill>
              <a:srgbClr val="4F81BD"/>
            </a:solidFill>
            <a:tailEnd type="arrow"/>
          </a:ln>
        </p:spPr>
        <p:style>
          <a:lnRef idx="2">
            <a:schemeClr val="accent1"/>
          </a:lnRef>
          <a:fillRef idx="0">
            <a:schemeClr val="accent1"/>
          </a:fillRef>
          <a:effectRef idx="1">
            <a:schemeClr val="accent1"/>
          </a:effectRef>
          <a:fontRef idx="minor">
            <a:schemeClr val="tx1"/>
          </a:fontRef>
        </p:style>
      </p:cxnSp>
      <p:sp>
        <p:nvSpPr>
          <p:cNvPr id="27654" name="TextBox 9"/>
          <p:cNvSpPr txBox="1">
            <a:spLocks noChangeArrowheads="1"/>
          </p:cNvSpPr>
          <p:nvPr/>
        </p:nvSpPr>
        <p:spPr bwMode="auto">
          <a:xfrm>
            <a:off x="9384693" y="3907342"/>
            <a:ext cx="1331913" cy="646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800" dirty="0"/>
              <a:t>Down-regulated</a:t>
            </a:r>
          </a:p>
        </p:txBody>
      </p:sp>
      <p:pic>
        <p:nvPicPr>
          <p:cNvPr id="3" name="Content Placeholder 2" descr="Screen Shot 2013-05-30 at 8.54.37 PM.png"/>
          <p:cNvPicPr>
            <a:picLocks noGrp="1" noChangeAspect="1"/>
          </p:cNvPicPr>
          <p:nvPr>
            <p:ph idx="1"/>
          </p:nvPr>
        </p:nvPicPr>
        <p:blipFill rotWithShape="1">
          <a:blip r:embed="rId2">
            <a:extLst>
              <a:ext uri="{28A0092B-C50C-407E-A947-70E740481C1C}">
                <a14:useLocalDpi xmlns:a14="http://schemas.microsoft.com/office/drawing/2010/main" val="0"/>
              </a:ext>
            </a:extLst>
          </a:blip>
          <a:srcRect l="-575" r="-700"/>
          <a:stretch/>
        </p:blipFill>
        <p:spPr>
          <a:xfrm>
            <a:off x="1631951" y="705927"/>
            <a:ext cx="7739111" cy="5618673"/>
          </a:xfrm>
        </p:spPr>
      </p:pic>
    </p:spTree>
    <p:extLst>
      <p:ext uri="{BB962C8B-B14F-4D97-AF65-F5344CB8AC3E}">
        <p14:creationId xmlns:p14="http://schemas.microsoft.com/office/powerpoint/2010/main" val="13690319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a:xfrm>
            <a:off x="1676400" y="-27384"/>
            <a:ext cx="8839200" cy="1143000"/>
          </a:xfrm>
        </p:spPr>
        <p:txBody>
          <a:bodyPr/>
          <a:lstStyle/>
          <a:p>
            <a:pPr algn="ctr"/>
            <a:r>
              <a:rPr lang="en-US" b="1" dirty="0">
                <a:latin typeface="Calibri" charset="0"/>
                <a:ea typeface="ＭＳ Ｐゴシック" charset="0"/>
              </a:rPr>
              <a:t>What is FPKM (RPKM)?</a:t>
            </a:r>
          </a:p>
        </p:txBody>
      </p:sp>
      <p:sp>
        <p:nvSpPr>
          <p:cNvPr id="28674" name="Content Placeholder 2"/>
          <p:cNvSpPr>
            <a:spLocks noGrp="1"/>
          </p:cNvSpPr>
          <p:nvPr>
            <p:ph idx="1"/>
          </p:nvPr>
        </p:nvSpPr>
        <p:spPr>
          <a:xfrm>
            <a:off x="740979" y="1340768"/>
            <a:ext cx="10570780" cy="4983832"/>
          </a:xfrm>
        </p:spPr>
        <p:txBody>
          <a:bodyPr wrap="square">
            <a:normAutofit/>
          </a:bodyPr>
          <a:lstStyle/>
          <a:p>
            <a:r>
              <a:rPr lang="en-US" dirty="0">
                <a:latin typeface="Calibri" charset="0"/>
                <a:ea typeface="ＭＳ Ｐゴシック" charset="0"/>
              </a:rPr>
              <a:t>RPKM:          </a:t>
            </a:r>
            <a:r>
              <a:rPr lang="en-US" b="1" dirty="0">
                <a:latin typeface="Calibri" charset="0"/>
                <a:ea typeface="ＭＳ Ｐゴシック" charset="0"/>
              </a:rPr>
              <a:t>Reads</a:t>
            </a:r>
            <a:r>
              <a:rPr lang="en-US" dirty="0">
                <a:latin typeface="Calibri" charset="0"/>
                <a:ea typeface="ＭＳ Ｐゴシック" charset="0"/>
              </a:rPr>
              <a:t> Per Kilobase of transcript per Million mapped reads. </a:t>
            </a:r>
          </a:p>
          <a:p>
            <a:r>
              <a:rPr lang="en-US" dirty="0">
                <a:latin typeface="Calibri" charset="0"/>
                <a:ea typeface="ＭＳ Ｐゴシック" charset="0"/>
              </a:rPr>
              <a:t>FPKM:   </a:t>
            </a:r>
            <a:r>
              <a:rPr lang="en-US" b="1" dirty="0">
                <a:latin typeface="Calibri" charset="0"/>
                <a:ea typeface="ＭＳ Ｐゴシック" charset="0"/>
              </a:rPr>
              <a:t>Fragments</a:t>
            </a:r>
            <a:r>
              <a:rPr lang="en-US" dirty="0">
                <a:latin typeface="Calibri" charset="0"/>
                <a:ea typeface="ＭＳ Ｐゴシック" charset="0"/>
              </a:rPr>
              <a:t> Per Kilobase of transcript per Million mapped reads.</a:t>
            </a:r>
            <a:br>
              <a:rPr lang="en-US" dirty="0">
                <a:latin typeface="Calibri" charset="0"/>
                <a:ea typeface="ＭＳ Ｐゴシック" charset="0"/>
              </a:rPr>
            </a:br>
            <a:endParaRPr lang="en-US" dirty="0">
              <a:latin typeface="Calibri" charset="0"/>
              <a:ea typeface="ＭＳ Ｐゴシック" charset="0"/>
            </a:endParaRPr>
          </a:p>
          <a:p>
            <a:r>
              <a:rPr lang="en-US" dirty="0">
                <a:latin typeface="Calibri" charset="0"/>
                <a:ea typeface="ＭＳ Ｐゴシック" charset="0"/>
              </a:rPr>
              <a:t>No essential difference - Just a terminology change to better describe paired-end reads!</a:t>
            </a:r>
          </a:p>
          <a:p>
            <a:endParaRPr lang="en-US" dirty="0">
              <a:latin typeface="Calibri" charset="0"/>
              <a:ea typeface="ＭＳ Ｐゴシック" charset="0"/>
            </a:endParaRPr>
          </a:p>
        </p:txBody>
      </p:sp>
    </p:spTree>
    <p:extLst>
      <p:ext uri="{BB962C8B-B14F-4D97-AF65-F5344CB8AC3E}">
        <p14:creationId xmlns:p14="http://schemas.microsoft.com/office/powerpoint/2010/main" val="41910354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a:xfrm>
            <a:off x="1676400" y="-27384"/>
            <a:ext cx="8839200" cy="1143000"/>
          </a:xfrm>
        </p:spPr>
        <p:txBody>
          <a:bodyPr/>
          <a:lstStyle/>
          <a:p>
            <a:pPr algn="ctr"/>
            <a:r>
              <a:rPr lang="en-US" b="1" dirty="0">
                <a:latin typeface="Calibri" charset="0"/>
                <a:ea typeface="ＭＳ Ｐゴシック" charset="0"/>
              </a:rPr>
              <a:t>What is FPKM?</a:t>
            </a:r>
          </a:p>
        </p:txBody>
      </p:sp>
      <p:sp>
        <p:nvSpPr>
          <p:cNvPr id="28674" name="Content Placeholder 2"/>
          <p:cNvSpPr>
            <a:spLocks noGrp="1"/>
          </p:cNvSpPr>
          <p:nvPr>
            <p:ph idx="1"/>
          </p:nvPr>
        </p:nvSpPr>
        <p:spPr>
          <a:xfrm>
            <a:off x="370489" y="1340768"/>
            <a:ext cx="7181194" cy="4983832"/>
          </a:xfrm>
        </p:spPr>
        <p:txBody>
          <a:bodyPr wrap="square">
            <a:normAutofit/>
          </a:bodyPr>
          <a:lstStyle/>
          <a:p>
            <a:r>
              <a:rPr lang="en-US" dirty="0">
                <a:latin typeface="Calibri" charset="0"/>
                <a:ea typeface="ＭＳ Ｐゴシック" charset="0"/>
              </a:rPr>
              <a:t>Why not just count reads in my </a:t>
            </a:r>
            <a:r>
              <a:rPr lang="en-US" dirty="0" err="1">
                <a:latin typeface="Calibri" charset="0"/>
                <a:ea typeface="ＭＳ Ｐゴシック" charset="0"/>
              </a:rPr>
              <a:t>RNAseq</a:t>
            </a:r>
            <a:r>
              <a:rPr lang="en-US" dirty="0">
                <a:latin typeface="Calibri" charset="0"/>
                <a:ea typeface="ＭＳ Ｐゴシック" charset="0"/>
              </a:rPr>
              <a:t> data?</a:t>
            </a:r>
            <a:br>
              <a:rPr lang="en-US" dirty="0">
                <a:latin typeface="Calibri" charset="0"/>
                <a:ea typeface="ＭＳ Ｐゴシック" charset="0"/>
              </a:rPr>
            </a:br>
            <a:endParaRPr lang="en-US" dirty="0">
              <a:latin typeface="Calibri" charset="0"/>
              <a:ea typeface="ＭＳ Ｐゴシック" charset="0"/>
            </a:endParaRPr>
          </a:p>
          <a:p>
            <a:r>
              <a:rPr lang="en-US" dirty="0">
                <a:latin typeface="Calibri" charset="0"/>
                <a:ea typeface="ＭＳ Ｐゴシック" charset="0"/>
              </a:rPr>
              <a:t>The relative expression of a transcript is proportional to the number of cDNA fragments that originate from it. However: </a:t>
            </a:r>
            <a:br>
              <a:rPr lang="en-US" dirty="0">
                <a:latin typeface="Calibri" charset="0"/>
                <a:ea typeface="ＭＳ Ｐゴシック" charset="0"/>
              </a:rPr>
            </a:br>
            <a:endParaRPr lang="en-US" dirty="0">
              <a:latin typeface="Calibri" charset="0"/>
              <a:ea typeface="ＭＳ Ｐゴシック" charset="0"/>
            </a:endParaRPr>
          </a:p>
          <a:p>
            <a:pPr lvl="1"/>
            <a:r>
              <a:rPr lang="en-US" dirty="0">
                <a:latin typeface="Calibri" charset="0"/>
                <a:ea typeface="ＭＳ Ｐゴシック" charset="0"/>
              </a:rPr>
              <a:t># fragments is biased towards larger genes</a:t>
            </a:r>
            <a:br>
              <a:rPr lang="en-US" dirty="0">
                <a:latin typeface="Calibri" charset="0"/>
                <a:ea typeface="ＭＳ Ｐゴシック" charset="0"/>
              </a:rPr>
            </a:br>
            <a:endParaRPr lang="en-US" dirty="0">
              <a:latin typeface="Calibri" charset="0"/>
              <a:ea typeface="ＭＳ Ｐゴシック" charset="0"/>
            </a:endParaRPr>
          </a:p>
          <a:p>
            <a:pPr lvl="1"/>
            <a:r>
              <a:rPr lang="en-US" dirty="0">
                <a:latin typeface="Calibri" charset="0"/>
                <a:ea typeface="ＭＳ Ｐゴシック" charset="0"/>
              </a:rPr>
              <a:t># fragments is related to total library depth</a:t>
            </a:r>
          </a:p>
        </p:txBody>
      </p:sp>
      <p:sp>
        <p:nvSpPr>
          <p:cNvPr id="2" name="TextBox 1">
            <a:extLst>
              <a:ext uri="{FF2B5EF4-FFF2-40B4-BE49-F238E27FC236}">
                <a16:creationId xmlns:a16="http://schemas.microsoft.com/office/drawing/2014/main" id="{5DBA97B9-0A17-DC4A-8D8A-CC62D7683E9B}"/>
              </a:ext>
            </a:extLst>
          </p:cNvPr>
          <p:cNvSpPr txBox="1"/>
          <p:nvPr/>
        </p:nvSpPr>
        <p:spPr>
          <a:xfrm>
            <a:off x="8246691" y="1358779"/>
            <a:ext cx="3452501" cy="3708708"/>
          </a:xfrm>
          <a:prstGeom prst="rect">
            <a:avLst/>
          </a:prstGeom>
          <a:noFill/>
        </p:spPr>
        <p:txBody>
          <a:bodyPr wrap="square" rtlCol="0">
            <a:spAutoFit/>
          </a:bodyPr>
          <a:lstStyle/>
          <a:p>
            <a:r>
              <a:rPr lang="en-US" sz="2000" b="1" dirty="0">
                <a:latin typeface="Calibri" charset="0"/>
                <a:ea typeface="ＭＳ Ｐゴシック" charset="0"/>
              </a:rPr>
              <a:t>Fragments</a:t>
            </a:r>
            <a:r>
              <a:rPr lang="en-US" sz="2000" dirty="0">
                <a:latin typeface="Calibri" charset="0"/>
                <a:ea typeface="ＭＳ Ｐゴシック" charset="0"/>
              </a:rPr>
              <a:t> </a:t>
            </a:r>
          </a:p>
          <a:p>
            <a:endParaRPr lang="en-US" sz="2000" dirty="0">
              <a:latin typeface="Calibri" charset="0"/>
              <a:ea typeface="ＭＳ Ｐゴシック" charset="0"/>
            </a:endParaRPr>
          </a:p>
          <a:p>
            <a:endParaRPr lang="en-US" sz="1600" dirty="0">
              <a:latin typeface="Calibri" charset="0"/>
              <a:ea typeface="ＭＳ Ｐゴシック" charset="0"/>
            </a:endParaRPr>
          </a:p>
          <a:p>
            <a:endParaRPr lang="en-US" sz="2000" dirty="0">
              <a:latin typeface="Calibri" charset="0"/>
              <a:ea typeface="ＭＳ Ｐゴシック" charset="0"/>
            </a:endParaRPr>
          </a:p>
          <a:p>
            <a:endParaRPr lang="en-US" sz="1600" dirty="0">
              <a:latin typeface="Calibri" charset="0"/>
              <a:ea typeface="ＭＳ Ｐゴシック" charset="0"/>
            </a:endParaRPr>
          </a:p>
          <a:p>
            <a:endParaRPr lang="en-US" sz="1600" dirty="0">
              <a:latin typeface="Calibri" charset="0"/>
              <a:ea typeface="ＭＳ Ｐゴシック" charset="0"/>
            </a:endParaRPr>
          </a:p>
          <a:p>
            <a:endParaRPr lang="en-US" sz="1600" dirty="0">
              <a:latin typeface="Calibri" charset="0"/>
              <a:ea typeface="ＭＳ Ｐゴシック" charset="0"/>
            </a:endParaRPr>
          </a:p>
          <a:p>
            <a:endParaRPr lang="en-US" sz="1600" dirty="0">
              <a:latin typeface="Calibri" charset="0"/>
              <a:ea typeface="ＭＳ Ｐゴシック" charset="0"/>
            </a:endParaRPr>
          </a:p>
          <a:p>
            <a:endParaRPr lang="en-US" sz="2000" dirty="0">
              <a:latin typeface="Calibri" charset="0"/>
              <a:ea typeface="ＭＳ Ｐゴシック" charset="0"/>
            </a:endParaRPr>
          </a:p>
          <a:p>
            <a:r>
              <a:rPr lang="en-US" sz="2000" b="1" dirty="0">
                <a:latin typeface="Calibri" charset="0"/>
                <a:ea typeface="ＭＳ Ｐゴシック" charset="0"/>
              </a:rPr>
              <a:t>Per Kilobase of transcript </a:t>
            </a:r>
          </a:p>
          <a:p>
            <a:endParaRPr lang="en-US" sz="1400" b="1" dirty="0">
              <a:latin typeface="Calibri" charset="0"/>
              <a:ea typeface="ＭＳ Ｐゴシック" charset="0"/>
            </a:endParaRPr>
          </a:p>
          <a:p>
            <a:endParaRPr lang="en-US" sz="1400" b="1" dirty="0">
              <a:latin typeface="Calibri" charset="0"/>
              <a:ea typeface="ＭＳ Ｐゴシック" charset="0"/>
            </a:endParaRPr>
          </a:p>
          <a:p>
            <a:r>
              <a:rPr lang="en-US" sz="2000" b="1" dirty="0">
                <a:latin typeface="Calibri" charset="0"/>
                <a:ea typeface="ＭＳ Ｐゴシック" charset="0"/>
              </a:rPr>
              <a:t>per Million mapped reads.</a:t>
            </a:r>
            <a:endParaRPr lang="en-US" sz="2000" b="1" dirty="0"/>
          </a:p>
        </p:txBody>
      </p:sp>
      <p:cxnSp>
        <p:nvCxnSpPr>
          <p:cNvPr id="4" name="Straight Arrow Connector 3">
            <a:extLst>
              <a:ext uri="{FF2B5EF4-FFF2-40B4-BE49-F238E27FC236}">
                <a16:creationId xmlns:a16="http://schemas.microsoft.com/office/drawing/2014/main" id="{4A7AFA4D-A2A1-5A4F-9E2E-567F8FF64D10}"/>
              </a:ext>
            </a:extLst>
          </p:cNvPr>
          <p:cNvCxnSpPr/>
          <p:nvPr/>
        </p:nvCxnSpPr>
        <p:spPr>
          <a:xfrm>
            <a:off x="7551683" y="1598064"/>
            <a:ext cx="472818" cy="0"/>
          </a:xfrm>
          <a:prstGeom prst="straightConnector1">
            <a:avLst/>
          </a:prstGeom>
          <a:ln w="47625">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8516AEFC-F577-F44D-8F6D-A789BB657019}"/>
              </a:ext>
            </a:extLst>
          </p:cNvPr>
          <p:cNvCxnSpPr/>
          <p:nvPr/>
        </p:nvCxnSpPr>
        <p:spPr>
          <a:xfrm>
            <a:off x="7625706" y="4023401"/>
            <a:ext cx="472818" cy="0"/>
          </a:xfrm>
          <a:prstGeom prst="straightConnector1">
            <a:avLst/>
          </a:prstGeom>
          <a:ln w="47625">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2674BCB3-8345-4F42-B5A0-B72F5A191604}"/>
              </a:ext>
            </a:extLst>
          </p:cNvPr>
          <p:cNvCxnSpPr/>
          <p:nvPr/>
        </p:nvCxnSpPr>
        <p:spPr>
          <a:xfrm>
            <a:off x="7625706" y="4789755"/>
            <a:ext cx="472818" cy="0"/>
          </a:xfrm>
          <a:prstGeom prst="straightConnector1">
            <a:avLst/>
          </a:prstGeom>
          <a:ln w="47625">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179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a:xfrm>
            <a:off x="1676400" y="-27384"/>
            <a:ext cx="8839200" cy="1143000"/>
          </a:xfrm>
        </p:spPr>
        <p:txBody>
          <a:bodyPr/>
          <a:lstStyle/>
          <a:p>
            <a:pPr algn="ctr"/>
            <a:r>
              <a:rPr lang="en-US" b="1" dirty="0">
                <a:latin typeface="Calibri" charset="0"/>
                <a:ea typeface="ＭＳ Ｐゴシック" charset="0"/>
              </a:rPr>
              <a:t>What is FPKM?</a:t>
            </a:r>
          </a:p>
        </p:txBody>
      </p:sp>
      <p:sp>
        <p:nvSpPr>
          <p:cNvPr id="28674" name="Content Placeholder 2"/>
          <p:cNvSpPr>
            <a:spLocks noGrp="1"/>
          </p:cNvSpPr>
          <p:nvPr>
            <p:ph idx="1"/>
          </p:nvPr>
        </p:nvSpPr>
        <p:spPr>
          <a:xfrm>
            <a:off x="696685" y="1340768"/>
            <a:ext cx="10354491" cy="4983832"/>
          </a:xfrm>
        </p:spPr>
        <p:txBody>
          <a:bodyPr wrap="square">
            <a:normAutofit fontScale="92500" lnSpcReduction="10000"/>
          </a:bodyPr>
          <a:lstStyle/>
          <a:p>
            <a:r>
              <a:rPr lang="en-US" dirty="0">
                <a:latin typeface="Calibri" charset="0"/>
                <a:ea typeface="ＭＳ Ｐゴシック" charset="0"/>
              </a:rPr>
              <a:t>FPKM attempts to normalize for gene size and library depth</a:t>
            </a:r>
          </a:p>
          <a:p>
            <a:pPr lvl="2"/>
            <a:r>
              <a:rPr lang="en-US" dirty="0">
                <a:latin typeface="Calibri" charset="0"/>
                <a:ea typeface="ＭＳ Ｐゴシック" charset="0"/>
              </a:rPr>
              <a:t>remember – RPKM is essentially the same!</a:t>
            </a:r>
          </a:p>
          <a:p>
            <a:endParaRPr lang="nl-NL" dirty="0">
              <a:latin typeface="Calibri" charset="0"/>
              <a:ea typeface="ＭＳ Ｐゴシック" charset="0"/>
            </a:endParaRPr>
          </a:p>
          <a:p>
            <a:r>
              <a:rPr lang="en-US" dirty="0">
                <a:latin typeface="Calibri" charset="0"/>
                <a:ea typeface="ＭＳ Ｐゴシック" charset="0"/>
              </a:rPr>
              <a:t>C = number of mappable fragments for a gene (transcript)</a:t>
            </a:r>
          </a:p>
          <a:p>
            <a:r>
              <a:rPr lang="en-US" dirty="0">
                <a:latin typeface="Calibri" charset="0"/>
                <a:ea typeface="ＭＳ Ｐゴシック" charset="0"/>
              </a:rPr>
              <a:t>N = total number of mappable fragments in the library </a:t>
            </a:r>
          </a:p>
          <a:p>
            <a:r>
              <a:rPr lang="en-US" dirty="0">
                <a:latin typeface="Calibri" charset="0"/>
                <a:ea typeface="ＭＳ Ｐゴシック" charset="0"/>
              </a:rPr>
              <a:t>L = number of base pairs in the gene (transcript)</a:t>
            </a:r>
          </a:p>
          <a:p>
            <a:pPr lvl="1"/>
            <a:r>
              <a:rPr lang="nl-NL" dirty="0">
                <a:latin typeface="Calibri" charset="0"/>
                <a:ea typeface="ＭＳ Ｐゴシック" charset="0"/>
              </a:rPr>
              <a:t>FPKM = (C / (N x L) ) x 1,000 x 1,000,000</a:t>
            </a:r>
            <a:r>
              <a:rPr lang="en-US" dirty="0">
                <a:latin typeface="Calibri" charset="0"/>
                <a:ea typeface="ＭＳ Ｐゴシック" charset="0"/>
              </a:rPr>
              <a:t> </a:t>
            </a:r>
          </a:p>
          <a:p>
            <a:pPr lvl="1"/>
            <a:r>
              <a:rPr lang="en-US" dirty="0">
                <a:latin typeface="Calibri" charset="0"/>
                <a:ea typeface="ＭＳ Ｐゴシック" charset="0"/>
              </a:rPr>
              <a:t>FPKM = (1,000,000,000 x C) / (N x L)</a:t>
            </a:r>
          </a:p>
          <a:p>
            <a:pPr lvl="1"/>
            <a:r>
              <a:rPr lang="en-US" dirty="0">
                <a:latin typeface="Calibri" charset="0"/>
                <a:ea typeface="ＭＳ Ｐゴシック" charset="0"/>
              </a:rPr>
              <a:t>FPKM = (C / (N / 1,000,000)) / (L/1000)</a:t>
            </a:r>
          </a:p>
          <a:p>
            <a:pPr marL="457200" lvl="1" indent="0">
              <a:buNone/>
            </a:pPr>
            <a:br>
              <a:rPr lang="en-US" dirty="0">
                <a:latin typeface="Calibri" charset="0"/>
                <a:ea typeface="ＭＳ Ｐゴシック" charset="0"/>
              </a:rPr>
            </a:br>
            <a:endParaRPr lang="en-US" dirty="0">
              <a:latin typeface="Calibri" charset="0"/>
              <a:ea typeface="ＭＳ Ｐゴシック" charset="0"/>
            </a:endParaRPr>
          </a:p>
          <a:p>
            <a:r>
              <a:rPr lang="en-US" sz="2000" dirty="0">
                <a:latin typeface="Calibri" charset="0"/>
                <a:ea typeface="ＭＳ Ｐゴシック" charset="0"/>
              </a:rPr>
              <a:t>More reading:</a:t>
            </a:r>
          </a:p>
          <a:p>
            <a:pPr lvl="1"/>
            <a:r>
              <a:rPr lang="en-US" sz="1600" dirty="0">
                <a:latin typeface="Calibri" charset="0"/>
                <a:ea typeface="ＭＳ Ｐゴシック" charset="0"/>
                <a:hlinkClick r:id="rId3"/>
              </a:rPr>
              <a:t>http://www.biostars.org/p/11378/</a:t>
            </a:r>
            <a:endParaRPr lang="en-US" sz="1600" dirty="0">
              <a:latin typeface="Calibri" charset="0"/>
              <a:ea typeface="ＭＳ Ｐゴシック" charset="0"/>
            </a:endParaRPr>
          </a:p>
          <a:p>
            <a:pPr lvl="1"/>
            <a:r>
              <a:rPr lang="en-US" sz="1600" dirty="0">
                <a:latin typeface="Calibri" charset="0"/>
                <a:ea typeface="ＭＳ Ｐゴシック" charset="0"/>
                <a:hlinkClick r:id="rId4"/>
              </a:rPr>
              <a:t>http://www.biostars.org/p/68126/</a:t>
            </a:r>
            <a:endParaRPr lang="en-US" sz="1600" dirty="0">
              <a:latin typeface="Calibri" charset="0"/>
              <a:ea typeface="ＭＳ Ｐゴシック" charset="0"/>
            </a:endParaRPr>
          </a:p>
          <a:p>
            <a:endParaRPr lang="en-US" dirty="0">
              <a:latin typeface="Calibri" charset="0"/>
              <a:ea typeface="ＭＳ Ｐゴシック" charset="0"/>
            </a:endParaRPr>
          </a:p>
        </p:txBody>
      </p:sp>
    </p:spTree>
    <p:extLst>
      <p:ext uri="{BB962C8B-B14F-4D97-AF65-F5344CB8AC3E}">
        <p14:creationId xmlns:p14="http://schemas.microsoft.com/office/powerpoint/2010/main" val="892545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674">
                                            <p:txEl>
                                              <p:pRg st="7" end="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674">
                                            <p:txEl>
                                              <p:pRg st="8" end="8"/>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8674">
                                            <p:txEl>
                                              <p:pRg st="10" end="1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8674">
                                            <p:txEl>
                                              <p:pRg st="11" end="1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8674">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27384"/>
            <a:ext cx="8839200" cy="1143000"/>
          </a:xfrm>
        </p:spPr>
        <p:txBody>
          <a:bodyPr/>
          <a:lstStyle/>
          <a:p>
            <a:pPr algn="ctr"/>
            <a:r>
              <a:rPr lang="en-US" b="1" dirty="0">
                <a:latin typeface="Calibri" panose="020F0502020204030204" pitchFamily="34" charset="0"/>
                <a:cs typeface="Calibri" panose="020F0502020204030204" pitchFamily="34" charset="0"/>
              </a:rPr>
              <a:t>How do FPKM and TPM differ?</a:t>
            </a:r>
          </a:p>
        </p:txBody>
      </p:sp>
      <p:sp>
        <p:nvSpPr>
          <p:cNvPr id="3" name="Content Placeholder 2"/>
          <p:cNvSpPr>
            <a:spLocks noGrp="1"/>
          </p:cNvSpPr>
          <p:nvPr>
            <p:ph idx="1"/>
          </p:nvPr>
        </p:nvSpPr>
        <p:spPr>
          <a:xfrm>
            <a:off x="1027611" y="994089"/>
            <a:ext cx="10180320" cy="1043690"/>
          </a:xfrm>
        </p:spPr>
        <p:txBody>
          <a:bodyPr>
            <a:normAutofit/>
          </a:bodyPr>
          <a:lstStyle/>
          <a:p>
            <a:r>
              <a:rPr lang="en-US" sz="2400" dirty="0"/>
              <a:t>TPM: Transcript per Kilobase Million</a:t>
            </a:r>
          </a:p>
          <a:p>
            <a:r>
              <a:rPr lang="en-US" sz="2400" dirty="0"/>
              <a:t>The difference is in the order of operations:</a:t>
            </a:r>
          </a:p>
        </p:txBody>
      </p:sp>
      <p:sp>
        <p:nvSpPr>
          <p:cNvPr id="4" name="Content Placeholder 2">
            <a:extLst>
              <a:ext uri="{FF2B5EF4-FFF2-40B4-BE49-F238E27FC236}">
                <a16:creationId xmlns:a16="http://schemas.microsoft.com/office/drawing/2014/main" id="{54F92D20-8AE2-DA44-A7D0-C91F848950E1}"/>
              </a:ext>
            </a:extLst>
          </p:cNvPr>
          <p:cNvSpPr txBox="1">
            <a:spLocks/>
          </p:cNvSpPr>
          <p:nvPr/>
        </p:nvSpPr>
        <p:spPr>
          <a:xfrm>
            <a:off x="927462" y="5011814"/>
            <a:ext cx="10180320" cy="1371571"/>
          </a:xfrm>
          <a:prstGeom prst="rect">
            <a:avLst/>
          </a:prstGeom>
        </p:spPr>
        <p:txBody>
          <a:bodyPr vert="horz" lIns="91440" tIns="45720" rIns="91440" bIns="45720" rtlCol="0">
            <a:normAutofit fontScale="4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400" lvl="2" indent="0">
              <a:buNone/>
            </a:pPr>
            <a:endParaRPr lang="en-US" dirty="0"/>
          </a:p>
          <a:p>
            <a:r>
              <a:rPr lang="en-US" sz="4400" dirty="0"/>
              <a:t>The sum of all TPMs in each sample is the same. Easier to compare across samples!</a:t>
            </a:r>
            <a:br>
              <a:rPr lang="en-US" sz="4400" dirty="0"/>
            </a:br>
            <a:endParaRPr lang="en-US" sz="4400" dirty="0">
              <a:hlinkClick r:id="rId3"/>
            </a:endParaRPr>
          </a:p>
          <a:p>
            <a:r>
              <a:rPr lang="en-US" sz="3500" dirty="0">
                <a:hlinkClick r:id="rId3"/>
              </a:rPr>
              <a:t>http://www.rna-seqblog.com/rpkm-fpkm-and-tpm-clearly-explained/</a:t>
            </a:r>
            <a:endParaRPr lang="en-US" sz="3500" dirty="0"/>
          </a:p>
          <a:p>
            <a:r>
              <a:rPr lang="en-US" sz="3500" dirty="0">
                <a:hlinkClick r:id="rId4"/>
              </a:rPr>
              <a:t>https://www.ncbi.nlm.nih.gov/pubmed/22872506</a:t>
            </a:r>
            <a:r>
              <a:rPr lang="en-US" sz="3500" dirty="0"/>
              <a:t> </a:t>
            </a:r>
          </a:p>
        </p:txBody>
      </p:sp>
      <p:sp>
        <p:nvSpPr>
          <p:cNvPr id="6" name="TextBox 5">
            <a:extLst>
              <a:ext uri="{FF2B5EF4-FFF2-40B4-BE49-F238E27FC236}">
                <a16:creationId xmlns:a16="http://schemas.microsoft.com/office/drawing/2014/main" id="{4F402C60-59F1-1B44-B621-7F0D62AD1900}"/>
              </a:ext>
            </a:extLst>
          </p:cNvPr>
          <p:cNvSpPr txBox="1"/>
          <p:nvPr/>
        </p:nvSpPr>
        <p:spPr>
          <a:xfrm>
            <a:off x="818605" y="2172339"/>
            <a:ext cx="4380412" cy="2708434"/>
          </a:xfrm>
          <a:prstGeom prst="rect">
            <a:avLst/>
          </a:prstGeom>
          <a:noFill/>
          <a:ln>
            <a:solidFill>
              <a:schemeClr val="bg1">
                <a:lumMod val="65000"/>
              </a:schemeClr>
            </a:solidFill>
          </a:ln>
        </p:spPr>
        <p:txBody>
          <a:bodyPr wrap="square" rtlCol="0">
            <a:spAutoFit/>
          </a:bodyPr>
          <a:lstStyle/>
          <a:p>
            <a:r>
              <a:rPr lang="en-US" b="1" dirty="0"/>
              <a:t>FPKM</a:t>
            </a:r>
            <a:br>
              <a:rPr lang="en-US" sz="1000" b="1" dirty="0"/>
            </a:br>
            <a:endParaRPr lang="en-US" sz="1000" b="1" dirty="0"/>
          </a:p>
          <a:p>
            <a:r>
              <a:rPr lang="en-US" sz="1600" dirty="0"/>
              <a:t>1) Determine total fragment count, divide by 1,000,000 </a:t>
            </a:r>
            <a:r>
              <a:rPr lang="en-US" sz="1400" dirty="0">
                <a:solidFill>
                  <a:schemeClr val="bg2">
                    <a:lumMod val="50000"/>
                  </a:schemeClr>
                </a:solidFill>
              </a:rPr>
              <a:t>(per Million)</a:t>
            </a:r>
            <a:br>
              <a:rPr lang="en-US" sz="1400" dirty="0"/>
            </a:br>
            <a:endParaRPr lang="en-US" sz="1400" dirty="0"/>
          </a:p>
          <a:p>
            <a:r>
              <a:rPr lang="en-US" sz="1600" dirty="0"/>
              <a:t>2) Divide each gene/transcript fragment count by #1 </a:t>
            </a:r>
            <a:r>
              <a:rPr lang="en-US" sz="1400" dirty="0">
                <a:solidFill>
                  <a:schemeClr val="bg2">
                    <a:lumMod val="50000"/>
                  </a:schemeClr>
                </a:solidFill>
              </a:rPr>
              <a:t>(Fragments Per Million)</a:t>
            </a:r>
            <a:endParaRPr lang="en-US" sz="1400" dirty="0"/>
          </a:p>
          <a:p>
            <a:endParaRPr lang="en-US" sz="1600" dirty="0"/>
          </a:p>
          <a:p>
            <a:r>
              <a:rPr lang="en-US" sz="1600" dirty="0"/>
              <a:t>3) Divide each FPM by length of each gene/transcript in kilobases </a:t>
            </a:r>
            <a:r>
              <a:rPr lang="en-US" sz="1400" dirty="0">
                <a:solidFill>
                  <a:schemeClr val="bg2">
                    <a:lumMod val="50000"/>
                  </a:schemeClr>
                </a:solidFill>
              </a:rPr>
              <a:t>(FPKM)</a:t>
            </a:r>
          </a:p>
          <a:p>
            <a:endParaRPr lang="en-US" sz="1600" dirty="0"/>
          </a:p>
        </p:txBody>
      </p:sp>
      <p:sp>
        <p:nvSpPr>
          <p:cNvPr id="7" name="TextBox 6">
            <a:extLst>
              <a:ext uri="{FF2B5EF4-FFF2-40B4-BE49-F238E27FC236}">
                <a16:creationId xmlns:a16="http://schemas.microsoft.com/office/drawing/2014/main" id="{8377C2F8-4FD0-8646-9F7F-B2548A76E432}"/>
              </a:ext>
            </a:extLst>
          </p:cNvPr>
          <p:cNvSpPr txBox="1"/>
          <p:nvPr/>
        </p:nvSpPr>
        <p:spPr>
          <a:xfrm>
            <a:off x="6365966" y="2172339"/>
            <a:ext cx="4632960" cy="2739211"/>
          </a:xfrm>
          <a:prstGeom prst="rect">
            <a:avLst/>
          </a:prstGeom>
          <a:noFill/>
          <a:ln>
            <a:solidFill>
              <a:schemeClr val="bg1">
                <a:lumMod val="65000"/>
              </a:schemeClr>
            </a:solidFill>
          </a:ln>
        </p:spPr>
        <p:txBody>
          <a:bodyPr wrap="square" rtlCol="0">
            <a:spAutoFit/>
          </a:bodyPr>
          <a:lstStyle/>
          <a:p>
            <a:r>
              <a:rPr lang="en-US" b="1" dirty="0"/>
              <a:t>TPM</a:t>
            </a:r>
            <a:br>
              <a:rPr lang="en-US" sz="1000" b="1" dirty="0"/>
            </a:br>
            <a:endParaRPr lang="en-US" sz="1000" b="1" dirty="0"/>
          </a:p>
          <a:p>
            <a:r>
              <a:rPr lang="en-US" sz="1600" dirty="0"/>
              <a:t>1) Divide each gene/transcript fragment count by length of the transcript in kilobases  </a:t>
            </a:r>
            <a:r>
              <a:rPr lang="en-US" sz="1400" dirty="0">
                <a:solidFill>
                  <a:schemeClr val="bg2">
                    <a:lumMod val="50000"/>
                  </a:schemeClr>
                </a:solidFill>
              </a:rPr>
              <a:t>(Fragments Per Kilobase)</a:t>
            </a:r>
          </a:p>
          <a:p>
            <a:br>
              <a:rPr lang="en-US" sz="1600" dirty="0"/>
            </a:br>
            <a:r>
              <a:rPr lang="en-US" sz="1600" dirty="0"/>
              <a:t>2) Sum all FPK values for the sample and divide by 1,000,000 </a:t>
            </a:r>
            <a:r>
              <a:rPr lang="en-US" sz="1400" dirty="0">
                <a:solidFill>
                  <a:schemeClr val="bg2">
                    <a:lumMod val="50000"/>
                  </a:schemeClr>
                </a:solidFill>
              </a:rPr>
              <a:t>(per Million)</a:t>
            </a:r>
          </a:p>
          <a:p>
            <a:br>
              <a:rPr lang="en-US" sz="1600" dirty="0"/>
            </a:br>
            <a:r>
              <a:rPr lang="en-US" sz="1600" dirty="0"/>
              <a:t>3) Divide #1 by #2 </a:t>
            </a:r>
            <a:r>
              <a:rPr lang="en-US" sz="1600" dirty="0">
                <a:solidFill>
                  <a:schemeClr val="bg2">
                    <a:lumMod val="50000"/>
                  </a:schemeClr>
                </a:solidFill>
              </a:rPr>
              <a:t>(TPM)</a:t>
            </a:r>
          </a:p>
          <a:p>
            <a:endParaRPr lang="en-US" sz="1600" dirty="0"/>
          </a:p>
        </p:txBody>
      </p:sp>
    </p:spTree>
    <p:extLst>
      <p:ext uri="{BB962C8B-B14F-4D97-AF65-F5344CB8AC3E}">
        <p14:creationId xmlns:p14="http://schemas.microsoft.com/office/powerpoint/2010/main" val="15429183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nbt.3122-S1_Page_13.png"/>
          <p:cNvPicPr>
            <a:picLocks noGrp="1" noChangeAspect="1"/>
          </p:cNvPicPr>
          <p:nvPr>
            <p:ph idx="1"/>
          </p:nvPr>
        </p:nvPicPr>
        <p:blipFill rotWithShape="1">
          <a:blip r:embed="rId3" cstate="print">
            <a:extLst>
              <a:ext uri="{28A0092B-C50C-407E-A947-70E740481C1C}">
                <a14:useLocalDpi xmlns:a14="http://schemas.microsoft.com/office/drawing/2010/main" val="0"/>
              </a:ext>
            </a:extLst>
          </a:blip>
          <a:srcRect l="12267" t="9572" r="12178" b="46442"/>
          <a:stretch/>
        </p:blipFill>
        <p:spPr>
          <a:xfrm>
            <a:off x="4059091" y="584888"/>
            <a:ext cx="7691561" cy="5794824"/>
          </a:xfrm>
        </p:spPr>
      </p:pic>
      <p:sp>
        <p:nvSpPr>
          <p:cNvPr id="6" name="TextBox 5">
            <a:extLst>
              <a:ext uri="{FF2B5EF4-FFF2-40B4-BE49-F238E27FC236}">
                <a16:creationId xmlns:a16="http://schemas.microsoft.com/office/drawing/2014/main" id="{D981205D-7164-1940-AD7E-4AD9C0A95664}"/>
              </a:ext>
            </a:extLst>
          </p:cNvPr>
          <p:cNvSpPr txBox="1"/>
          <p:nvPr/>
        </p:nvSpPr>
        <p:spPr>
          <a:xfrm>
            <a:off x="122548" y="1116733"/>
            <a:ext cx="3558082" cy="5262979"/>
          </a:xfrm>
          <a:prstGeom prst="rect">
            <a:avLst/>
          </a:prstGeom>
          <a:noFill/>
        </p:spPr>
        <p:txBody>
          <a:bodyPr wrap="square" rtlCol="0">
            <a:spAutoFit/>
          </a:bodyPr>
          <a:lstStyle/>
          <a:p>
            <a:r>
              <a:rPr lang="en-US" sz="1600" dirty="0"/>
              <a:t>Map reads to the genome</a:t>
            </a:r>
            <a:br>
              <a:rPr lang="en-US" sz="1600" dirty="0"/>
            </a:br>
            <a:endParaRPr lang="en-US" sz="1600" dirty="0"/>
          </a:p>
          <a:p>
            <a:br>
              <a:rPr lang="en-US" sz="1600" dirty="0"/>
            </a:br>
            <a:r>
              <a:rPr lang="en-US" sz="1600" dirty="0"/>
              <a:t>Infer isoforms:</a:t>
            </a:r>
            <a:br>
              <a:rPr lang="en-US" sz="1600" dirty="0"/>
            </a:br>
            <a:endParaRPr lang="en-US" sz="1600" dirty="0"/>
          </a:p>
          <a:p>
            <a:pPr marL="285750" indent="-285750">
              <a:buFontTx/>
              <a:buChar char="-"/>
            </a:pPr>
            <a:r>
              <a:rPr lang="en-US" sz="1600" dirty="0"/>
              <a:t>iteratively extract the heaviest path from a splice graph</a:t>
            </a:r>
            <a:br>
              <a:rPr lang="en-US" sz="1600" dirty="0"/>
            </a:br>
            <a:endParaRPr lang="en-US" sz="1600" dirty="0"/>
          </a:p>
          <a:p>
            <a:pPr marL="285750" indent="-285750">
              <a:buFontTx/>
              <a:buChar char="-"/>
            </a:pPr>
            <a:r>
              <a:rPr lang="en-US" sz="1600" dirty="0"/>
              <a:t>construct a flow network</a:t>
            </a:r>
            <a:br>
              <a:rPr lang="en-US" sz="1600" dirty="0"/>
            </a:br>
            <a:endParaRPr lang="en-US" sz="1600" dirty="0"/>
          </a:p>
          <a:p>
            <a:pPr marL="285750" indent="-285750">
              <a:buFontTx/>
              <a:buChar char="-"/>
            </a:pPr>
            <a:r>
              <a:rPr lang="en-US" sz="1600" dirty="0"/>
              <a:t>compute maximum flow to estimate abundance</a:t>
            </a:r>
            <a:br>
              <a:rPr lang="en-US" sz="1600" dirty="0"/>
            </a:br>
            <a:endParaRPr lang="en-US" sz="1600" dirty="0"/>
          </a:p>
          <a:p>
            <a:pPr marL="285750" indent="-285750">
              <a:buFontTx/>
              <a:buChar char="-"/>
            </a:pPr>
            <a:r>
              <a:rPr lang="en-US" sz="1600" dirty="0"/>
              <a:t>update the splice graph by removing reads that were assigned by the flow algorithm</a:t>
            </a:r>
            <a:br>
              <a:rPr lang="en-US" sz="1600" dirty="0"/>
            </a:br>
            <a:endParaRPr lang="en-US" sz="1600" dirty="0"/>
          </a:p>
          <a:p>
            <a:pPr marL="285750" indent="-285750">
              <a:buFontTx/>
              <a:buChar char="-"/>
            </a:pPr>
            <a:r>
              <a:rPr lang="en-US" sz="1600" dirty="0"/>
              <a:t>This process repeats until all reads have been assigned. </a:t>
            </a:r>
          </a:p>
        </p:txBody>
      </p:sp>
      <p:sp>
        <p:nvSpPr>
          <p:cNvPr id="7" name="Title 1">
            <a:extLst>
              <a:ext uri="{FF2B5EF4-FFF2-40B4-BE49-F238E27FC236}">
                <a16:creationId xmlns:a16="http://schemas.microsoft.com/office/drawing/2014/main" id="{35C845F0-3C59-F244-A6E6-72CEFB68E45B}"/>
              </a:ext>
            </a:extLst>
          </p:cNvPr>
          <p:cNvSpPr>
            <a:spLocks noGrp="1"/>
          </p:cNvSpPr>
          <p:nvPr>
            <p:ph type="title"/>
          </p:nvPr>
        </p:nvSpPr>
        <p:spPr>
          <a:xfrm>
            <a:off x="1676400" y="94821"/>
            <a:ext cx="8839200" cy="490066"/>
          </a:xfrm>
        </p:spPr>
        <p:txBody>
          <a:bodyPr>
            <a:normAutofit fontScale="90000"/>
          </a:bodyPr>
          <a:lstStyle/>
          <a:p>
            <a:pPr algn="ctr"/>
            <a:r>
              <a:rPr lang="en-US" b="1" dirty="0">
                <a:latin typeface="Calibri" panose="020F0502020204030204" pitchFamily="34" charset="0"/>
                <a:cs typeface="Calibri" panose="020F0502020204030204" pitchFamily="34" charset="0"/>
              </a:rPr>
              <a:t>How does StringTie work?</a:t>
            </a:r>
          </a:p>
        </p:txBody>
      </p:sp>
      <p:sp>
        <p:nvSpPr>
          <p:cNvPr id="8" name="TextBox 7">
            <a:extLst>
              <a:ext uri="{FF2B5EF4-FFF2-40B4-BE49-F238E27FC236}">
                <a16:creationId xmlns:a16="http://schemas.microsoft.com/office/drawing/2014/main" id="{9A549B85-0517-644D-8FB1-49811967085B}"/>
              </a:ext>
            </a:extLst>
          </p:cNvPr>
          <p:cNvSpPr txBox="1"/>
          <p:nvPr/>
        </p:nvSpPr>
        <p:spPr>
          <a:xfrm>
            <a:off x="8758091" y="6161314"/>
            <a:ext cx="5472608" cy="276999"/>
          </a:xfrm>
          <a:prstGeom prst="rect">
            <a:avLst/>
          </a:prstGeom>
          <a:noFill/>
        </p:spPr>
        <p:txBody>
          <a:bodyPr wrap="square" rtlCol="0">
            <a:spAutoFit/>
          </a:bodyPr>
          <a:lstStyle/>
          <a:p>
            <a:r>
              <a:rPr lang="en-US" sz="1200" dirty="0" err="1"/>
              <a:t>Pertea</a:t>
            </a:r>
            <a:r>
              <a:rPr lang="en-US" sz="1200" dirty="0"/>
              <a:t> et al. Nature Biotechnology, 2015</a:t>
            </a:r>
          </a:p>
        </p:txBody>
      </p:sp>
    </p:spTree>
    <p:extLst>
      <p:ext uri="{BB962C8B-B14F-4D97-AF65-F5344CB8AC3E}">
        <p14:creationId xmlns:p14="http://schemas.microsoft.com/office/powerpoint/2010/main" val="1570802543"/>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onsolas-Verdana">
      <a:majorFont>
        <a:latin typeface="Consolas" panose="020B0609020204030204"/>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Verdana" panose="020B060403050404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141</TotalTime>
  <Words>2010</Words>
  <Application>Microsoft Macintosh PowerPoint</Application>
  <PresentationFormat>Widescreen</PresentationFormat>
  <Paragraphs>211</Paragraphs>
  <Slides>25</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Consolas</vt:lpstr>
      <vt:lpstr>Segoe UI</vt:lpstr>
      <vt:lpstr>Verdana</vt:lpstr>
      <vt:lpstr>1_Office Theme</vt:lpstr>
      <vt:lpstr>PowerPoint Presentation</vt:lpstr>
      <vt:lpstr>PowerPoint Presentation</vt:lpstr>
      <vt:lpstr>PowerPoint Presentation</vt:lpstr>
      <vt:lpstr>Expression estimation for known genes and transcripts</vt:lpstr>
      <vt:lpstr>What is FPKM (RPKM)?</vt:lpstr>
      <vt:lpstr>What is FPKM?</vt:lpstr>
      <vt:lpstr>What is FPKM?</vt:lpstr>
      <vt:lpstr>How do FPKM and TPM differ?</vt:lpstr>
      <vt:lpstr>How does StringTie work?</vt:lpstr>
      <vt:lpstr>From flow network for each transcript, maximum flow is used to assemble transcript and estimate abundance </vt:lpstr>
      <vt:lpstr>StringTie -merge</vt:lpstr>
      <vt:lpstr>gffcompare</vt:lpstr>
      <vt:lpstr>Alternatives to FPKM</vt:lpstr>
      <vt:lpstr>HTSeq-count basically counts reads supporting a feature (exon, gene) by assessing overlapping coordinates</vt:lpstr>
      <vt:lpstr>Differential Expression</vt:lpstr>
      <vt:lpstr>Differential Expression with Ballgown</vt:lpstr>
      <vt:lpstr>Ballgown for Visualization with R</vt:lpstr>
      <vt:lpstr>Alternative differential expression methods</vt:lpstr>
      <vt:lpstr>‘FPKM/TPM’ expression estimates vs. ‘raw’ counts</vt:lpstr>
      <vt:lpstr>Multiple approaches advisable</vt:lpstr>
      <vt:lpstr>Lessons learned from microarray days</vt:lpstr>
      <vt:lpstr>Multiple testing correction</vt:lpstr>
      <vt:lpstr>Downstream interpretation of expression analysis</vt:lpstr>
      <vt:lpstr>HISAT2/StringTie/Ballgown RNA-seq Pipeline</vt:lpstr>
      <vt:lpstr>We are on a Coffee Break &amp; Networking Session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Cotto, Kelsy</dc:creator>
  <cp:lastModifiedBy>Griffith, Malachi</cp:lastModifiedBy>
  <cp:revision>42</cp:revision>
  <cp:lastPrinted>2020-11-17T20:36:45Z</cp:lastPrinted>
  <dcterms:created xsi:type="dcterms:W3CDTF">2019-02-25T20:09:25Z</dcterms:created>
  <dcterms:modified xsi:type="dcterms:W3CDTF">2024-06-16T21:35:19Z</dcterms:modified>
</cp:coreProperties>
</file>