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8" r:id="rId4"/>
    <p:sldId id="257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7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5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0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9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BC0B-66B3-6748-B539-3251E59579B9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BC0B-66B3-6748-B539-3251E59579B9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6DFA-F848-A441-8031-AA323B241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916" y="340591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28354" y="362181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9791" y="1902548"/>
            <a:ext cx="1368425" cy="1287462"/>
            <a:chOff x="251520" y="1926414"/>
            <a:chExt cx="1368152" cy="1286562"/>
          </a:xfrm>
        </p:grpSpPr>
        <p:sp>
          <p:nvSpPr>
            <p:cNvPr id="7" name="Rounded Rectangle 6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65079" y="1796185"/>
            <a:ext cx="1368425" cy="1393825"/>
            <a:chOff x="1916196" y="1818692"/>
            <a:chExt cx="1368152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HISAT2</a:t>
              </a:r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3668441" y="1796185"/>
            <a:ext cx="1657350" cy="1393825"/>
            <a:chOff x="3563889" y="1818692"/>
            <a:chExt cx="1656184" cy="1394284"/>
          </a:xfrm>
        </p:grpSpPr>
        <p:sp>
          <p:nvSpPr>
            <p:cNvPr id="13" name="Rounded Rectangle 12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Transcript compilation</a:t>
              </a:r>
            </a:p>
          </p:txBody>
        </p: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5325791" y="1796185"/>
            <a:ext cx="1655763" cy="1393825"/>
            <a:chOff x="5148064" y="1818692"/>
            <a:chExt cx="1656184" cy="1394284"/>
          </a:xfrm>
        </p:grpSpPr>
        <p:sp>
          <p:nvSpPr>
            <p:cNvPr id="16" name="Rounded Rectangle 15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Expression estimation</a:t>
              </a:r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7052991" y="1796185"/>
            <a:ext cx="1655763" cy="1393825"/>
            <a:chOff x="6804248" y="1818692"/>
            <a:chExt cx="1656184" cy="1394284"/>
          </a:xfrm>
        </p:grpSpPr>
        <p:sp>
          <p:nvSpPr>
            <p:cNvPr id="19" name="Rounded Rectangle 18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Ballgown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052991" y="3766273"/>
            <a:ext cx="1655763" cy="1171575"/>
            <a:chOff x="6804248" y="3861048"/>
            <a:chExt cx="1656184" cy="1171873"/>
          </a:xfrm>
        </p:grpSpPr>
        <p:sp>
          <p:nvSpPr>
            <p:cNvPr id="22" name="Rounded Rectangle 2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Ballgown</a:t>
              </a:r>
              <a:r>
                <a:rPr lang="en-US" sz="1200" dirty="0">
                  <a:solidFill>
                    <a:schemeClr val="tx1"/>
                  </a:solidFill>
                </a:rPr>
                <a:t> &amp; R</a:t>
              </a:r>
            </a:p>
          </p:txBody>
        </p:sp>
        <p:sp>
          <p:nvSpPr>
            <p:cNvPr id="23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7" idx="3"/>
            <a:endCxn id="10" idx="1"/>
          </p:cNvCxnSpPr>
          <p:nvPr/>
        </p:nvCxnSpPr>
        <p:spPr>
          <a:xfrm>
            <a:off x="1868216" y="282964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3" idx="1"/>
          </p:cNvCxnSpPr>
          <p:nvPr/>
        </p:nvCxnSpPr>
        <p:spPr>
          <a:xfrm>
            <a:off x="3533504" y="282964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6" idx="1"/>
          </p:cNvCxnSpPr>
          <p:nvPr/>
        </p:nvCxnSpPr>
        <p:spPr>
          <a:xfrm>
            <a:off x="5181329" y="282964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19" idx="1"/>
          </p:cNvCxnSpPr>
          <p:nvPr/>
        </p:nvCxnSpPr>
        <p:spPr>
          <a:xfrm>
            <a:off x="6837091" y="282964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2" idx="0"/>
          </p:cNvCxnSpPr>
          <p:nvPr/>
        </p:nvCxnSpPr>
        <p:spPr>
          <a:xfrm>
            <a:off x="788166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3812904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15714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49979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2" name="Straight Arrow Connector 31"/>
          <p:cNvCxnSpPr>
            <a:stCxn id="31" idx="0"/>
            <a:endCxn id="7" idx="2"/>
          </p:cNvCxnSpPr>
          <p:nvPr/>
        </p:nvCxnSpPr>
        <p:spPr>
          <a:xfrm flipH="1" flipV="1">
            <a:off x="1184004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0"/>
            <a:endCxn id="10" idx="2"/>
          </p:cNvCxnSpPr>
          <p:nvPr/>
        </p:nvCxnSpPr>
        <p:spPr>
          <a:xfrm flipV="1">
            <a:off x="2841354" y="319001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13" idx="2"/>
          </p:cNvCxnSpPr>
          <p:nvPr/>
        </p:nvCxnSpPr>
        <p:spPr>
          <a:xfrm flipV="1">
            <a:off x="449711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441304" y="475369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96910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916" y="3405910"/>
            <a:ext cx="5184775" cy="20875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28354" y="362181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99791" y="1902548"/>
            <a:ext cx="1368425" cy="1287462"/>
            <a:chOff x="251520" y="1926414"/>
            <a:chExt cx="1368152" cy="1286562"/>
          </a:xfrm>
        </p:grpSpPr>
        <p:sp>
          <p:nvSpPr>
            <p:cNvPr id="7" name="Rounded Rectangle 6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165079" y="1796185"/>
            <a:ext cx="1368425" cy="1393825"/>
            <a:chOff x="1916196" y="1818692"/>
            <a:chExt cx="1368152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HISAT2</a:t>
              </a:r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2" name="Group 18"/>
          <p:cNvGrpSpPr>
            <a:grpSpLocks/>
          </p:cNvGrpSpPr>
          <p:nvPr/>
        </p:nvGrpSpPr>
        <p:grpSpPr bwMode="auto">
          <a:xfrm>
            <a:off x="3668441" y="1796185"/>
            <a:ext cx="1657350" cy="1393825"/>
            <a:chOff x="3563889" y="1818692"/>
            <a:chExt cx="1656184" cy="1394284"/>
          </a:xfrm>
        </p:grpSpPr>
        <p:sp>
          <p:nvSpPr>
            <p:cNvPr id="13" name="Rounded Rectangle 12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5325791" y="1796185"/>
            <a:ext cx="1655763" cy="1393825"/>
            <a:chOff x="5148064" y="1818692"/>
            <a:chExt cx="1656184" cy="1394284"/>
          </a:xfrm>
        </p:grpSpPr>
        <p:sp>
          <p:nvSpPr>
            <p:cNvPr id="16" name="Rounded Rectangle 15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Expression estimation</a:t>
              </a:r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7052991" y="1796185"/>
            <a:ext cx="1655763" cy="1393825"/>
            <a:chOff x="6804248" y="1818692"/>
            <a:chExt cx="1656184" cy="1394284"/>
          </a:xfrm>
        </p:grpSpPr>
        <p:sp>
          <p:nvSpPr>
            <p:cNvPr id="19" name="Rounded Rectangle 18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>
                  <a:solidFill>
                    <a:schemeClr val="tx1"/>
                  </a:solidFill>
                </a:rPr>
                <a:t>Ballgown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052991" y="3766273"/>
            <a:ext cx="1655763" cy="1171575"/>
            <a:chOff x="6804248" y="3861048"/>
            <a:chExt cx="1656184" cy="1171873"/>
          </a:xfrm>
        </p:grpSpPr>
        <p:sp>
          <p:nvSpPr>
            <p:cNvPr id="22" name="Rounded Rectangle 2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Ballgown</a:t>
              </a:r>
              <a:r>
                <a:rPr lang="en-US" sz="1200" dirty="0">
                  <a:solidFill>
                    <a:schemeClr val="tx1"/>
                  </a:solidFill>
                </a:rPr>
                <a:t> &amp; R</a:t>
              </a:r>
            </a:p>
          </p:txBody>
        </p:sp>
        <p:sp>
          <p:nvSpPr>
            <p:cNvPr id="23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7" idx="3"/>
            <a:endCxn id="10" idx="1"/>
          </p:cNvCxnSpPr>
          <p:nvPr/>
        </p:nvCxnSpPr>
        <p:spPr>
          <a:xfrm>
            <a:off x="1868216" y="282964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3" idx="1"/>
          </p:cNvCxnSpPr>
          <p:nvPr/>
        </p:nvCxnSpPr>
        <p:spPr>
          <a:xfrm>
            <a:off x="3533504" y="282964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6" idx="1"/>
          </p:cNvCxnSpPr>
          <p:nvPr/>
        </p:nvCxnSpPr>
        <p:spPr>
          <a:xfrm>
            <a:off x="5181329" y="282964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19" idx="1"/>
          </p:cNvCxnSpPr>
          <p:nvPr/>
        </p:nvCxnSpPr>
        <p:spPr>
          <a:xfrm>
            <a:off x="6837091" y="282964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2"/>
            <a:endCxn id="22" idx="0"/>
          </p:cNvCxnSpPr>
          <p:nvPr/>
        </p:nvCxnSpPr>
        <p:spPr>
          <a:xfrm>
            <a:off x="788166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 bwMode="auto">
          <a:xfrm>
            <a:off x="3812904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15714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499791" y="376627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2" name="Straight Arrow Connector 31"/>
          <p:cNvCxnSpPr>
            <a:stCxn id="31" idx="0"/>
            <a:endCxn id="7" idx="2"/>
          </p:cNvCxnSpPr>
          <p:nvPr/>
        </p:nvCxnSpPr>
        <p:spPr>
          <a:xfrm flipH="1" flipV="1">
            <a:off x="1184004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0"/>
            <a:endCxn id="10" idx="2"/>
          </p:cNvCxnSpPr>
          <p:nvPr/>
        </p:nvCxnSpPr>
        <p:spPr>
          <a:xfrm flipV="1">
            <a:off x="2841354" y="319001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13" idx="2"/>
          </p:cNvCxnSpPr>
          <p:nvPr/>
        </p:nvCxnSpPr>
        <p:spPr>
          <a:xfrm flipV="1">
            <a:off x="4497116" y="319001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441304" y="475369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6" name="TextBox 3"/>
          <p:cNvSpPr txBox="1">
            <a:spLocks noChangeArrowheads="1"/>
          </p:cNvSpPr>
          <p:nvPr/>
        </p:nvSpPr>
        <p:spPr bwMode="auto">
          <a:xfrm>
            <a:off x="2411141" y="5515698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1</a:t>
            </a:r>
          </a:p>
        </p:txBody>
      </p:sp>
    </p:spTree>
    <p:extLst>
      <p:ext uri="{BB962C8B-B14F-4D97-AF65-F5344CB8AC3E}">
        <p14:creationId xmlns:p14="http://schemas.microsoft.com/office/powerpoint/2010/main" val="270539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46050" y="1731693"/>
            <a:ext cx="3240088" cy="2087562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035155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250825" y="2315893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RNA-seq reads (2 x 100 bp)</a:t>
              </a:r>
            </a:p>
          </p:txBody>
        </p:sp>
        <p:sp>
          <p:nvSpPr>
            <p:cNvPr id="37922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37893" name="Group 16"/>
          <p:cNvGrpSpPr>
            <a:grpSpLocks/>
          </p:cNvGrpSpPr>
          <p:nvPr/>
        </p:nvGrpSpPr>
        <p:grpSpPr bwMode="auto">
          <a:xfrm>
            <a:off x="1916113" y="2209530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HISAT2</a:t>
              </a:r>
            </a:p>
          </p:txBody>
        </p:sp>
        <p:sp>
          <p:nvSpPr>
            <p:cNvPr id="37920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37894" name="Group 18"/>
          <p:cNvGrpSpPr>
            <a:grpSpLocks/>
          </p:cNvGrpSpPr>
          <p:nvPr/>
        </p:nvGrpSpPr>
        <p:grpSpPr bwMode="auto">
          <a:xfrm>
            <a:off x="3419475" y="2209530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18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37895" name="Group 19"/>
          <p:cNvGrpSpPr>
            <a:grpSpLocks/>
          </p:cNvGrpSpPr>
          <p:nvPr/>
        </p:nvGrpSpPr>
        <p:grpSpPr bwMode="auto">
          <a:xfrm>
            <a:off x="5076825" y="2209530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16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Expression estimation</a:t>
              </a:r>
            </a:p>
          </p:txBody>
        </p:sp>
      </p:grpSp>
      <p:grpSp>
        <p:nvGrpSpPr>
          <p:cNvPr id="37896" name="Group 20"/>
          <p:cNvGrpSpPr>
            <a:grpSpLocks/>
          </p:cNvGrpSpPr>
          <p:nvPr/>
        </p:nvGrpSpPr>
        <p:grpSpPr bwMode="auto">
          <a:xfrm>
            <a:off x="6804025" y="2209530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Ballgown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914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37897" name="Group 21"/>
          <p:cNvGrpSpPr>
            <a:grpSpLocks/>
          </p:cNvGrpSpPr>
          <p:nvPr/>
        </p:nvGrpSpPr>
        <p:grpSpPr bwMode="auto">
          <a:xfrm>
            <a:off x="6804025" y="4179618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Ballgown</a:t>
              </a:r>
              <a:r>
                <a:rPr lang="en-US" sz="1200" dirty="0">
                  <a:solidFill>
                    <a:schemeClr val="tx1"/>
                  </a:solidFill>
                </a:rPr>
                <a:t> &amp; R</a:t>
              </a:r>
            </a:p>
          </p:txBody>
        </p:sp>
        <p:sp>
          <p:nvSpPr>
            <p:cNvPr id="37912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242993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242993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242993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242993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(.gtf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179618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(.fastq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603355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603355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09" name="TextBox 3"/>
          <p:cNvSpPr txBox="1">
            <a:spLocks noChangeArrowheads="1"/>
          </p:cNvSpPr>
          <p:nvPr/>
        </p:nvSpPr>
        <p:spPr bwMode="auto">
          <a:xfrm>
            <a:off x="2192338" y="5167043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37910" name="TextBox 3"/>
          <p:cNvSpPr txBox="1">
            <a:spLocks noChangeArrowheads="1"/>
          </p:cNvSpPr>
          <p:nvPr/>
        </p:nvSpPr>
        <p:spPr bwMode="auto">
          <a:xfrm>
            <a:off x="1228725" y="1371330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322088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3419475" y="1628775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76825" y="1628775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230938" y="522922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3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8" name="Rounded Rectangle 7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HISAT2</a:t>
              </a: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14" name="Rounded Rectangle 13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7" name="Rounded Rectangle 16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StringTie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Expression estimation</a:t>
              </a: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20" name="Rounded Rectangle 19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Ballgown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23" name="Rounded Rectangle 22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Ballgown</a:t>
              </a:r>
              <a:r>
                <a:rPr lang="en-US" sz="1200" dirty="0">
                  <a:solidFill>
                    <a:schemeClr val="tx1"/>
                  </a:solidFill>
                </a:rPr>
                <a:t> &amp; R</a:t>
              </a:r>
            </a:p>
          </p:txBody>
        </p:sp>
        <p:sp>
          <p:nvSpPr>
            <p:cNvPr id="24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5" name="Straight Arrow Connector 24"/>
          <p:cNvCxnSpPr>
            <a:stCxn id="8" idx="3"/>
            <a:endCxn id="11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4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7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20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3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3" name="Straight Arrow Connector 32"/>
          <p:cNvCxnSpPr>
            <a:stCxn id="32" idx="0"/>
            <a:endCxn id="8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0"/>
            <a:endCxn id="11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  <a:endCxn id="14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15212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3419475" y="1628775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76825" y="1628775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230938" y="5229225"/>
            <a:ext cx="1073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3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8" name="Rounded Rectangle 7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0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HISAT2</a:t>
              </a:r>
            </a:p>
          </p:txBody>
        </p:sp>
        <p:sp>
          <p:nvSpPr>
            <p:cNvPr id="12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14" name="Rounded Rectangle 13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htseq</a:t>
              </a:r>
              <a:r>
                <a:rPr lang="en-US" sz="1200" dirty="0">
                  <a:solidFill>
                    <a:schemeClr val="tx1"/>
                  </a:solidFill>
                </a:rPr>
                <a:t>-count</a:t>
              </a:r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307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Feature count</a:t>
              </a:r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7" name="Rounded Rectangle 16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htseq</a:t>
              </a:r>
              <a:r>
                <a:rPr lang="en-US" sz="1200" dirty="0">
                  <a:solidFill>
                    <a:schemeClr val="tx1"/>
                  </a:solidFill>
                </a:rPr>
                <a:t>-count</a:t>
              </a:r>
            </a:p>
          </p:txBody>
        </p:sp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 dirty="0"/>
                <a:t>Expression estimation</a:t>
              </a: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20" name="Rounded Rectangle 19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edgeR</a:t>
              </a:r>
              <a:r>
                <a:rPr lang="en-US" sz="1200" dirty="0">
                  <a:solidFill>
                    <a:schemeClr val="tx1"/>
                  </a:solidFill>
                </a:rPr>
                <a:t>/DESeq2</a:t>
              </a:r>
            </a:p>
          </p:txBody>
        </p:sp>
        <p:sp>
          <p:nvSpPr>
            <p:cNvPr id="21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23" name="Rounded Rectangle 22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DESeq2/R</a:t>
              </a:r>
            </a:p>
          </p:txBody>
        </p:sp>
        <p:sp>
          <p:nvSpPr>
            <p:cNvPr id="24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5" name="Straight Arrow Connector 24"/>
          <p:cNvCxnSpPr>
            <a:stCxn id="8" idx="3"/>
            <a:endCxn id="11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4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7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20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3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3" name="Straight Arrow Connector 32"/>
          <p:cNvCxnSpPr>
            <a:stCxn id="32" idx="0"/>
            <a:endCxn id="8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0"/>
            <a:endCxn id="11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  <a:endCxn id="14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27138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348038" y="1930125"/>
            <a:ext cx="5184775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3521075" y="1498325"/>
            <a:ext cx="49810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 dirty="0"/>
              <a:t>Module 5 – Rerun </a:t>
            </a:r>
            <a:r>
              <a:rPr lang="en-US" sz="1600" b="1" dirty="0" err="1"/>
              <a:t>StringTie</a:t>
            </a:r>
            <a:r>
              <a:rPr lang="en-US" sz="1600" b="1" dirty="0"/>
              <a:t> in alternative ‘modes’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94625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250825" y="222698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3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25605" name="Group 16"/>
          <p:cNvGrpSpPr>
            <a:grpSpLocks/>
          </p:cNvGrpSpPr>
          <p:nvPr/>
        </p:nvGrpSpPr>
        <p:grpSpPr bwMode="auto">
          <a:xfrm>
            <a:off x="1916113" y="212062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HISAT2</a:t>
              </a:r>
            </a:p>
          </p:txBody>
        </p:sp>
        <p:sp>
          <p:nvSpPr>
            <p:cNvPr id="2562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3563938" y="2795313"/>
            <a:ext cx="1368425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StringTie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27" name="TextBox 13"/>
          <p:cNvSpPr txBox="1">
            <a:spLocks noChangeArrowheads="1"/>
          </p:cNvSpPr>
          <p:nvPr/>
        </p:nvSpPr>
        <p:spPr bwMode="auto">
          <a:xfrm>
            <a:off x="3419475" y="2120625"/>
            <a:ext cx="1657350" cy="52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/>
              <a:t>Transcript compilation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221288" y="2795313"/>
            <a:ext cx="1366837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StringTie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25" name="TextBox 14"/>
          <p:cNvSpPr txBox="1">
            <a:spLocks noChangeArrowheads="1"/>
          </p:cNvSpPr>
          <p:nvPr/>
        </p:nvSpPr>
        <p:spPr bwMode="auto">
          <a:xfrm>
            <a:off x="5076825" y="2120625"/>
            <a:ext cx="16557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 dirty="0"/>
              <a:t>Expression estimate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911975" y="2795313"/>
            <a:ext cx="1439863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Ballgown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09" name="TextBox 15"/>
          <p:cNvSpPr txBox="1">
            <a:spLocks noChangeArrowheads="1"/>
          </p:cNvSpPr>
          <p:nvPr/>
        </p:nvSpPr>
        <p:spPr bwMode="auto">
          <a:xfrm>
            <a:off x="6804025" y="2120625"/>
            <a:ext cx="165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/>
              <a:t>Alternative expression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48488" y="4090713"/>
            <a:ext cx="1366837" cy="7191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Ballgown</a:t>
            </a:r>
            <a:r>
              <a:rPr lang="en-US" sz="1200" dirty="0">
                <a:solidFill>
                  <a:schemeClr val="tx1"/>
                </a:solidFill>
              </a:rPr>
              <a:t> &amp; R</a:t>
            </a:r>
          </a:p>
        </p:txBody>
      </p: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15408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15408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15408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15408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09071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51445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51445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22" name="TextBox 3"/>
          <p:cNvSpPr txBox="1">
            <a:spLocks noChangeArrowheads="1"/>
          </p:cNvSpPr>
          <p:nvPr/>
        </p:nvSpPr>
        <p:spPr bwMode="auto">
          <a:xfrm>
            <a:off x="2192338" y="507813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19002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289</Words>
  <Application>Microsoft Macintosh PowerPoint</Application>
  <PresentationFormat>On-screen Show (4:3)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Washington University School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Malachi Griffith</dc:creator>
  <cp:lastModifiedBy>Griffith, Obi</cp:lastModifiedBy>
  <cp:revision>11</cp:revision>
  <cp:lastPrinted>2015-04-29T15:04:10Z</cp:lastPrinted>
  <dcterms:created xsi:type="dcterms:W3CDTF">2014-11-16T05:02:51Z</dcterms:created>
  <dcterms:modified xsi:type="dcterms:W3CDTF">2024-04-25T15:52:10Z</dcterms:modified>
</cp:coreProperties>
</file>