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513" r:id="rId4"/>
    <p:sldId id="540" r:id="rId5"/>
    <p:sldId id="541" r:id="rId6"/>
    <p:sldId id="542" r:id="rId7"/>
    <p:sldId id="543" r:id="rId8"/>
    <p:sldId id="546" r:id="rId9"/>
    <p:sldId id="547" r:id="rId10"/>
    <p:sldId id="548" r:id="rId11"/>
    <p:sldId id="549" r:id="rId12"/>
    <p:sldId id="550" r:id="rId13"/>
    <p:sldId id="551" r:id="rId14"/>
    <p:sldId id="552" r:id="rId15"/>
    <p:sldId id="553" r:id="rId16"/>
    <p:sldId id="554" r:id="rId17"/>
    <p:sldId id="555" r:id="rId18"/>
    <p:sldId id="556" r:id="rId19"/>
    <p:sldId id="564" r:id="rId20"/>
    <p:sldId id="561" r:id="rId21"/>
    <p:sldId id="562" r:id="rId22"/>
    <p:sldId id="563" r:id="rId23"/>
    <p:sldId id="260" r:id="rId24"/>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p:restoredTop sz="93537" autoAdjust="0"/>
  </p:normalViewPr>
  <p:slideViewPr>
    <p:cSldViewPr>
      <p:cViewPr varScale="1">
        <p:scale>
          <a:sx n="119" d="100"/>
          <a:sy n="119" d="100"/>
        </p:scale>
        <p:origin x="1008" y="192"/>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6/17/24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6/17/24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3469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16</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17</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18</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Simple differences.  Cost.  200 million reads gives you a rich representation of transcriptome in bulk context but signal is averaged across cells.  500 million reads in an </a:t>
            </a:r>
            <a:r>
              <a:rPr lang="en-US" dirty="0" err="1"/>
              <a:t>scRNA-seq</a:t>
            </a:r>
            <a:r>
              <a:rPr lang="en-US" dirty="0"/>
              <a:t> experiment by contrast gives you are relatively sparse view of the transcriptome of 4-10k individual cells.</a:t>
            </a:r>
          </a:p>
          <a:p>
            <a:pPr marL="171450" indent="-171450">
              <a:buFontTx/>
              <a:buChar char="-"/>
            </a:pPr>
            <a:r>
              <a:rPr lang="en-US" dirty="0"/>
              <a:t>Simple differences.  Complexity of library prep and analysis is higher for </a:t>
            </a:r>
            <a:r>
              <a:rPr lang="en-US" dirty="0" err="1"/>
              <a:t>scRNA</a:t>
            </a:r>
            <a:r>
              <a:rPr lang="en-US" dirty="0"/>
              <a:t>.</a:t>
            </a:r>
          </a:p>
          <a:p>
            <a:pPr marL="171450" indent="-171450">
              <a:buFontTx/>
              <a:buChar char="-"/>
            </a:pPr>
            <a:r>
              <a:rPr lang="en-US" dirty="0"/>
              <a:t>Most importantly. Single cell data gives information about individual cells.  In bulk </a:t>
            </a:r>
            <a:r>
              <a:rPr lang="en-US" dirty="0" err="1"/>
              <a:t>RNAseq</a:t>
            </a:r>
            <a:r>
              <a:rPr lang="en-US" dirty="0"/>
              <a:t> analysis the signal from multiple cells is average together.  Deconvolution approaches are possible with bulk RNA-</a:t>
            </a:r>
            <a:r>
              <a:rPr lang="en-US" dirty="0" err="1"/>
              <a:t>seq</a:t>
            </a:r>
            <a:r>
              <a:rPr lang="en-US" dirty="0"/>
              <a:t> but hard.  Single cell becomes more valuable depending on how heterogeneous your sample is, and how important it is to understand the composition of cell types present and interaction between cells.</a:t>
            </a:r>
          </a:p>
          <a:p>
            <a:pPr marL="171450" indent="-171450">
              <a:buFontTx/>
              <a:buChar char="-"/>
            </a:pPr>
            <a:r>
              <a:rPr lang="en-US" dirty="0"/>
              <a:t>Bulk RNA-</a:t>
            </a:r>
            <a:r>
              <a:rPr lang="en-US" dirty="0" err="1"/>
              <a:t>seq</a:t>
            </a:r>
            <a:r>
              <a:rPr lang="en-US" dirty="0"/>
              <a:t> is giving a readout of more cells, way, way, way more cells</a:t>
            </a:r>
          </a:p>
          <a:p>
            <a:pPr marL="171450" indent="-171450">
              <a:buFontTx/>
              <a:buChar char="-"/>
            </a:pPr>
            <a:r>
              <a:rPr lang="en-US" dirty="0"/>
              <a:t>Bulk RNA-</a:t>
            </a:r>
            <a:r>
              <a:rPr lang="en-US" dirty="0" err="1"/>
              <a:t>seq</a:t>
            </a:r>
            <a:r>
              <a:rPr lang="en-US" dirty="0"/>
              <a:t> can robustly detect gene expressed at a very low copy number per cell</a:t>
            </a:r>
          </a:p>
          <a:p>
            <a:pPr marL="171450" indent="-171450">
              <a:buFontTx/>
              <a:buChar char="-"/>
            </a:pPr>
            <a:r>
              <a:rPr lang="en-US" dirty="0"/>
              <a:t>Bulk RNA-</a:t>
            </a:r>
            <a:r>
              <a:rPr lang="en-US" dirty="0" err="1"/>
              <a:t>seq</a:t>
            </a:r>
            <a:r>
              <a:rPr lang="en-US" dirty="0"/>
              <a:t> can provide information from the whole length of transcripts.  Single cell protocols remain end biased.  This has implications for detecting expression of variant alleles, isoform quantification, fusion detection, etc.</a:t>
            </a:r>
          </a:p>
          <a:p>
            <a:pPr marL="171450" indent="-171450">
              <a:buFontTx/>
              <a:buChar char="-"/>
            </a:pPr>
            <a:r>
              <a:rPr lang="en-US" dirty="0"/>
              <a:t>Support of long read sequencing platforms is in the early stages for the </a:t>
            </a:r>
            <a:r>
              <a:rPr lang="en-US" dirty="0" err="1"/>
              <a:t>scRNA</a:t>
            </a:r>
            <a:r>
              <a:rPr lang="en-US" dirty="0"/>
              <a:t> approach</a:t>
            </a:r>
          </a:p>
          <a:p>
            <a:pPr marL="171450" indent="-171450">
              <a:buFontTx/>
              <a:buChar char="-"/>
            </a:pPr>
            <a:r>
              <a:rPr lang="en-US" dirty="0"/>
              <a:t>Bulk </a:t>
            </a:r>
            <a:r>
              <a:rPr lang="en-US" dirty="0" err="1"/>
              <a:t>RNAseq</a:t>
            </a:r>
            <a:r>
              <a:rPr lang="en-US" dirty="0"/>
              <a:t> can be done with very minimal manipulation of cells.  The result may be a relatively unbiased survey of transcripts in that tissue.  </a:t>
            </a:r>
            <a:r>
              <a:rPr lang="en-US" dirty="0" err="1"/>
              <a:t>polyA</a:t>
            </a:r>
            <a:r>
              <a:rPr lang="en-US" dirty="0"/>
              <a:t> transcripts and those that are not.  Long transcripts, short transcripts, abundant and rare.  Transcripts from cells that are fragile.  Transcripts from cells that are large and small.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19</a:t>
            </a:fld>
            <a:endParaRPr lang="en-US"/>
          </a:p>
        </p:txBody>
      </p:sp>
    </p:spTree>
    <p:extLst>
      <p:ext uri="{BB962C8B-B14F-4D97-AF65-F5344CB8AC3E}">
        <p14:creationId xmlns:p14="http://schemas.microsoft.com/office/powerpoint/2010/main" val="59583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140143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439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8</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38518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00051" y="381000"/>
            <a:ext cx="2667000" cy="127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Tree>
    <p:extLst>
      <p:ext uri="{BB962C8B-B14F-4D97-AF65-F5344CB8AC3E}">
        <p14:creationId xmlns:p14="http://schemas.microsoft.com/office/powerpoint/2010/main" val="27301943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386350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1054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rnabio.org/module-09-appendix/0009/12/01/StrandSetting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82995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4680520" cy="864270"/>
          </a:xfrm>
        </p:spPr>
        <p:txBody>
          <a:bodyPr/>
          <a:lstStyle/>
          <a:p>
            <a:r>
              <a:rPr lang="en-US" sz="2800" dirty="0">
                <a:latin typeface="Calibri" charset="0"/>
                <a:ea typeface="ＭＳ Ｐゴシック" charset="0"/>
              </a:rPr>
              <a:t>RNA sequence enrichment (selection/depletion)</a:t>
            </a:r>
          </a:p>
        </p:txBody>
      </p:sp>
    </p:spTree>
    <p:extLst>
      <p:ext uri="{BB962C8B-B14F-4D97-AF65-F5344CB8AC3E}">
        <p14:creationId xmlns:p14="http://schemas.microsoft.com/office/powerpoint/2010/main" val="119538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69269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1772816"/>
            <a:ext cx="4143053" cy="2361921"/>
          </a:xfrm>
          <a:prstGeom prst="rect">
            <a:avLst/>
          </a:prstGeom>
        </p:spPr>
      </p:pic>
      <p:sp>
        <p:nvSpPr>
          <p:cNvPr id="2" name="TextBox 1">
            <a:extLst>
              <a:ext uri="{FF2B5EF4-FFF2-40B4-BE49-F238E27FC236}">
                <a16:creationId xmlns:a16="http://schemas.microsoft.com/office/drawing/2014/main" id="{F2E1A5FE-BA94-47BF-CA7B-F99BF463AE51}"/>
              </a:ext>
            </a:extLst>
          </p:cNvPr>
          <p:cNvSpPr txBox="1"/>
          <p:nvPr/>
        </p:nvSpPr>
        <p:spPr>
          <a:xfrm>
            <a:off x="1280518" y="5301208"/>
            <a:ext cx="9207970" cy="830997"/>
          </a:xfrm>
          <a:prstGeom prst="rect">
            <a:avLst/>
          </a:prstGeom>
          <a:noFill/>
        </p:spPr>
        <p:txBody>
          <a:bodyPr wrap="none" rtlCol="0">
            <a:spAutoFit/>
          </a:bodyPr>
          <a:lstStyle/>
          <a:p>
            <a:pPr algn="ctr"/>
            <a:r>
              <a:rPr lang="en-US" dirty="0">
                <a:hlinkClick r:id="rId4"/>
              </a:rPr>
              <a:t>https://rnabio.org/module-09-appendix/0009/12/01/StrandSettings/</a:t>
            </a:r>
            <a:endParaRPr lang="en-US" dirty="0"/>
          </a:p>
          <a:p>
            <a:pPr algn="ctr"/>
            <a:r>
              <a:rPr lang="en-US" dirty="0"/>
              <a:t>(detailed discussion and cheat sheet)</a:t>
            </a:r>
          </a:p>
        </p:txBody>
      </p:sp>
    </p:spTree>
    <p:extLst>
      <p:ext uri="{BB962C8B-B14F-4D97-AF65-F5344CB8AC3E}">
        <p14:creationId xmlns:p14="http://schemas.microsoft.com/office/powerpoint/2010/main" val="94623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135" y="1584920"/>
            <a:ext cx="8156321" cy="4724400"/>
          </a:xfrm>
        </p:spPr>
      </p:pic>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
        <p:nvSpPr>
          <p:cNvPr id="8" name="5-Point Star 7">
            <a:extLst>
              <a:ext uri="{FF2B5EF4-FFF2-40B4-BE49-F238E27FC236}">
                <a16:creationId xmlns:a16="http://schemas.microsoft.com/office/drawing/2014/main" id="{11A52ED3-7911-344E-B584-FF5A9BEAD41A}"/>
              </a:ext>
            </a:extLst>
          </p:cNvPr>
          <p:cNvSpPr/>
          <p:nvPr/>
        </p:nvSpPr>
        <p:spPr>
          <a:xfrm>
            <a:off x="3881919" y="2661135"/>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805BC12-4755-4A48-9D92-62DC0B9E86EA}"/>
              </a:ext>
            </a:extLst>
          </p:cNvPr>
          <p:cNvSpPr/>
          <p:nvPr/>
        </p:nvSpPr>
        <p:spPr>
          <a:xfrm>
            <a:off x="5790782" y="5229200"/>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3EEFEA-E8A3-6747-A484-FE0B6624EF5A}"/>
              </a:ext>
            </a:extLst>
          </p:cNvPr>
          <p:cNvSpPr/>
          <p:nvPr/>
        </p:nvSpPr>
        <p:spPr>
          <a:xfrm>
            <a:off x="3701260" y="380060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E6C050EF-0900-964A-A7D5-A2929C7063A7}"/>
              </a:ext>
            </a:extLst>
          </p:cNvPr>
          <p:cNvSpPr/>
          <p:nvPr/>
        </p:nvSpPr>
        <p:spPr>
          <a:xfrm>
            <a:off x="5826786" y="3092094"/>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DE2FC296-8FCA-E24A-A840-B999B49A78DB}"/>
              </a:ext>
            </a:extLst>
          </p:cNvPr>
          <p:cNvSpPr/>
          <p:nvPr/>
        </p:nvSpPr>
        <p:spPr>
          <a:xfrm>
            <a:off x="3722192" y="4805837"/>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DA25B287-8DB0-D843-AB46-317A3064C707}"/>
              </a:ext>
            </a:extLst>
          </p:cNvPr>
          <p:cNvSpPr/>
          <p:nvPr/>
        </p:nvSpPr>
        <p:spPr>
          <a:xfrm>
            <a:off x="8557875" y="345543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EB5E67-0862-D240-B1DE-1D8E9D306FA0}"/>
              </a:ext>
            </a:extLst>
          </p:cNvPr>
          <p:cNvSpPr/>
          <p:nvPr/>
        </p:nvSpPr>
        <p:spPr>
          <a:xfrm>
            <a:off x="10061393" y="5906206"/>
            <a:ext cx="216024" cy="21602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E0E3D1-5DA1-DB47-AB25-857C746577F7}"/>
              </a:ext>
            </a:extLst>
          </p:cNvPr>
          <p:cNvSpPr txBox="1"/>
          <p:nvPr/>
        </p:nvSpPr>
        <p:spPr>
          <a:xfrm>
            <a:off x="10200456" y="5877272"/>
            <a:ext cx="1965603" cy="307777"/>
          </a:xfrm>
          <a:prstGeom prst="rect">
            <a:avLst/>
          </a:prstGeom>
          <a:noFill/>
        </p:spPr>
        <p:txBody>
          <a:bodyPr wrap="none" rtlCol="0">
            <a:spAutoFit/>
          </a:bodyPr>
          <a:lstStyle/>
          <a:p>
            <a:r>
              <a:rPr lang="en-US" sz="1400" dirty="0"/>
              <a:t>Covered in this course</a:t>
            </a:r>
          </a:p>
        </p:txBody>
      </p:sp>
    </p:spTree>
    <p:extLst>
      <p:ext uri="{BB962C8B-B14F-4D97-AF65-F5344CB8AC3E}">
        <p14:creationId xmlns:p14="http://schemas.microsoft.com/office/powerpoint/2010/main" val="35444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AA68-9E05-CA40-B672-7553CDBBFCE7}"/>
              </a:ext>
            </a:extLst>
          </p:cNvPr>
          <p:cNvSpPr>
            <a:spLocks noGrp="1"/>
          </p:cNvSpPr>
          <p:nvPr>
            <p:ph type="title"/>
          </p:nvPr>
        </p:nvSpPr>
        <p:spPr>
          <a:xfrm>
            <a:off x="203200" y="-18256"/>
            <a:ext cx="11785600" cy="1143000"/>
          </a:xfrm>
        </p:spPr>
        <p:txBody>
          <a:bodyPr/>
          <a:lstStyle/>
          <a:p>
            <a:r>
              <a:rPr lang="en-US" dirty="0"/>
              <a:t>Discussion of bulk vs single cell RNA-</a:t>
            </a:r>
            <a:r>
              <a:rPr lang="en-US" dirty="0" err="1"/>
              <a:t>seq</a:t>
            </a:r>
            <a:endParaRPr lang="en-US" dirty="0"/>
          </a:p>
        </p:txBody>
      </p:sp>
      <p:pic>
        <p:nvPicPr>
          <p:cNvPr id="5" name="Picture 4">
            <a:extLst>
              <a:ext uri="{FF2B5EF4-FFF2-40B4-BE49-F238E27FC236}">
                <a16:creationId xmlns:a16="http://schemas.microsoft.com/office/drawing/2014/main" id="{53BC38A9-CDDE-8647-B7B4-1B006879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980728"/>
            <a:ext cx="10056440" cy="4524599"/>
          </a:xfrm>
          <a:prstGeom prst="rect">
            <a:avLst/>
          </a:prstGeom>
        </p:spPr>
      </p:pic>
      <p:sp>
        <p:nvSpPr>
          <p:cNvPr id="6" name="TextBox 5">
            <a:extLst>
              <a:ext uri="{FF2B5EF4-FFF2-40B4-BE49-F238E27FC236}">
                <a16:creationId xmlns:a16="http://schemas.microsoft.com/office/drawing/2014/main" id="{62328D98-D6FD-A14C-8210-3B33FB2FCB23}"/>
              </a:ext>
            </a:extLst>
          </p:cNvPr>
          <p:cNvSpPr txBox="1"/>
          <p:nvPr/>
        </p:nvSpPr>
        <p:spPr>
          <a:xfrm>
            <a:off x="360040" y="1412776"/>
            <a:ext cx="1951175" cy="276999"/>
          </a:xfrm>
          <a:prstGeom prst="rect">
            <a:avLst/>
          </a:prstGeom>
          <a:noFill/>
        </p:spPr>
        <p:txBody>
          <a:bodyPr wrap="none" rtlCol="0">
            <a:spAutoFit/>
          </a:bodyPr>
          <a:lstStyle/>
          <a:p>
            <a:r>
              <a:rPr lang="en-US" sz="1200" dirty="0"/>
              <a:t>Image from 10x genomics</a:t>
            </a:r>
          </a:p>
        </p:txBody>
      </p:sp>
      <p:sp>
        <p:nvSpPr>
          <p:cNvPr id="7" name="TextBox 6">
            <a:extLst>
              <a:ext uri="{FF2B5EF4-FFF2-40B4-BE49-F238E27FC236}">
                <a16:creationId xmlns:a16="http://schemas.microsoft.com/office/drawing/2014/main" id="{CBB50860-32E0-6849-8907-DCDF0C4BEDB1}"/>
              </a:ext>
            </a:extLst>
          </p:cNvPr>
          <p:cNvSpPr txBox="1"/>
          <p:nvPr/>
        </p:nvSpPr>
        <p:spPr>
          <a:xfrm>
            <a:off x="335361" y="5589240"/>
            <a:ext cx="11653440" cy="830997"/>
          </a:xfrm>
          <a:prstGeom prst="rect">
            <a:avLst/>
          </a:prstGeom>
          <a:noFill/>
        </p:spPr>
        <p:txBody>
          <a:bodyPr wrap="square" rtlCol="0">
            <a:spAutoFit/>
          </a:bodyPr>
          <a:lstStyle/>
          <a:p>
            <a:r>
              <a:rPr lang="en-US" dirty="0"/>
              <a:t>Factors to compare: Cost, complexity of library prep, complexity of analysis, qualitative and quantitative differences in richness of information obtained.  </a:t>
            </a:r>
          </a:p>
        </p:txBody>
      </p:sp>
    </p:spTree>
    <p:extLst>
      <p:ext uri="{BB962C8B-B14F-4D97-AF65-F5344CB8AC3E}">
        <p14:creationId xmlns:p14="http://schemas.microsoft.com/office/powerpoint/2010/main" val="19055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2" name="Google Shape;131;p2">
            <a:extLst>
              <a:ext uri="{FF2B5EF4-FFF2-40B4-BE49-F238E27FC236}">
                <a16:creationId xmlns:a16="http://schemas.microsoft.com/office/drawing/2014/main" id="{C568B180-ACAE-81F4-55F7-33C925625B6E}"/>
              </a:ext>
            </a:extLst>
          </p:cNvPr>
          <p:cNvPicPr preferRelativeResize="0"/>
          <p:nvPr/>
        </p:nvPicPr>
        <p:blipFill rotWithShape="1">
          <a:blip r:embed="rId3">
            <a:alphaModFix/>
          </a:blip>
          <a:srcRect/>
          <a:stretch/>
        </p:blipFill>
        <p:spPr>
          <a:xfrm>
            <a:off x="4095918" y="260648"/>
            <a:ext cx="4000165" cy="6003046"/>
          </a:xfrm>
          <a:prstGeom prst="rect">
            <a:avLst/>
          </a:prstGeom>
          <a:noFill/>
          <a:ln>
            <a:noFill/>
          </a:ln>
        </p:spPr>
      </p:pic>
    </p:spTree>
    <p:extLst>
      <p:ext uri="{BB962C8B-B14F-4D97-AF65-F5344CB8AC3E}">
        <p14:creationId xmlns:p14="http://schemas.microsoft.com/office/powerpoint/2010/main" val="264180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2152650" y="1131097"/>
            <a:ext cx="7886700" cy="2589835"/>
          </a:xfrm>
          <a:prstGeom prst="rect">
            <a:avLst/>
          </a:prstGeom>
          <a:noFill/>
          <a:ln>
            <a:noFill/>
          </a:ln>
        </p:spPr>
        <p:txBody>
          <a:bodyPr spcFirstLastPara="1" wrap="square" lIns="91425" tIns="45700" rIns="91425" bIns="45700" anchor="ctr" anchorCtr="0">
            <a:normAutofit/>
          </a:bodyPr>
          <a:lstStyle/>
          <a:p>
            <a:pPr algn="ctr">
              <a:buSzPts val="3300"/>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EF70C3FC-5789-BFFF-7525-4B592CA436F1}"/>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4" name="Google Shape;160;g24c7d206a1c_1_72">
            <a:extLst>
              <a:ext uri="{FF2B5EF4-FFF2-40B4-BE49-F238E27FC236}">
                <a16:creationId xmlns:a16="http://schemas.microsoft.com/office/drawing/2014/main" id="{5AF5FA04-96F9-66E9-9DB2-7D04F325F6E3}"/>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5" name="Google Shape;161;g24c7d206a1c_1_72">
            <a:extLst>
              <a:ext uri="{FF2B5EF4-FFF2-40B4-BE49-F238E27FC236}">
                <a16:creationId xmlns:a16="http://schemas.microsoft.com/office/drawing/2014/main" id="{BC83246F-5A07-900A-5239-59A96A9B3804}"/>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6" name="Google Shape;162;g24c7d206a1c_1_72">
            <a:extLst>
              <a:ext uri="{FF2B5EF4-FFF2-40B4-BE49-F238E27FC236}">
                <a16:creationId xmlns:a16="http://schemas.microsoft.com/office/drawing/2014/main" id="{248CD98D-0E3D-D7EA-F555-54215B706BBC}"/>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7" name="Google Shape;163;g24c7d206a1c_1_72" descr="A picture containing graphical user interface&#10;&#10;Description automatically generated">
            <a:extLst>
              <a:ext uri="{FF2B5EF4-FFF2-40B4-BE49-F238E27FC236}">
                <a16:creationId xmlns:a16="http://schemas.microsoft.com/office/drawing/2014/main" id="{E18DD981-F5FF-6EB4-5EAA-E81744B45847}"/>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8" name="Google Shape;164;g24c7d206a1c_1_72">
            <a:extLst>
              <a:ext uri="{FF2B5EF4-FFF2-40B4-BE49-F238E27FC236}">
                <a16:creationId xmlns:a16="http://schemas.microsoft.com/office/drawing/2014/main" id="{A31C32B3-1C56-6360-9FDB-B2E0CD776701}"/>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125198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36840" y="183488"/>
            <a:ext cx="6019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8" name="Title 1">
            <a:extLst>
              <a:ext uri="{FF2B5EF4-FFF2-40B4-BE49-F238E27FC236}">
                <a16:creationId xmlns:a16="http://schemas.microsoft.com/office/drawing/2014/main" id="{CBD550CA-465D-2F4B-A072-1C6D3E8EB6DB}"/>
              </a:ext>
            </a:extLst>
          </p:cNvPr>
          <p:cNvSpPr txBox="1">
            <a:spLocks/>
          </p:cNvSpPr>
          <p:nvPr/>
        </p:nvSpPr>
        <p:spPr>
          <a:xfrm>
            <a:off x="2812504" y="1219199"/>
            <a:ext cx="9044136"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Malachi Griffith, Obi Griffith, Isabel </a:t>
            </a:r>
            <a:r>
              <a:rPr lang="en-US" sz="1800" dirty="0" err="1">
                <a:latin typeface="Calibri"/>
                <a:cs typeface="Calibri"/>
              </a:rPr>
              <a:t>Risch</a:t>
            </a:r>
            <a:r>
              <a:rPr lang="en-US" sz="1800" dirty="0">
                <a:latin typeface="Calibri"/>
                <a:cs typeface="Calibri"/>
              </a:rPr>
              <a:t>, Vida </a:t>
            </a:r>
            <a:r>
              <a:rPr lang="en-US" sz="1800" dirty="0" err="1">
                <a:latin typeface="Calibri"/>
                <a:cs typeface="Calibri"/>
              </a:rPr>
              <a:t>Talebian</a:t>
            </a:r>
            <a:endParaRPr lang="en-US" sz="1800" dirty="0">
              <a:latin typeface="Calibri"/>
              <a:cs typeface="Calibri"/>
            </a:endParaRPr>
          </a:p>
          <a:p>
            <a:pPr>
              <a:defRPr/>
            </a:pPr>
            <a:endParaRPr lang="en-US" sz="1800" dirty="0">
              <a:latin typeface="Calibri"/>
              <a:cs typeface="Calibri"/>
            </a:endParaRPr>
          </a:p>
          <a:p>
            <a:pPr>
              <a:defRPr/>
            </a:pPr>
            <a:r>
              <a:rPr lang="en-US" sz="1800" dirty="0">
                <a:ln w="1270">
                  <a:solidFill>
                    <a:schemeClr val="tx1">
                      <a:alpha val="38000"/>
                    </a:schemeClr>
                  </a:solidFill>
                </a:ln>
                <a:latin typeface="Calibri"/>
                <a:cs typeface="Calibri"/>
              </a:rPr>
              <a:t>RNA-seq Analysis 2024. </a:t>
            </a:r>
            <a:r>
              <a:rPr lang="en-US" sz="1600" dirty="0">
                <a:ln w="1270">
                  <a:solidFill>
                    <a:schemeClr val="tx1">
                      <a:alpha val="38000"/>
                    </a:schemeClr>
                  </a:solidFill>
                </a:ln>
                <a:latin typeface="Calibri"/>
                <a:cs typeface="Calibri"/>
              </a:rPr>
              <a:t>June 17-19, 2024</a:t>
            </a:r>
          </a:p>
        </p:txBody>
      </p:sp>
    </p:spTree>
    <p:extLst>
      <p:ext uri="{BB962C8B-B14F-4D97-AF65-F5344CB8AC3E}">
        <p14:creationId xmlns:p14="http://schemas.microsoft.com/office/powerpoint/2010/main" val="325060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Background molecular biology</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RNA-seq analysis workflows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10138</TotalTime>
  <Words>2923</Words>
  <Application>Microsoft Macintosh PowerPoint</Application>
  <PresentationFormat>Widescreen</PresentationFormat>
  <Paragraphs>149</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Segoe UI</vt:lpstr>
      <vt:lpstr>Verdana</vt:lpstr>
      <vt:lpstr>Office Theme</vt:lpstr>
      <vt:lpstr>PowerPoint Presentation</vt:lpstr>
      <vt:lpstr>PowerPoint Presentation</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enrichment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Discussion of bulk vs single cell RNA-seq</vt:lpstr>
      <vt:lpstr>Common questions (and answers)</vt:lpstr>
      <vt:lpstr>PowerPoint Presentation</vt:lpstr>
      <vt:lpstr>HISAT2/StringTie/Ballgown  RNA-seq Pipeline</vt:lpstr>
      <vt:lpstr>We are on a Coffee Break &amp; Networking Session</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711</cp:revision>
  <dcterms:created xsi:type="dcterms:W3CDTF">2011-11-14T19:50:16Z</dcterms:created>
  <dcterms:modified xsi:type="dcterms:W3CDTF">2024-06-17T12:46:32Z</dcterms:modified>
</cp:coreProperties>
</file>