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513" r:id="rId2"/>
    <p:sldId id="540" r:id="rId3"/>
    <p:sldId id="541" r:id="rId4"/>
    <p:sldId id="542" r:id="rId5"/>
    <p:sldId id="543" r:id="rId6"/>
    <p:sldId id="546" r:id="rId7"/>
    <p:sldId id="547" r:id="rId8"/>
    <p:sldId id="548" r:id="rId9"/>
    <p:sldId id="549" r:id="rId10"/>
    <p:sldId id="550" r:id="rId11"/>
    <p:sldId id="551" r:id="rId12"/>
    <p:sldId id="552" r:id="rId13"/>
    <p:sldId id="553" r:id="rId14"/>
    <p:sldId id="554" r:id="rId15"/>
    <p:sldId id="555" r:id="rId16"/>
    <p:sldId id="556" r:id="rId17"/>
    <p:sldId id="561" r:id="rId18"/>
    <p:sldId id="562" r:id="rId19"/>
    <p:sldId id="563" r:id="rId20"/>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87816" autoAdjust="0"/>
  </p:normalViewPr>
  <p:slideViewPr>
    <p:cSldViewPr>
      <p:cViewPr varScale="1">
        <p:scale>
          <a:sx n="114" d="100"/>
          <a:sy n="114" d="100"/>
        </p:scale>
        <p:origin x="784" y="176"/>
      </p:cViewPr>
      <p:guideLst>
        <p:guide orient="horz" pos="2160"/>
        <p:guide pos="384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11/12/20</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11/12/20</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3</a:t>
            </a:fld>
            <a:endParaRPr lang="en-US" sz="1300">
              <a:latin typeface="Calibri" charset="0"/>
            </a:endParaRPr>
          </a:p>
        </p:txBody>
      </p:sp>
    </p:spTree>
    <p:extLst>
      <p:ext uri="{BB962C8B-B14F-4D97-AF65-F5344CB8AC3E}">
        <p14:creationId xmlns:p14="http://schemas.microsoft.com/office/powerpoint/2010/main" val="291885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mn-lt"/>
                <a:ea typeface="ＭＳ Ｐゴシック" pitchFamily="-28" charset="-128"/>
                <a:cs typeface="ＭＳ Ｐゴシック" pitchFamily="-28" charset="-128"/>
              </a:rPr>
              <a:t>RNA-</a:t>
            </a:r>
            <a:r>
              <a:rPr lang="en-US" sz="1200" b="1" kern="1200" dirty="0" err="1">
                <a:solidFill>
                  <a:schemeClr val="tx1"/>
                </a:solidFill>
                <a:effectLst/>
                <a:latin typeface="+mn-lt"/>
                <a:ea typeface="ＭＳ Ｐゴシック" pitchFamily="-28" charset="-128"/>
                <a:cs typeface="ＭＳ Ｐゴシック" pitchFamily="-28" charset="-128"/>
              </a:rPr>
              <a:t>seq</a:t>
            </a:r>
            <a:r>
              <a:rPr lang="en-US" sz="1200" b="1" kern="1200" dirty="0">
                <a:solidFill>
                  <a:schemeClr val="tx1"/>
                </a:solidFill>
                <a:effectLst/>
                <a:latin typeface="+mn-lt"/>
                <a:ea typeface="ＭＳ Ｐゴシック" pitchFamily="-28" charset="-128"/>
                <a:cs typeface="ＭＳ Ｐゴシック" pitchFamily="-28" charset="-128"/>
              </a:rPr>
              <a:t> data analysis workflow for differential gene expression. </a:t>
            </a:r>
            <a:r>
              <a:rPr lang="en-US" sz="1200" b="0" kern="1200" dirty="0">
                <a:solidFill>
                  <a:schemeClr val="tx1"/>
                </a:solidFill>
                <a:effectLst/>
                <a:latin typeface="+mn-lt"/>
                <a:ea typeface="ＭＳ Ｐゴシック" pitchFamily="-28" charset="-128"/>
                <a:cs typeface="ＭＳ Ｐゴシック" pitchFamily="-28" charset="-128"/>
              </a:rPr>
              <a:t>Computational analysis for differential gene expression (DGE) begins with raw RNA sequencing (RNA-</a:t>
            </a:r>
            <a:r>
              <a:rPr lang="en-US" sz="1200" b="0" kern="1200" dirty="0" err="1">
                <a:solidFill>
                  <a:schemeClr val="tx1"/>
                </a:solidFill>
                <a:effectLst/>
                <a:latin typeface="+mn-lt"/>
                <a:ea typeface="ＭＳ Ｐゴシック" pitchFamily="-28" charset="-128"/>
                <a:cs typeface="ＭＳ Ｐゴシック" pitchFamily="-28" charset="-128"/>
              </a:rPr>
              <a:t>seq</a:t>
            </a:r>
            <a:r>
              <a:rPr lang="en-US" sz="1200" b="0" kern="1200" dirty="0">
                <a:solidFill>
                  <a:schemeClr val="tx1"/>
                </a:solidFill>
                <a:effectLst/>
                <a:latin typeface="+mn-lt"/>
                <a:ea typeface="ＭＳ Ｐゴシック" pitchFamily="-28" charset="-128"/>
                <a:cs typeface="ＭＳ Ｐゴシック" pitchFamily="-28" charset="-128"/>
              </a:rPr>
              <a:t>) reads in FASTQ format and can follow a number of paths. Three popular workflows (A, B and C, represented by the solid lines) are given as examples, and some of the more common alternative tools (represented by the dashed lines) are indicated. In workflow A, aligners such as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STAR or HISAT2 use a reference genome to map reads to genomic locations, and then quantification tools, such as </a:t>
            </a:r>
            <a:r>
              <a:rPr lang="en-US" sz="1200" b="0" kern="1200" dirty="0" err="1">
                <a:solidFill>
                  <a:schemeClr val="tx1"/>
                </a:solidFill>
                <a:effectLst/>
                <a:latin typeface="+mn-lt"/>
                <a:ea typeface="ＭＳ Ｐゴシック" pitchFamily="-28" charset="-128"/>
                <a:cs typeface="ＭＳ Ｐゴシック" pitchFamily="-28" charset="-128"/>
              </a:rPr>
              <a:t>HTSeq</a:t>
            </a:r>
            <a:r>
              <a:rPr lang="en-US" sz="1200" b="0" kern="1200" dirty="0">
                <a:solidFill>
                  <a:schemeClr val="tx1"/>
                </a:solidFill>
                <a:effectLst/>
                <a:latin typeface="+mn-lt"/>
                <a:ea typeface="ＭＳ Ｐゴシック" pitchFamily="-28" charset="-128"/>
                <a:cs typeface="ＭＳ Ｐゴシック" pitchFamily="-28" charset="-128"/>
              </a:rPr>
              <a:t> and </a:t>
            </a:r>
            <a:r>
              <a:rPr lang="en-US" sz="1200" b="0" kern="1200" dirty="0" err="1">
                <a:solidFill>
                  <a:schemeClr val="tx1"/>
                </a:solidFill>
                <a:effectLst/>
                <a:latin typeface="+mn-lt"/>
                <a:ea typeface="ＭＳ Ｐゴシック" pitchFamily="-28" charset="-128"/>
                <a:cs typeface="ＭＳ Ｐゴシック" pitchFamily="-28" charset="-128"/>
              </a:rPr>
              <a:t>featureCounts</a:t>
            </a:r>
            <a:r>
              <a:rPr lang="en-US" sz="1200" b="0" kern="1200" dirty="0">
                <a:solidFill>
                  <a:schemeClr val="tx1"/>
                </a:solidFill>
                <a:effectLst/>
                <a:latin typeface="+mn-lt"/>
                <a:ea typeface="ＭＳ Ｐゴシック" pitchFamily="-28" charset="-128"/>
                <a:cs typeface="ＭＳ Ｐゴシック" pitchFamily="-28" charset="-128"/>
              </a:rPr>
              <a:t>, assign reads to features. After normalization (usually using methods embedded in the quantification or expression modelling tools, such as trimmed mean of </a:t>
            </a:r>
            <a:r>
              <a:rPr lang="en-US" sz="1200" b="0" i="1" kern="1200" dirty="0">
                <a:solidFill>
                  <a:schemeClr val="tx1"/>
                </a:solidFill>
                <a:effectLst/>
                <a:latin typeface="+mn-lt"/>
                <a:ea typeface="ＭＳ Ｐゴシック" pitchFamily="-28" charset="-128"/>
                <a:cs typeface="ＭＳ Ｐゴシック" pitchFamily="-28" charset="-128"/>
              </a:rPr>
              <a:t>M</a:t>
            </a:r>
            <a:r>
              <a:rPr lang="en-US" sz="1200" b="0" kern="1200" dirty="0">
                <a:solidFill>
                  <a:schemeClr val="tx1"/>
                </a:solidFill>
                <a:effectLst/>
                <a:latin typeface="+mn-lt"/>
                <a:ea typeface="ＭＳ Ｐゴシック" pitchFamily="-28" charset="-128"/>
                <a:cs typeface="ＭＳ Ｐゴシック" pitchFamily="-28" charset="-128"/>
              </a:rPr>
              <a:t>-values (TMM)), gene expression is modelled using tools such as </a:t>
            </a:r>
            <a:r>
              <a:rPr lang="en-US" sz="1200" b="0" kern="1200" dirty="0" err="1">
                <a:solidFill>
                  <a:schemeClr val="tx1"/>
                </a:solidFill>
                <a:effectLst/>
                <a:latin typeface="+mn-lt"/>
                <a:ea typeface="ＭＳ Ｐゴシック" pitchFamily="-28" charset="-128"/>
                <a:cs typeface="ＭＳ Ｐゴシック" pitchFamily="-28" charset="-128"/>
              </a:rPr>
              <a:t>edgeR</a:t>
            </a:r>
            <a:r>
              <a:rPr lang="en-US" sz="1200" b="0" kern="1200" dirty="0">
                <a:solidFill>
                  <a:schemeClr val="tx1"/>
                </a:solidFill>
                <a:effectLst/>
                <a:latin typeface="+mn-lt"/>
                <a:ea typeface="ＭＳ Ｐゴシック" pitchFamily="-28" charset="-128"/>
                <a:cs typeface="ＭＳ Ｐゴシック" pitchFamily="-28" charset="-128"/>
              </a:rPr>
              <a:t>, DESeq2 and </a:t>
            </a:r>
            <a:r>
              <a:rPr lang="en-US" sz="1200" b="0" kern="1200" dirty="0" err="1">
                <a:solidFill>
                  <a:schemeClr val="tx1"/>
                </a:solidFill>
                <a:effectLst/>
                <a:latin typeface="+mn-lt"/>
                <a:ea typeface="ＭＳ Ｐゴシック" pitchFamily="-28" charset="-128"/>
                <a:cs typeface="ＭＳ Ｐゴシック" pitchFamily="-28" charset="-128"/>
              </a:rPr>
              <a:t>limma</a:t>
            </a:r>
            <a:r>
              <a:rPr lang="en-US" sz="1200" kern="1200" dirty="0" err="1">
                <a:solidFill>
                  <a:schemeClr val="tx1"/>
                </a:solidFill>
                <a:effectLst/>
                <a:latin typeface="+mn-lt"/>
                <a:ea typeface="ＭＳ Ｐゴシック" pitchFamily="-28" charset="-128"/>
                <a:cs typeface="ＭＳ Ｐゴシック" pitchFamily="-28" charset="-128"/>
              </a:rPr>
              <a:t>+</a:t>
            </a:r>
            <a:r>
              <a:rPr lang="en-US" sz="1200" b="0" kern="1200" dirty="0" err="1">
                <a:solidFill>
                  <a:schemeClr val="tx1"/>
                </a:solidFill>
                <a:effectLst/>
                <a:latin typeface="+mn-lt"/>
                <a:ea typeface="ＭＳ Ｐゴシック" pitchFamily="-28" charset="-128"/>
                <a:cs typeface="ＭＳ Ｐゴシック" pitchFamily="-28" charset="-128"/>
              </a:rPr>
              <a:t>voom</a:t>
            </a:r>
            <a:r>
              <a:rPr lang="en-US" sz="1200" b="0" kern="1200" dirty="0">
                <a:solidFill>
                  <a:schemeClr val="tx1"/>
                </a:solidFill>
                <a:effectLst/>
                <a:latin typeface="+mn-lt"/>
                <a:ea typeface="ＭＳ Ｐゴシック" pitchFamily="-28" charset="-128"/>
                <a:cs typeface="ＭＳ Ｐゴシック" pitchFamily="-28" charset="-128"/>
              </a:rPr>
              <a:t>, and a list of differentially expressed genes or transcripts is generated for further visualization and interpretation. In workflow B, newer, alignment-free tools, such as </a:t>
            </a:r>
            <a:r>
              <a:rPr lang="en-US" sz="1200" b="0" kern="1200" dirty="0" err="1">
                <a:solidFill>
                  <a:schemeClr val="tx1"/>
                </a:solidFill>
                <a:effectLst/>
                <a:latin typeface="+mn-lt"/>
                <a:ea typeface="ＭＳ Ｐゴシック" pitchFamily="-28" charset="-128"/>
                <a:cs typeface="ＭＳ Ｐゴシック" pitchFamily="-28" charset="-128"/>
              </a:rPr>
              <a:t>Kallisto</a:t>
            </a:r>
            <a:r>
              <a:rPr lang="en-US" sz="1200" b="0" kern="1200" dirty="0">
                <a:solidFill>
                  <a:schemeClr val="tx1"/>
                </a:solidFill>
                <a:effectLst/>
                <a:latin typeface="+mn-lt"/>
                <a:ea typeface="ＭＳ Ｐゴシック" pitchFamily="-28" charset="-128"/>
                <a:cs typeface="ＭＳ Ｐゴシック" pitchFamily="-28" charset="-128"/>
              </a:rPr>
              <a:t> and Salmon, assemble a transcriptome and quantify abundance in one step. The output from these tools is usually converted to count estimates (using </a:t>
            </a:r>
            <a:r>
              <a:rPr lang="en-US" sz="1200" b="0" kern="1200" dirty="0" err="1">
                <a:solidFill>
                  <a:schemeClr val="tx1"/>
                </a:solidFill>
                <a:effectLst/>
                <a:latin typeface="+mn-lt"/>
                <a:ea typeface="ＭＳ Ｐゴシック" pitchFamily="-28" charset="-128"/>
                <a:cs typeface="ＭＳ Ｐゴシック" pitchFamily="-28" charset="-128"/>
              </a:rPr>
              <a:t>tximport</a:t>
            </a:r>
            <a:r>
              <a:rPr lang="en-US" sz="1200" b="0" kern="1200" dirty="0">
                <a:solidFill>
                  <a:schemeClr val="tx1"/>
                </a:solidFill>
                <a:effectLst/>
                <a:latin typeface="+mn-lt"/>
                <a:ea typeface="ＭＳ Ｐゴシック" pitchFamily="-28" charset="-128"/>
                <a:cs typeface="ＭＳ Ｐゴシック" pitchFamily="-28" charset="-128"/>
              </a:rPr>
              <a:t> (TXI)) and run through the same normalization and modelling used in workflow A, to output a list of differentially expressed genes or transcripts. Alternatively, workflow C begins by aligning the reads (typically performed with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although STAR and HISAT can also be used), followed by the use of </a:t>
            </a:r>
            <a:r>
              <a:rPr lang="en-US" sz="1200" b="0" kern="1200" dirty="0" err="1">
                <a:solidFill>
                  <a:schemeClr val="tx1"/>
                </a:solidFill>
                <a:effectLst/>
                <a:latin typeface="+mn-lt"/>
                <a:ea typeface="ＭＳ Ｐゴシック" pitchFamily="-28" charset="-128"/>
                <a:cs typeface="ＭＳ Ｐゴシック" pitchFamily="-28" charset="-128"/>
              </a:rPr>
              <a:t>CuffLinks</a:t>
            </a:r>
            <a:r>
              <a:rPr lang="en-US" sz="1200" b="0" kern="1200" dirty="0">
                <a:solidFill>
                  <a:schemeClr val="tx1"/>
                </a:solidFill>
                <a:effectLst/>
                <a:latin typeface="+mn-lt"/>
                <a:ea typeface="ＭＳ Ｐゴシック" pitchFamily="-28" charset="-128"/>
                <a:cs typeface="ＭＳ Ｐゴシック" pitchFamily="-28" charset="-128"/>
              </a:rPr>
              <a:t> to process raw reads and the CuffDiff2 package to output transcript abundance estimates and a list of differentially expressed genes or transcripts. Other tools in common use include </a:t>
            </a:r>
            <a:r>
              <a:rPr lang="en-US" sz="1200" b="0" kern="1200" dirty="0" err="1">
                <a:solidFill>
                  <a:schemeClr val="tx1"/>
                </a:solidFill>
                <a:effectLst/>
                <a:latin typeface="+mn-lt"/>
                <a:ea typeface="ＭＳ Ｐゴシック" pitchFamily="-28" charset="-128"/>
                <a:cs typeface="ＭＳ Ｐゴシック" pitchFamily="-28" charset="-128"/>
              </a:rPr>
              <a:t>StringTie</a:t>
            </a:r>
            <a:r>
              <a:rPr lang="en-US" sz="1200" b="0" kern="1200" dirty="0">
                <a:solidFill>
                  <a:schemeClr val="tx1"/>
                </a:solidFill>
                <a:effectLst/>
                <a:latin typeface="+mn-lt"/>
                <a:ea typeface="ＭＳ Ｐゴシック" pitchFamily="-28" charset="-128"/>
                <a:cs typeface="ＭＳ Ｐゴシック" pitchFamily="-28" charset="-128"/>
              </a:rPr>
              <a:t>, which assembles a transcriptome model from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(or similar tools) before the results are passed through to RSEM or MMSEQ to estimate transcript abundance, and then to Ballgown to identify differentially expressed genes or transcripts, and </a:t>
            </a:r>
            <a:r>
              <a:rPr lang="en-US" sz="1200" b="0" kern="1200" dirty="0" err="1">
                <a:solidFill>
                  <a:schemeClr val="tx1"/>
                </a:solidFill>
                <a:effectLst/>
                <a:latin typeface="+mn-lt"/>
                <a:ea typeface="ＭＳ Ｐゴシック" pitchFamily="-28" charset="-128"/>
                <a:cs typeface="ＭＳ Ｐゴシック" pitchFamily="-28" charset="-128"/>
              </a:rPr>
              <a:t>SOAPdenovo</a:t>
            </a:r>
            <a:r>
              <a:rPr lang="en-US" sz="1200" b="0" kern="1200" dirty="0">
                <a:solidFill>
                  <a:schemeClr val="tx1"/>
                </a:solidFill>
                <a:effectLst/>
                <a:latin typeface="+mn-lt"/>
                <a:ea typeface="ＭＳ Ｐゴシック" pitchFamily="-28" charset="-128"/>
                <a:cs typeface="ＭＳ Ｐゴシック" pitchFamily="-28" charset="-128"/>
              </a:rPr>
              <a:t>-trans, which simultaneously aligns and assembles reads for analysis via the path of choice. </a:t>
            </a: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4113896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4</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770274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5</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237658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6</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88501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3990717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3422128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173851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14</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52223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15</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23604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00051" y="381000"/>
            <a:ext cx="2667000" cy="127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117856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7B7DF51-25E2-564D-8057-DB6C2111625C}"/>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TextBox 7">
            <a:extLst>
              <a:ext uri="{FF2B5EF4-FFF2-40B4-BE49-F238E27FC236}">
                <a16:creationId xmlns:a16="http://schemas.microsoft.com/office/drawing/2014/main" id="{473743DF-32DF-D54C-90EB-6EF2F3E014B2}"/>
              </a:ext>
            </a:extLst>
          </p:cNvPr>
          <p:cNvSpPr txBox="1">
            <a:spLocks noChangeArrowheads="1"/>
          </p:cNvSpPr>
          <p:nvPr userDrawn="1"/>
        </p:nvSpPr>
        <p:spPr bwMode="auto">
          <a:xfrm>
            <a:off x="227541" y="6461447"/>
            <a:ext cx="8940800"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500" b="1" dirty="0">
                <a:solidFill>
                  <a:schemeClr val="bg1"/>
                </a:solidFill>
                <a:latin typeface="Calibri" charset="0"/>
                <a:cs typeface="Calibri" charset="0"/>
              </a:rPr>
              <a:t>Module 0</a:t>
            </a:r>
          </a:p>
        </p:txBody>
      </p:sp>
      <p:sp>
        <p:nvSpPr>
          <p:cNvPr id="10" name="TextBox 9">
            <a:extLst>
              <a:ext uri="{FF2B5EF4-FFF2-40B4-BE49-F238E27FC236}">
                <a16:creationId xmlns:a16="http://schemas.microsoft.com/office/drawing/2014/main" id="{43E9BC60-59F1-B042-AB5F-FF215F8F7974}"/>
              </a:ext>
            </a:extLst>
          </p:cNvPr>
          <p:cNvSpPr txBox="1"/>
          <p:nvPr userDrawn="1"/>
        </p:nvSpPr>
        <p:spPr>
          <a:xfrm>
            <a:off x="8803051" y="6451602"/>
            <a:ext cx="31496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1" name="TextBox 10">
            <a:extLst>
              <a:ext uri="{FF2B5EF4-FFF2-40B4-BE49-F238E27FC236}">
                <a16:creationId xmlns:a16="http://schemas.microsoft.com/office/drawing/2014/main" id="{3561024C-538A-2E4B-B2D3-5535ED414B8D}"/>
              </a:ext>
            </a:extLst>
          </p:cNvPr>
          <p:cNvSpPr txBox="1"/>
          <p:nvPr userDrawn="1"/>
        </p:nvSpPr>
        <p:spPr>
          <a:xfrm>
            <a:off x="5885847" y="6471291"/>
            <a:ext cx="420307" cy="323165"/>
          </a:xfrm>
          <a:prstGeom prst="rect">
            <a:avLst/>
          </a:prstGeom>
          <a:noFill/>
        </p:spPr>
        <p:txBody>
          <a:bodyPr wrap="none" rtlCol="0" anchor="ctr">
            <a:spAutoFit/>
          </a:bodyPr>
          <a:lstStyle/>
          <a:p>
            <a:pPr algn="ctr"/>
            <a:fld id="{0153C3B2-0654-1049-821D-A9450C27E9C9}" type="slidenum">
              <a:rPr lang="en-US" sz="1500" smtClean="0">
                <a:solidFill>
                  <a:schemeClr val="bg1"/>
                </a:solidFill>
              </a:rPr>
              <a:pPr algn="ct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nature.com/articles/s41576-019-0150-2"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C33B2E-2B58-7849-BDE5-9D114CED2104}"/>
              </a:ext>
            </a:extLst>
          </p:cNvPr>
          <p:cNvSpPr/>
          <p:nvPr/>
        </p:nvSpPr>
        <p:spPr>
          <a:xfrm>
            <a:off x="0" y="2492896"/>
            <a:ext cx="12192000" cy="3889542"/>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sp>
        <p:nvSpPr>
          <p:cNvPr id="10244" name="Title 1"/>
          <p:cNvSpPr txBox="1">
            <a:spLocks/>
          </p:cNvSpPr>
          <p:nvPr/>
        </p:nvSpPr>
        <p:spPr bwMode="auto">
          <a:xfrm>
            <a:off x="5807968" y="183488"/>
            <a:ext cx="60198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chemeClr val="bg1"/>
                </a:solidFill>
                <a:latin typeface="Calibri" charset="0"/>
                <a:cs typeface="Segoe UI" charset="0"/>
              </a:rPr>
              <a:t>Introduction to RNA sequencing (lecture)</a:t>
            </a:r>
            <a:endParaRPr lang="en-US" sz="2000" b="1" dirty="0">
              <a:solidFill>
                <a:schemeClr val="bg1"/>
              </a:solidFill>
              <a:latin typeface="Calibri" charset="0"/>
              <a:cs typeface="Segoe UI" charset="0"/>
            </a:endParaRPr>
          </a:p>
        </p:txBody>
      </p:sp>
      <p:pic>
        <p:nvPicPr>
          <p:cNvPr id="11" name="Picture 10">
            <a:extLst>
              <a:ext uri="{FF2B5EF4-FFF2-40B4-BE49-F238E27FC236}">
                <a16:creationId xmlns:a16="http://schemas.microsoft.com/office/drawing/2014/main" id="{9F353E93-A688-004C-B399-25882A2A25CF}"/>
              </a:ext>
            </a:extLst>
          </p:cNvPr>
          <p:cNvPicPr>
            <a:picLocks noChangeAspect="1"/>
          </p:cNvPicPr>
          <p:nvPr/>
        </p:nvPicPr>
        <p:blipFill>
          <a:blip r:embed="rId2"/>
          <a:stretch>
            <a:fillRect/>
          </a:stretch>
        </p:blipFill>
        <p:spPr>
          <a:xfrm>
            <a:off x="250777" y="2855119"/>
            <a:ext cx="3128830" cy="3128830"/>
          </a:xfrm>
          <a:prstGeom prst="rect">
            <a:avLst/>
          </a:prstGeom>
        </p:spPr>
      </p:pic>
      <p:pic>
        <p:nvPicPr>
          <p:cNvPr id="12" name="Picture 1" descr="RNA-Seq-alignment.png">
            <a:extLst>
              <a:ext uri="{FF2B5EF4-FFF2-40B4-BE49-F238E27FC236}">
                <a16:creationId xmlns:a16="http://schemas.microsoft.com/office/drawing/2014/main" id="{5BFF4C48-5997-A74A-B649-0DEA98B46F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2852936"/>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81F5391E-B6C3-AC45-B0BE-FBFA7D86A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479" y="3431272"/>
            <a:ext cx="5263149" cy="1631984"/>
          </a:xfrm>
          <a:prstGeom prst="rect">
            <a:avLst/>
          </a:prstGeom>
        </p:spPr>
      </p:pic>
      <p:sp>
        <p:nvSpPr>
          <p:cNvPr id="8" name="Title 1">
            <a:extLst>
              <a:ext uri="{FF2B5EF4-FFF2-40B4-BE49-F238E27FC236}">
                <a16:creationId xmlns:a16="http://schemas.microsoft.com/office/drawing/2014/main" id="{CBD550CA-465D-2F4B-A072-1C6D3E8EB6DB}"/>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John Chamberlin, </a:t>
            </a:r>
            <a:r>
              <a:rPr lang="en-US" sz="1800" dirty="0" err="1">
                <a:latin typeface="Calibri"/>
                <a:cs typeface="Calibri"/>
              </a:rPr>
              <a:t>Kelsy</a:t>
            </a:r>
            <a:r>
              <a:rPr lang="en-US" sz="1800" dirty="0">
                <a:latin typeface="Calibri"/>
                <a:cs typeface="Calibri"/>
              </a:rPr>
              <a:t> Cotto, Felicia Gomez, Obi Griffith, Malachi Griffith, </a:t>
            </a:r>
          </a:p>
          <a:p>
            <a:pPr>
              <a:defRPr/>
            </a:pPr>
            <a:r>
              <a:rPr lang="en-US" sz="1800" dirty="0">
                <a:latin typeface="Calibri"/>
                <a:cs typeface="Calibri"/>
              </a:rPr>
              <a:t>Simone Longo, Allegra Petti, Aaron Quinlan, Megan </a:t>
            </a:r>
            <a:r>
              <a:rPr lang="en-US" sz="1800" dirty="0" err="1">
                <a:latin typeface="Calibri"/>
                <a:cs typeface="Calibri"/>
              </a:rPr>
              <a:t>Richters</a:t>
            </a:r>
            <a:r>
              <a:rPr lang="en-US" sz="1800" dirty="0">
                <a:latin typeface="Calibri"/>
                <a:cs typeface="Calibri"/>
              </a:rPr>
              <a:t>, Huiming Xia</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16-20, 2020</a:t>
            </a:r>
          </a:p>
        </p:txBody>
      </p:sp>
    </p:spTree>
    <p:extLst>
      <p:ext uri="{BB962C8B-B14F-4D97-AF65-F5344CB8AC3E}">
        <p14:creationId xmlns:p14="http://schemas.microsoft.com/office/powerpoint/2010/main" val="325060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34442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3456384" cy="864270"/>
          </a:xfrm>
        </p:spPr>
        <p:txBody>
          <a:bodyPr/>
          <a:lstStyle/>
          <a:p>
            <a:r>
              <a:rPr lang="en-US" sz="2800" dirty="0">
                <a:latin typeface="Calibri" charset="0"/>
                <a:ea typeface="ＭＳ Ｐゴシック" charset="0"/>
              </a:rPr>
              <a:t>RNA sequence selection/depletion</a:t>
            </a:r>
          </a:p>
        </p:txBody>
      </p:sp>
    </p:spTree>
    <p:extLst>
      <p:ext uri="{BB962C8B-B14F-4D97-AF65-F5344CB8AC3E}">
        <p14:creationId xmlns:p14="http://schemas.microsoft.com/office/powerpoint/2010/main" val="1195381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332656"/>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1052737"/>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2132857"/>
            <a:ext cx="4143053" cy="2361921"/>
          </a:xfrm>
          <a:prstGeom prst="rect">
            <a:avLst/>
          </a:prstGeom>
        </p:spPr>
      </p:pic>
    </p:spTree>
    <p:extLst>
      <p:ext uri="{BB962C8B-B14F-4D97-AF65-F5344CB8AC3E}">
        <p14:creationId xmlns:p14="http://schemas.microsoft.com/office/powerpoint/2010/main" val="94623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1127448" y="1006475"/>
            <a:ext cx="4820915" cy="5119688"/>
          </a:xfrm>
        </p:spPr>
        <p:txBody>
          <a:bodyPr/>
          <a:lstStyle/>
          <a:p>
            <a:pPr>
              <a:lnSpc>
                <a:spcPct val="90000"/>
              </a:lnSpc>
            </a:pPr>
            <a:r>
              <a:rPr lang="en-US" sz="2600" dirty="0">
                <a:latin typeface="Calibri" charset="0"/>
                <a:ea typeface="ＭＳ Ｐゴシック" charset="0"/>
              </a:rPr>
              <a:t>Technical Replicate</a:t>
            </a:r>
          </a:p>
          <a:p>
            <a:pPr lvl="1">
              <a:lnSpc>
                <a:spcPct val="90000"/>
              </a:lnSpc>
            </a:pPr>
            <a:r>
              <a:rPr lang="en-US" sz="2200" dirty="0">
                <a:latin typeface="Calibri" charset="0"/>
                <a:ea typeface="ＭＳ Ｐゴシック" charset="0"/>
              </a:rPr>
              <a:t>Multiple instances of sequence generation</a:t>
            </a:r>
          </a:p>
          <a:p>
            <a:pPr lvl="2">
              <a:lnSpc>
                <a:spcPct val="90000"/>
              </a:lnSpc>
            </a:pPr>
            <a:r>
              <a:rPr lang="en-US" sz="1900" dirty="0">
                <a:latin typeface="Calibri" charset="0"/>
                <a:ea typeface="ＭＳ Ｐゴシック" charset="0"/>
              </a:rPr>
              <a:t>Flow Cells, Lanes, Indexes</a:t>
            </a:r>
          </a:p>
          <a:p>
            <a:pPr>
              <a:lnSpc>
                <a:spcPct val="90000"/>
              </a:lnSpc>
            </a:pPr>
            <a:r>
              <a:rPr lang="en-US" sz="2600" dirty="0">
                <a:latin typeface="Calibri" charset="0"/>
                <a:ea typeface="ＭＳ Ｐゴシック" charset="0"/>
              </a:rPr>
              <a:t>Biological Replicate</a:t>
            </a:r>
          </a:p>
          <a:p>
            <a:pPr lvl="1">
              <a:lnSpc>
                <a:spcPct val="90000"/>
              </a:lnSpc>
            </a:pPr>
            <a:r>
              <a:rPr lang="en-US" sz="2200" dirty="0">
                <a:latin typeface="Calibri" charset="0"/>
                <a:ea typeface="ＭＳ Ｐゴシック" charset="0"/>
              </a:rPr>
              <a:t>Multiple isolations of cells showing the same phenotype, stage or other experimental condition</a:t>
            </a:r>
          </a:p>
          <a:p>
            <a:pPr lvl="1">
              <a:lnSpc>
                <a:spcPct val="90000"/>
              </a:lnSpc>
            </a:pPr>
            <a:r>
              <a:rPr lang="en-US" sz="2200" dirty="0">
                <a:latin typeface="Calibri" charset="0"/>
                <a:ea typeface="ＭＳ Ｐゴシック" charset="0"/>
              </a:rPr>
              <a:t>Some example concerns/challenges:</a:t>
            </a:r>
          </a:p>
          <a:p>
            <a:pPr lvl="2">
              <a:lnSpc>
                <a:spcPct val="90000"/>
              </a:lnSpc>
            </a:pPr>
            <a:r>
              <a:rPr lang="en-US" sz="1900" dirty="0">
                <a:latin typeface="Calibri" charset="0"/>
                <a:ea typeface="ＭＳ Ｐゴシック" charset="0"/>
              </a:rPr>
              <a:t>Environmental Factors, Growth Conditions, Time</a:t>
            </a:r>
          </a:p>
          <a:p>
            <a:pPr lvl="1">
              <a:lnSpc>
                <a:spcPct val="90000"/>
              </a:lnSpc>
            </a:pPr>
            <a:r>
              <a:rPr lang="en-US" sz="2200" dirty="0">
                <a:latin typeface="Calibri" charset="0"/>
                <a:ea typeface="ＭＳ Ｐゴシック" charset="0"/>
              </a:rPr>
              <a:t>Correlation Coefficient 0.92-0.98</a:t>
            </a:r>
          </a:p>
          <a:p>
            <a:pPr lvl="1">
              <a:lnSpc>
                <a:spcPct val="90000"/>
              </a:lnSpc>
            </a:pPr>
            <a:endParaRPr lang="en-US" sz="2200" dirty="0">
              <a:latin typeface="Calibri" charset="0"/>
              <a:ea typeface="ＭＳ Ｐゴシック" charset="0"/>
            </a:endParaRPr>
          </a:p>
          <a:p>
            <a:pPr>
              <a:lnSpc>
                <a:spcPct val="90000"/>
              </a:lnSpc>
            </a:pPr>
            <a:endParaRPr lang="en-US" sz="2600" dirty="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0324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839416" y="1600200"/>
            <a:ext cx="9676184" cy="4648200"/>
          </a:xfrm>
        </p:spPr>
        <p:txBody>
          <a:bodyPr/>
          <a:lstStyle/>
          <a:p>
            <a:r>
              <a:rPr lang="en-US" dirty="0">
                <a:latin typeface="Calibri" charset="0"/>
                <a:ea typeface="ＭＳ Ｐゴシック" charset="0"/>
              </a:rPr>
              <a:t>Gene expression and differential expression</a:t>
            </a:r>
          </a:p>
          <a:p>
            <a:r>
              <a:rPr lang="en-US" dirty="0">
                <a:latin typeface="Calibri" charset="0"/>
                <a:ea typeface="ＭＳ Ｐゴシック" charset="0"/>
              </a:rPr>
              <a:t>Alternative expression analysis</a:t>
            </a:r>
          </a:p>
          <a:p>
            <a:r>
              <a:rPr lang="en-US" dirty="0">
                <a:latin typeface="Calibri" charset="0"/>
                <a:ea typeface="ＭＳ Ｐゴシック" charset="0"/>
              </a:rPr>
              <a:t>Transcript discovery and annotation</a:t>
            </a:r>
          </a:p>
          <a:p>
            <a:r>
              <a:rPr lang="en-US" dirty="0">
                <a:latin typeface="Calibri" charset="0"/>
                <a:ea typeface="ＭＳ Ｐゴシック" charset="0"/>
              </a:rPr>
              <a:t>Allele specific expression</a:t>
            </a:r>
          </a:p>
          <a:p>
            <a:pPr lvl="1"/>
            <a:r>
              <a:rPr lang="en-US" dirty="0">
                <a:latin typeface="Calibri" charset="0"/>
                <a:ea typeface="ＭＳ Ｐゴシック" charset="0"/>
              </a:rPr>
              <a:t>Relating to SNPs or mutations</a:t>
            </a:r>
          </a:p>
          <a:p>
            <a:r>
              <a:rPr lang="en-US" dirty="0">
                <a:latin typeface="Calibri" charset="0"/>
                <a:ea typeface="ＭＳ Ｐゴシック" charset="0"/>
              </a:rPr>
              <a:t>Mutation discovery</a:t>
            </a:r>
          </a:p>
          <a:p>
            <a:r>
              <a:rPr lang="en-US" dirty="0">
                <a:latin typeface="Calibri" charset="0"/>
                <a:ea typeface="ＭＳ Ｐゴシック" charset="0"/>
              </a:rPr>
              <a:t>Fusion detection</a:t>
            </a:r>
          </a:p>
          <a:p>
            <a:r>
              <a:rPr lang="en-US" dirty="0">
                <a:latin typeface="Calibri" charset="0"/>
                <a:ea typeface="ＭＳ Ｐゴシック" charset="0"/>
              </a:rPr>
              <a:t>RNA editing</a:t>
            </a:r>
          </a:p>
        </p:txBody>
      </p:sp>
    </p:spTree>
    <p:extLst>
      <p:ext uri="{BB962C8B-B14F-4D97-AF65-F5344CB8AC3E}">
        <p14:creationId xmlns:p14="http://schemas.microsoft.com/office/powerpoint/2010/main" val="167503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911424" y="1301750"/>
            <a:ext cx="9604176" cy="4648200"/>
          </a:xfrm>
        </p:spPr>
        <p:txBody>
          <a:bodyPr/>
          <a:lstStyle/>
          <a:p>
            <a:r>
              <a:rPr lang="en-US" sz="2500" dirty="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150834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5EFD-2B84-4C44-814D-5233DF02B1E7}"/>
              </a:ext>
            </a:extLst>
          </p:cNvPr>
          <p:cNvSpPr>
            <a:spLocks noGrp="1"/>
          </p:cNvSpPr>
          <p:nvPr>
            <p:ph type="title"/>
          </p:nvPr>
        </p:nvSpPr>
        <p:spPr/>
        <p:txBody>
          <a:bodyPr/>
          <a:lstStyle/>
          <a:p>
            <a:r>
              <a:rPr lang="en-US" dirty="0"/>
              <a:t>Examples of RNA-</a:t>
            </a:r>
            <a:r>
              <a:rPr lang="en-US" dirty="0" err="1"/>
              <a:t>seq</a:t>
            </a:r>
            <a:r>
              <a:rPr lang="en-US" dirty="0"/>
              <a:t> data analysis workflows for differential gene expression</a:t>
            </a:r>
          </a:p>
        </p:txBody>
      </p:sp>
      <p:pic>
        <p:nvPicPr>
          <p:cNvPr id="5" name="Content Placeholder 4">
            <a:extLst>
              <a:ext uri="{FF2B5EF4-FFF2-40B4-BE49-F238E27FC236}">
                <a16:creationId xmlns:a16="http://schemas.microsoft.com/office/drawing/2014/main" id="{437B67F5-B79E-4A48-A23A-980C8FAAB3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7839" y="1600200"/>
            <a:ext cx="8156321" cy="4724400"/>
          </a:xfrm>
        </p:spPr>
      </p:pic>
      <p:sp>
        <p:nvSpPr>
          <p:cNvPr id="6" name="TextBox 5">
            <a:hlinkClick r:id="rId4"/>
            <a:extLst>
              <a:ext uri="{FF2B5EF4-FFF2-40B4-BE49-F238E27FC236}">
                <a16:creationId xmlns:a16="http://schemas.microsoft.com/office/drawing/2014/main" id="{A17E41E2-F46E-3D4B-87FD-FA162EF64F3B}"/>
              </a:ext>
            </a:extLst>
          </p:cNvPr>
          <p:cNvSpPr txBox="1"/>
          <p:nvPr/>
        </p:nvSpPr>
        <p:spPr>
          <a:xfrm>
            <a:off x="47328" y="5847655"/>
            <a:ext cx="2425664" cy="461665"/>
          </a:xfrm>
          <a:prstGeom prst="rect">
            <a:avLst/>
          </a:prstGeom>
          <a:noFill/>
        </p:spPr>
        <p:txBody>
          <a:bodyPr wrap="none" rtlCol="0">
            <a:spAutoFit/>
          </a:bodyPr>
          <a:lstStyle/>
          <a:p>
            <a:r>
              <a:rPr lang="en-US" i="1" dirty="0">
                <a:hlinkClick r:id="rId4"/>
              </a:rPr>
              <a:t>Stark et al. 2019</a:t>
            </a:r>
            <a:endParaRPr lang="en-US" dirty="0"/>
          </a:p>
        </p:txBody>
      </p:sp>
    </p:spTree>
    <p:extLst>
      <p:ext uri="{BB962C8B-B14F-4D97-AF65-F5344CB8AC3E}">
        <p14:creationId xmlns:p14="http://schemas.microsoft.com/office/powerpoint/2010/main" val="35444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r>
              <a:rPr lang="en-US" dirty="0"/>
              <a:t>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767790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065157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700789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551384" y="1116013"/>
            <a:ext cx="10873208" cy="5193307"/>
          </a:xfrm>
        </p:spPr>
        <p:txBody>
          <a:bodyPr>
            <a:normAutofit/>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a:defRPr/>
            </a:pPr>
            <a:r>
              <a:rPr lang="en-US" dirty="0"/>
              <a:t>Module 5: Single Cell RNA-</a:t>
            </a:r>
            <a:r>
              <a:rPr lang="en-US" dirty="0" err="1"/>
              <a:t>Seq</a:t>
            </a:r>
            <a:endParaRPr lang="en-US" dirty="0"/>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73709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dirty="0">
                <a:latin typeface="Calibri" charset="0"/>
                <a:ea typeface="ＭＳ Ｐゴシック" charset="0"/>
              </a:rPr>
              <a:t>Introduction to the theory and practice of RNA sequencing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Rationale for sequencing RNA</a:t>
            </a:r>
          </a:p>
          <a:p>
            <a:pPr lvl="1"/>
            <a:r>
              <a:rPr lang="en-US" dirty="0">
                <a:latin typeface="Calibri" charset="0"/>
                <a:ea typeface="ＭＳ Ｐゴシック" charset="0"/>
              </a:rPr>
              <a:t>Challenges specific to RNA-</a:t>
            </a:r>
            <a:r>
              <a:rPr lang="en-US" dirty="0" err="1">
                <a:latin typeface="Calibri" charset="0"/>
                <a:ea typeface="ＭＳ Ｐゴシック" charset="0"/>
              </a:rPr>
              <a:t>seq</a:t>
            </a:r>
            <a:endParaRPr lang="en-US" dirty="0">
              <a:latin typeface="Calibri" charset="0"/>
              <a:ea typeface="ＭＳ Ｐゴシック" charset="0"/>
            </a:endParaRPr>
          </a:p>
          <a:p>
            <a:pPr lvl="1"/>
            <a:r>
              <a:rPr lang="en-US" dirty="0">
                <a:latin typeface="Calibri" charset="0"/>
                <a:ea typeface="ＭＳ Ｐゴシック" charset="0"/>
              </a:rPr>
              <a:t>General goals and themes of RNA-</a:t>
            </a:r>
            <a:r>
              <a:rPr lang="en-US" dirty="0" err="1">
                <a:latin typeface="Calibri" charset="0"/>
                <a:ea typeface="ＭＳ Ｐゴシック" charset="0"/>
              </a:rPr>
              <a:t>seq</a:t>
            </a:r>
            <a:r>
              <a:rPr lang="en-US" dirty="0">
                <a:latin typeface="Calibri" charset="0"/>
                <a:ea typeface="ＭＳ Ｐゴシック" charset="0"/>
              </a:rPr>
              <a:t> analysis work flows</a:t>
            </a:r>
          </a:p>
          <a:p>
            <a:pPr lvl="1"/>
            <a:r>
              <a:rPr lang="en-US" dirty="0">
                <a:latin typeface="Calibri" charset="0"/>
                <a:ea typeface="ＭＳ Ｐゴシック" charset="0"/>
              </a:rPr>
              <a:t>Common technical questions related to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Introduction to the RNA-</a:t>
            </a:r>
            <a:r>
              <a:rPr lang="en-US" dirty="0" err="1">
                <a:latin typeface="Calibri" charset="0"/>
                <a:ea typeface="ＭＳ Ｐゴシック" charset="0"/>
              </a:rPr>
              <a:t>seq</a:t>
            </a:r>
            <a:r>
              <a:rPr lang="en-US" dirty="0">
                <a:latin typeface="Calibri" charset="0"/>
                <a:ea typeface="ＭＳ Ｐゴシック" charset="0"/>
              </a:rPr>
              <a:t> hands on tutorial</a:t>
            </a:r>
          </a:p>
        </p:txBody>
      </p:sp>
    </p:spTree>
    <p:extLst>
      <p:ext uri="{BB962C8B-B14F-4D97-AF65-F5344CB8AC3E}">
        <p14:creationId xmlns:p14="http://schemas.microsoft.com/office/powerpoint/2010/main" val="139982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137539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127580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623392" y="838201"/>
            <a:ext cx="10945216" cy="4708525"/>
          </a:xfrm>
        </p:spPr>
        <p:txBody>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176575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222006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79838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729175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10012</TotalTime>
  <Words>2590</Words>
  <Application>Microsoft Macintosh PowerPoint</Application>
  <PresentationFormat>Widescreen</PresentationFormat>
  <Paragraphs>129</Paragraphs>
  <Slides>19</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ＭＳ Ｐゴシック</vt:lpstr>
      <vt:lpstr>Arial</vt:lpstr>
      <vt:lpstr>Calibri</vt:lpstr>
      <vt:lpstr>Segoe UI</vt:lpstr>
      <vt:lpstr>Office Theme</vt:lpstr>
      <vt:lpstr>PowerPoint Presentation</vt:lpstr>
      <vt:lpstr>Learning objectives of the course</vt:lpstr>
      <vt:lpstr>Learning objectives of module 1</vt:lpstr>
      <vt:lpstr>Gene expression</vt:lpstr>
      <vt:lpstr>RNA sequencing</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Examples of RNA-seq data analysis workflows for differential gene expression</vt:lpstr>
      <vt:lpstr>Common questions (and answers)</vt:lpstr>
      <vt:lpstr>PowerPoint Presentation</vt:lpstr>
      <vt:lpstr>HISAT2/StringTie/Ballgown  RNA-seq Pipeline</vt:lpstr>
    </vt:vector>
  </TitlesOfParts>
  <Company>Boston College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Griffith, Malachi</cp:lastModifiedBy>
  <cp:revision>683</cp:revision>
  <dcterms:created xsi:type="dcterms:W3CDTF">2011-11-14T19:50:16Z</dcterms:created>
  <dcterms:modified xsi:type="dcterms:W3CDTF">2020-11-12T21:52:40Z</dcterms:modified>
</cp:coreProperties>
</file>