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9"/>
  </p:notesMasterIdLst>
  <p:sldIdLst>
    <p:sldId id="515" r:id="rId2"/>
    <p:sldId id="259" r:id="rId3"/>
    <p:sldId id="532" r:id="rId4"/>
    <p:sldId id="533" r:id="rId5"/>
    <p:sldId id="534" r:id="rId6"/>
    <p:sldId id="535" r:id="rId7"/>
    <p:sldId id="536" r:id="rId8"/>
    <p:sldId id="537" r:id="rId9"/>
    <p:sldId id="538" r:id="rId10"/>
    <p:sldId id="539" r:id="rId11"/>
    <p:sldId id="540" r:id="rId12"/>
    <p:sldId id="541" r:id="rId13"/>
    <p:sldId id="542" r:id="rId14"/>
    <p:sldId id="543" r:id="rId15"/>
    <p:sldId id="544" r:id="rId16"/>
    <p:sldId id="54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1"/>
    <p:restoredTop sz="81361"/>
  </p:normalViewPr>
  <p:slideViewPr>
    <p:cSldViewPr snapToGrid="0" snapToObjects="1">
      <p:cViewPr varScale="1">
        <p:scale>
          <a:sx n="103" d="100"/>
          <a:sy n="103" d="100"/>
        </p:scale>
        <p:origin x="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70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86870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c3ffec17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c3ffec17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33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6</a:t>
            </a:fld>
            <a:endParaRPr lang="en-US"/>
          </a:p>
        </p:txBody>
      </p:sp>
    </p:spTree>
    <p:extLst>
      <p:ext uri="{BB962C8B-B14F-4D97-AF65-F5344CB8AC3E}">
        <p14:creationId xmlns:p14="http://schemas.microsoft.com/office/powerpoint/2010/main" val="25488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7</a:t>
            </a:fld>
            <a:endParaRPr lang="en-US"/>
          </a:p>
        </p:txBody>
      </p:sp>
    </p:spTree>
    <p:extLst>
      <p:ext uri="{BB962C8B-B14F-4D97-AF65-F5344CB8AC3E}">
        <p14:creationId xmlns:p14="http://schemas.microsoft.com/office/powerpoint/2010/main" val="199398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26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47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545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30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421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cshl_logo_alternate rgb.png">
            <a:extLst>
              <a:ext uri="{FF2B5EF4-FFF2-40B4-BE49-F238E27FC236}">
                <a16:creationId xmlns:a16="http://schemas.microsoft.com/office/drawing/2014/main" id="{C529B36D-99B0-B547-8CCA-F96115F85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64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85786AB2-8793-0C47-8E3E-39F0022D3C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7940743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a:extLst>
              <a:ext uri="{FF2B5EF4-FFF2-40B4-BE49-F238E27FC236}">
                <a16:creationId xmlns:a16="http://schemas.microsoft.com/office/drawing/2014/main" id="{806C3261-88E2-2449-9B05-D108DF9F309F}"/>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2 </a:t>
            </a:r>
          </a:p>
        </p:txBody>
      </p:sp>
      <p:sp>
        <p:nvSpPr>
          <p:cNvPr id="14" name="TextBox 13">
            <a:extLst>
              <a:ext uri="{FF2B5EF4-FFF2-40B4-BE49-F238E27FC236}">
                <a16:creationId xmlns:a16="http://schemas.microsoft.com/office/drawing/2014/main" id="{DCC13E2E-728B-6B43-8E7F-5E043D9CB209}"/>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5" name="TextBox 14">
            <a:extLst>
              <a:ext uri="{FF2B5EF4-FFF2-40B4-BE49-F238E27FC236}">
                <a16:creationId xmlns:a16="http://schemas.microsoft.com/office/drawing/2014/main" id="{0A857B76-24CA-B045-8E10-D5DB11A2E922}"/>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73" r:id="rId15"/>
    <p:sldLayoutId id="214748368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dev.ebi.ac.uk/fg/hts_mapper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4EF4C56F-9277-DA41-8A5C-0BD7DFF6A012}"/>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C60E7607-2120-B348-A84B-D55EECF43A4C}"/>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AA30CA4B-6455-6D49-9713-4041C94A90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A31707A7-4025-7F4F-9549-3BB01227F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FD09D7FF-CC5D-FD4C-90B9-DB315D512093}"/>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John Chamberlin, </a:t>
            </a:r>
            <a:r>
              <a:rPr lang="en-US" sz="1800" dirty="0" err="1">
                <a:latin typeface="Calibri"/>
                <a:cs typeface="Calibri"/>
              </a:rPr>
              <a:t>Kelsy</a:t>
            </a:r>
            <a:r>
              <a:rPr lang="en-US" sz="1800" dirty="0">
                <a:latin typeface="Calibri"/>
                <a:cs typeface="Calibri"/>
              </a:rPr>
              <a:t> Cotto, Felicia Gomez, Obi Griffith, Malachi Griffith, </a:t>
            </a:r>
          </a:p>
          <a:p>
            <a:pPr>
              <a:defRPr/>
            </a:pPr>
            <a:r>
              <a:rPr lang="en-US" sz="1800" dirty="0">
                <a:latin typeface="Calibri"/>
                <a:cs typeface="Calibri"/>
              </a:rPr>
              <a:t>Simone Longo, Allegra Petti, Aaron Quinlan, Megan </a:t>
            </a:r>
            <a:r>
              <a:rPr lang="en-US" sz="1800" dirty="0" err="1">
                <a:latin typeface="Calibri"/>
                <a:cs typeface="Calibri"/>
              </a:rPr>
              <a:t>Richters</a:t>
            </a:r>
            <a:r>
              <a:rPr lang="en-US" sz="1800" dirty="0">
                <a:latin typeface="Calibri"/>
                <a:cs typeface="Calibri"/>
              </a:rPr>
              <a:t>, Huiming Xia</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16-20, 2020</a:t>
            </a:r>
          </a:p>
        </p:txBody>
      </p:sp>
    </p:spTree>
    <p:extLst>
      <p:ext uri="{BB962C8B-B14F-4D97-AF65-F5344CB8AC3E}">
        <p14:creationId xmlns:p14="http://schemas.microsoft.com/office/powerpoint/2010/main" val="142881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81776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90253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6813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66735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83972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399542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65874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52981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3"/>
          <p:cNvSpPr txBox="1">
            <a:spLocks noGrp="1"/>
          </p:cNvSpPr>
          <p:nvPr>
            <p:ph type="title"/>
          </p:nvPr>
        </p:nvSpPr>
        <p:spPr>
          <a:xfrm>
            <a:off x="178352" y="-235831"/>
            <a:ext cx="11360800" cy="1108400"/>
          </a:xfrm>
          <a:prstGeom prst="rect">
            <a:avLst/>
          </a:prstGeom>
        </p:spPr>
        <p:txBody>
          <a:bodyPr spcFirstLastPara="1" vert="horz" wrap="square" lIns="121900" tIns="121900" rIns="121900" bIns="121900" rtlCol="0" anchor="b" anchorCtr="0">
            <a:noAutofit/>
          </a:bodyPr>
          <a:lstStyle/>
          <a:p>
            <a:pPr>
              <a:spcBef>
                <a:spcPts val="0"/>
              </a:spcBef>
            </a:pPr>
            <a:r>
              <a:rPr lang="en" dirty="0">
                <a:latin typeface="Calibri" panose="020F0502020204030204" pitchFamily="34" charset="0"/>
                <a:cs typeface="Calibri" panose="020F0502020204030204" pitchFamily="34" charset="0"/>
              </a:rPr>
              <a:t>Alignment is central to most genomic research</a:t>
            </a:r>
            <a:endParaRPr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B18A2351-07B0-BB42-89A5-3307F3687101}"/>
              </a:ext>
            </a:extLst>
          </p:cNvPr>
          <p:cNvGrpSpPr/>
          <p:nvPr/>
        </p:nvGrpSpPr>
        <p:grpSpPr>
          <a:xfrm>
            <a:off x="89700" y="1531633"/>
            <a:ext cx="12192640" cy="4353867"/>
            <a:chOff x="0" y="2268140"/>
            <a:chExt cx="12192640" cy="4353867"/>
          </a:xfrm>
        </p:grpSpPr>
        <p:sp>
          <p:nvSpPr>
            <p:cNvPr id="216" name="Google Shape;216;p43"/>
            <p:cNvSpPr/>
            <p:nvPr/>
          </p:nvSpPr>
          <p:spPr>
            <a:xfrm>
              <a:off x="6917531" y="3768328"/>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Find SVs</a:t>
              </a:r>
              <a:endParaRPr sz="1200" dirty="0">
                <a:latin typeface="Economica"/>
                <a:ea typeface="Economica"/>
                <a:cs typeface="Economica"/>
                <a:sym typeface="Economica"/>
              </a:endParaRPr>
            </a:p>
          </p:txBody>
        </p:sp>
        <p:grpSp>
          <p:nvGrpSpPr>
            <p:cNvPr id="5" name="Group 4">
              <a:extLst>
                <a:ext uri="{FF2B5EF4-FFF2-40B4-BE49-F238E27FC236}">
                  <a16:creationId xmlns:a16="http://schemas.microsoft.com/office/drawing/2014/main" id="{32E93BDD-032D-424A-808F-167D82FC5A09}"/>
                </a:ext>
              </a:extLst>
            </p:cNvPr>
            <p:cNvGrpSpPr/>
            <p:nvPr/>
          </p:nvGrpSpPr>
          <p:grpSpPr>
            <a:xfrm>
              <a:off x="0" y="2268140"/>
              <a:ext cx="12192640" cy="4353867"/>
              <a:chOff x="0" y="2268140"/>
              <a:chExt cx="12192640" cy="4353867"/>
            </a:xfrm>
          </p:grpSpPr>
          <p:pic>
            <p:nvPicPr>
              <p:cNvPr id="206" name="Google Shape;206;p43"/>
              <p:cNvPicPr preferRelativeResize="0"/>
              <p:nvPr/>
            </p:nvPicPr>
            <p:blipFill rotWithShape="1">
              <a:blip r:embed="rId3">
                <a:alphaModFix/>
              </a:blip>
              <a:srcRect/>
              <a:stretch/>
            </p:blipFill>
            <p:spPr>
              <a:xfrm>
                <a:off x="0" y="2926428"/>
                <a:ext cx="1690800" cy="1002400"/>
              </a:xfrm>
              <a:prstGeom prst="rect">
                <a:avLst/>
              </a:prstGeom>
              <a:noFill/>
              <a:ln>
                <a:noFill/>
              </a:ln>
            </p:spPr>
          </p:pic>
          <p:cxnSp>
            <p:nvCxnSpPr>
              <p:cNvPr id="207" name="Google Shape;207;p43"/>
              <p:cNvCxnSpPr/>
              <p:nvPr/>
            </p:nvCxnSpPr>
            <p:spPr>
              <a:xfrm rot="10800000">
                <a:off x="1678780" y="3429000"/>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08" name="Google Shape;208;p43"/>
              <p:cNvSpPr/>
              <p:nvPr/>
            </p:nvSpPr>
            <p:spPr>
              <a:xfrm>
                <a:off x="2095500" y="3107531"/>
                <a:ext cx="904800" cy="642800"/>
              </a:xfrm>
              <a:prstGeom prst="rect">
                <a:avLst/>
              </a:prstGeom>
              <a:solidFill>
                <a:srgbClr val="C0C0C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FASTQ</a:t>
                </a:r>
                <a:endParaRPr sz="1200">
                  <a:latin typeface="Economica"/>
                  <a:ea typeface="Economica"/>
                  <a:cs typeface="Economica"/>
                  <a:sym typeface="Economica"/>
                </a:endParaRPr>
              </a:p>
              <a:p>
                <a:pPr algn="ctr">
                  <a:buClr>
                    <a:srgbClr val="000000"/>
                  </a:buClr>
                </a:pPr>
                <a:r>
                  <a:rPr lang="en" sz="1733">
                    <a:solidFill>
                      <a:srgbClr val="000000"/>
                    </a:solidFill>
                    <a:latin typeface="Economica"/>
                    <a:ea typeface="Economica"/>
                    <a:cs typeface="Economica"/>
                    <a:sym typeface="Economica"/>
                  </a:rPr>
                  <a:t>format</a:t>
                </a:r>
                <a:endParaRPr sz="1200">
                  <a:latin typeface="Economica"/>
                  <a:ea typeface="Economica"/>
                  <a:cs typeface="Economica"/>
                  <a:sym typeface="Economica"/>
                </a:endParaRPr>
              </a:p>
            </p:txBody>
          </p:sp>
          <p:sp>
            <p:nvSpPr>
              <p:cNvPr id="209" name="Google Shape;209;p43"/>
              <p:cNvSpPr/>
              <p:nvPr/>
            </p:nvSpPr>
            <p:spPr>
              <a:xfrm>
                <a:off x="3548063" y="2982516"/>
                <a:ext cx="1071600" cy="892800"/>
              </a:xfrm>
              <a:prstGeom prst="rect">
                <a:avLst/>
              </a:prstGeom>
              <a:solidFill>
                <a:srgbClr val="00000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1733" dirty="0">
                    <a:solidFill>
                      <a:srgbClr val="FFFFFF"/>
                    </a:solidFill>
                    <a:latin typeface="Economica"/>
                    <a:ea typeface="Economica"/>
                    <a:cs typeface="Economica"/>
                    <a:sym typeface="Economica"/>
                  </a:rPr>
                  <a:t>Align</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to</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genome</a:t>
                </a:r>
                <a:endParaRPr sz="1200" dirty="0">
                  <a:latin typeface="Economica"/>
                  <a:ea typeface="Economica"/>
                  <a:cs typeface="Economica"/>
                  <a:sym typeface="Economica"/>
                </a:endParaRPr>
              </a:p>
            </p:txBody>
          </p:sp>
          <p:sp>
            <p:nvSpPr>
              <p:cNvPr id="210" name="Google Shape;210;p43"/>
              <p:cNvSpPr/>
              <p:nvPr/>
            </p:nvSpPr>
            <p:spPr>
              <a:xfrm>
                <a:off x="5167312" y="3027164"/>
                <a:ext cx="1071600" cy="803600"/>
              </a:xfrm>
              <a:prstGeom prst="rect">
                <a:avLst/>
              </a:prstGeom>
              <a:solidFill>
                <a:srgbClr val="AAAAAA"/>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Quality control</a:t>
                </a:r>
                <a:endParaRPr sz="1200">
                  <a:latin typeface="Economica"/>
                  <a:ea typeface="Economica"/>
                  <a:cs typeface="Economica"/>
                  <a:sym typeface="Economica"/>
                </a:endParaRPr>
              </a:p>
            </p:txBody>
          </p:sp>
          <p:cxnSp>
            <p:nvCxnSpPr>
              <p:cNvPr id="211" name="Google Shape;211;p43"/>
              <p:cNvCxnSpPr/>
              <p:nvPr/>
            </p:nvCxnSpPr>
            <p:spPr>
              <a:xfrm rot="10800000">
                <a:off x="3131343"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2" name="Google Shape;212;p43"/>
              <p:cNvCxnSpPr/>
              <p:nvPr/>
            </p:nvCxnSpPr>
            <p:spPr>
              <a:xfrm rot="10800000">
                <a:off x="4750592"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3" name="Google Shape;213;p43"/>
              <p:cNvCxnSpPr/>
              <p:nvPr/>
            </p:nvCxnSpPr>
            <p:spPr>
              <a:xfrm rot="10800000">
                <a:off x="6381748" y="3420071"/>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14" name="Google Shape;214;p43"/>
              <p:cNvSpPr/>
              <p:nvPr/>
            </p:nvSpPr>
            <p:spPr>
              <a:xfrm>
                <a:off x="6917531" y="2268140"/>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Find peaks</a:t>
                </a:r>
                <a:endParaRPr sz="1200">
                  <a:latin typeface="Economica"/>
                  <a:ea typeface="Economica"/>
                  <a:cs typeface="Economica"/>
                  <a:sym typeface="Economica"/>
                </a:endParaRPr>
              </a:p>
            </p:txBody>
          </p:sp>
          <p:sp>
            <p:nvSpPr>
              <p:cNvPr id="215" name="Google Shape;215;p43"/>
              <p:cNvSpPr/>
              <p:nvPr/>
            </p:nvSpPr>
            <p:spPr>
              <a:xfrm>
                <a:off x="6917531" y="2866429"/>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Quantify transcripts</a:t>
                </a:r>
                <a:endParaRPr sz="1200" dirty="0">
                  <a:latin typeface="Economica"/>
                  <a:ea typeface="Economica"/>
                  <a:cs typeface="Economica"/>
                  <a:sym typeface="Economica"/>
                </a:endParaRPr>
              </a:p>
            </p:txBody>
          </p:sp>
          <p:sp>
            <p:nvSpPr>
              <p:cNvPr id="217" name="Google Shape;217;p43"/>
              <p:cNvSpPr/>
              <p:nvPr/>
            </p:nvSpPr>
            <p:spPr>
              <a:xfrm>
                <a:off x="6917531" y="5241727"/>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etc.</a:t>
                </a:r>
                <a:endParaRPr sz="1200">
                  <a:latin typeface="Economica"/>
                  <a:ea typeface="Economica"/>
                  <a:cs typeface="Economica"/>
                  <a:sym typeface="Economica"/>
                </a:endParaRPr>
              </a:p>
            </p:txBody>
          </p:sp>
          <p:sp>
            <p:nvSpPr>
              <p:cNvPr id="218" name="Google Shape;218;p43"/>
              <p:cNvSpPr/>
              <p:nvPr/>
            </p:nvSpPr>
            <p:spPr>
              <a:xfrm>
                <a:off x="7868709" y="4329541"/>
                <a:ext cx="266000" cy="8420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p:txBody>
          </p:sp>
          <p:cxnSp>
            <p:nvCxnSpPr>
              <p:cNvPr id="219" name="Google Shape;219;p43"/>
              <p:cNvCxnSpPr/>
              <p:nvPr/>
            </p:nvCxnSpPr>
            <p:spPr>
              <a:xfrm rot="10800000">
                <a:off x="9334499"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20" name="Google Shape;220;p43"/>
              <p:cNvCxnSpPr/>
              <p:nvPr/>
            </p:nvCxnSpPr>
            <p:spPr>
              <a:xfrm>
                <a:off x="333375" y="6161484"/>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1" name="Google Shape;221;p43"/>
              <p:cNvSpPr/>
              <p:nvPr/>
            </p:nvSpPr>
            <p:spPr>
              <a:xfrm>
                <a:off x="1896440" y="6254407"/>
                <a:ext cx="12808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0</a:t>
                </a:r>
                <a:endParaRPr sz="1200" dirty="0">
                  <a:latin typeface="Economica"/>
                  <a:ea typeface="Economica"/>
                  <a:cs typeface="Economica"/>
                  <a:sym typeface="Economica"/>
                </a:endParaRPr>
              </a:p>
            </p:txBody>
          </p:sp>
          <p:cxnSp>
            <p:nvCxnSpPr>
              <p:cNvPr id="222" name="Google Shape;222;p43"/>
              <p:cNvCxnSpPr/>
              <p:nvPr/>
            </p:nvCxnSpPr>
            <p:spPr>
              <a:xfrm>
                <a:off x="4929188" y="6170415"/>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3" name="Google Shape;223;p43"/>
              <p:cNvSpPr/>
              <p:nvPr/>
            </p:nvSpPr>
            <p:spPr>
              <a:xfrm>
                <a:off x="6530959" y="6254407"/>
                <a:ext cx="1188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a:solidFill>
                      <a:srgbClr val="000000"/>
                    </a:solidFill>
                    <a:latin typeface="Economica"/>
                    <a:ea typeface="Economica"/>
                    <a:cs typeface="Economica"/>
                    <a:sym typeface="Economica"/>
                  </a:rPr>
                  <a:t>Phase1</a:t>
                </a:r>
                <a:endParaRPr sz="1200">
                  <a:latin typeface="Economica"/>
                  <a:ea typeface="Economica"/>
                  <a:cs typeface="Economica"/>
                  <a:sym typeface="Economica"/>
                </a:endParaRPr>
              </a:p>
            </p:txBody>
          </p:sp>
          <p:sp>
            <p:nvSpPr>
              <p:cNvPr id="224" name="Google Shape;224;p43"/>
              <p:cNvSpPr/>
              <p:nvPr/>
            </p:nvSpPr>
            <p:spPr>
              <a:xfrm>
                <a:off x="9659184" y="6254407"/>
                <a:ext cx="1960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2-100</a:t>
                </a:r>
                <a:endParaRPr sz="1200" dirty="0">
                  <a:latin typeface="Economica"/>
                  <a:ea typeface="Economica"/>
                  <a:cs typeface="Economica"/>
                  <a:sym typeface="Economica"/>
                </a:endParaRPr>
              </a:p>
            </p:txBody>
          </p:sp>
          <p:cxnSp>
            <p:nvCxnSpPr>
              <p:cNvPr id="225" name="Google Shape;225;p43"/>
              <p:cNvCxnSpPr/>
              <p:nvPr/>
            </p:nvCxnSpPr>
            <p:spPr>
              <a:xfrm>
                <a:off x="9715419" y="6170415"/>
                <a:ext cx="1857600" cy="0"/>
              </a:xfrm>
              <a:prstGeom prst="straightConnector1">
                <a:avLst/>
              </a:prstGeom>
              <a:noFill/>
              <a:ln w="38100" cap="flat" cmpd="sng">
                <a:solidFill>
                  <a:srgbClr val="000000"/>
                </a:solidFill>
                <a:prstDash val="solid"/>
                <a:miter lim="8000"/>
                <a:headEnd type="triangle" w="sm" len="sm"/>
                <a:tailEnd type="triangle" w="sm" len="sm"/>
              </a:ln>
            </p:spPr>
          </p:cxnSp>
          <p:pic>
            <p:nvPicPr>
              <p:cNvPr id="226" name="Google Shape;226;p43"/>
              <p:cNvPicPr preferRelativeResize="0"/>
              <p:nvPr/>
            </p:nvPicPr>
            <p:blipFill rotWithShape="1">
              <a:blip r:embed="rId4">
                <a:alphaModFix/>
              </a:blip>
              <a:srcRect/>
              <a:stretch/>
            </p:blipFill>
            <p:spPr>
              <a:xfrm>
                <a:off x="9782968" y="2875360"/>
                <a:ext cx="1968400" cy="1107200"/>
              </a:xfrm>
              <a:prstGeom prst="rect">
                <a:avLst/>
              </a:prstGeom>
              <a:noFill/>
              <a:ln>
                <a:noFill/>
              </a:ln>
            </p:spPr>
          </p:pic>
          <p:sp>
            <p:nvSpPr>
              <p:cNvPr id="227" name="Google Shape;227;p43"/>
              <p:cNvSpPr/>
              <p:nvPr/>
            </p:nvSpPr>
            <p:spPr>
              <a:xfrm>
                <a:off x="9359040" y="4129141"/>
                <a:ext cx="2833600" cy="9752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Analysis,</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Interpretation,</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Discovery</a:t>
                </a:r>
                <a:endParaRPr sz="1200" dirty="0">
                  <a:latin typeface="Economica"/>
                  <a:ea typeface="Economica"/>
                  <a:cs typeface="Economica"/>
                  <a:sym typeface="Economica"/>
                </a:endParaRPr>
              </a:p>
            </p:txBody>
          </p:sp>
          <p:pic>
            <p:nvPicPr>
              <p:cNvPr id="228" name="Google Shape;228;p43"/>
              <p:cNvPicPr preferRelativeResize="0"/>
              <p:nvPr/>
            </p:nvPicPr>
            <p:blipFill rotWithShape="1">
              <a:blip r:embed="rId5">
                <a:alphaModFix/>
              </a:blip>
              <a:srcRect/>
              <a:stretch/>
            </p:blipFill>
            <p:spPr>
              <a:xfrm>
                <a:off x="10507663" y="5259585"/>
                <a:ext cx="553600" cy="553600"/>
              </a:xfrm>
              <a:prstGeom prst="rect">
                <a:avLst/>
              </a:prstGeom>
              <a:noFill/>
              <a:ln>
                <a:noFill/>
              </a:ln>
            </p:spPr>
          </p:pic>
        </p:grpSp>
      </p:grpSp>
      <p:sp>
        <p:nvSpPr>
          <p:cNvPr id="26" name="TextBox 25">
            <a:extLst>
              <a:ext uri="{FF2B5EF4-FFF2-40B4-BE49-F238E27FC236}">
                <a16:creationId xmlns:a16="http://schemas.microsoft.com/office/drawing/2014/main" id="{35A20711-154B-7246-AC36-B9B9C6EB06B9}"/>
              </a:ext>
            </a:extLst>
          </p:cNvPr>
          <p:cNvSpPr txBox="1"/>
          <p:nvPr/>
        </p:nvSpPr>
        <p:spPr>
          <a:xfrm>
            <a:off x="1251236" y="6544565"/>
            <a:ext cx="5994400" cy="276999"/>
          </a:xfrm>
          <a:prstGeom prst="rect">
            <a:avLst/>
          </a:prstGeom>
          <a:noFill/>
        </p:spPr>
        <p:txBody>
          <a:bodyPr wrap="square" rtlCol="0">
            <a:spAutoFit/>
          </a:bodyPr>
          <a:lstStyle/>
          <a:p>
            <a:r>
              <a:rPr lang="en-US" sz="1200" dirty="0"/>
              <a:t>Slide courtesy of Andrew Farrell, Obi and Malachi Griffith</a:t>
            </a:r>
          </a:p>
        </p:txBody>
      </p:sp>
    </p:spTree>
    <p:extLst>
      <p:ext uri="{BB962C8B-B14F-4D97-AF65-F5344CB8AC3E}">
        <p14:creationId xmlns:p14="http://schemas.microsoft.com/office/powerpoint/2010/main" val="11824184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26642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Align to a transcriptome or align to a genome? </a:t>
            </a:r>
          </a:p>
          <a:p>
            <a:pPr lvl="2">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103248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Diagrams from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Cloonan</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&amp;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Grimmond</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418364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238829" y="860053"/>
            <a:ext cx="11422505" cy="5427662"/>
          </a:xfrm>
        </p:spPr>
        <p:txBody>
          <a:bodyPr>
            <a:normAutofit fontScale="77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p>
          <a:p>
            <a:pPr lvl="1">
              <a:lnSpc>
                <a:spcPct val="120000"/>
              </a:lnSpc>
              <a:defRPr/>
            </a:pPr>
            <a:r>
              <a:rPr lang="en-US" dirty="0">
                <a:latin typeface="Calibri" panose="020F0502020204030204" pitchFamily="34" charset="0"/>
                <a:cs typeface="Calibri" panose="020F0502020204030204" pitchFamily="34" charset="0"/>
              </a:rPr>
              <a:t>Relies on known transcripts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lvl="1">
              <a:lnSpc>
                <a:spcPct val="120000"/>
              </a:lnSpc>
              <a:defRPr/>
            </a:pPr>
            <a:r>
              <a:rPr lang="en-US" dirty="0">
                <a:latin typeface="Calibri" panose="020F0502020204030204" pitchFamily="34" charset="0"/>
                <a:cs typeface="Calibri" panose="020F0502020204030204" pitchFamily="34" charset="0"/>
              </a:rPr>
              <a:t>Does not rely on known transcripts – allows for discovery </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43897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3"/>
          <a:srcRect b="3789"/>
          <a:stretch/>
        </p:blipFill>
        <p:spPr>
          <a:xfrm>
            <a:off x="1943882" y="492156"/>
            <a:ext cx="7231532" cy="587368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1354696" y="6429742"/>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charset="0"/>
                <a:hlinkClick r:id="rId4">
                  <a:extLst>
                    <a:ext uri="{A12FA001-AC4F-418D-AE19-62706E023703}">
                      <ahyp:hlinkClr xmlns:ahyp="http://schemas.microsoft.com/office/drawing/2018/hyperlinkcolor" val="tx"/>
                    </a:ext>
                  </a:extLst>
                </a:hlinkClick>
              </a:rPr>
              <a:t>http://wwwdev.ebi.ac.uk/fg/hts_mappers/</a:t>
            </a:r>
            <a:endParaRPr kumimoji="0" lang="en-US" sz="1600" b="0" i="0" u="none" strike="noStrike" kern="1200" cap="none" spc="0" normalizeH="0" baseline="0" noProof="0" dirty="0">
              <a:ln>
                <a:noFill/>
              </a:ln>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31824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lnSpcReduction="10000"/>
          </a:bodyPr>
          <a:lstStyle/>
          <a:p>
            <a:pPr>
              <a:lnSpc>
                <a:spcPct val="110000"/>
              </a:lnSpc>
              <a:defRPr/>
            </a:pPr>
            <a:r>
              <a:rPr lang="en-US" dirty="0"/>
              <a:t>The fragments being sequenced in RNA-seq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05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lvl="1">
              <a:defRPr/>
            </a:pPr>
            <a:r>
              <a:rPr lang="en-US" dirty="0">
                <a:latin typeface="Calibri" charset="0"/>
                <a:ea typeface="ＭＳ Ｐゴシック" charset="0"/>
              </a:rPr>
              <a:t>HISAT = </a:t>
            </a:r>
            <a:r>
              <a:rPr lang="en-US" b="1" dirty="0">
                <a:latin typeface="Calibri" charset="0"/>
                <a:ea typeface="ＭＳ Ｐゴシック" charset="0"/>
              </a:rPr>
              <a:t>H</a:t>
            </a:r>
            <a:r>
              <a:rPr lang="en-US" dirty="0">
                <a:latin typeface="Calibri" charset="0"/>
                <a:ea typeface="ＭＳ Ｐゴシック" charset="0"/>
              </a:rPr>
              <a:t>ierarchical </a:t>
            </a:r>
            <a:r>
              <a:rPr lang="en-US" b="1" dirty="0">
                <a:latin typeface="Calibri" charset="0"/>
                <a:ea typeface="ＭＳ Ｐゴシック" charset="0"/>
              </a:rPr>
              <a:t>I</a:t>
            </a:r>
            <a:r>
              <a:rPr lang="en-US" dirty="0">
                <a:latin typeface="Calibri" charset="0"/>
                <a:ea typeface="ＭＳ Ｐゴシック" charset="0"/>
              </a:rPr>
              <a:t>ndexing for </a:t>
            </a:r>
            <a:r>
              <a:rPr lang="en-US" b="1" dirty="0">
                <a:latin typeface="Calibri" charset="0"/>
                <a:ea typeface="ＭＳ Ｐゴシック" charset="0"/>
              </a:rPr>
              <a:t>S</a:t>
            </a:r>
            <a:r>
              <a:rPr lang="en-US" dirty="0">
                <a:latin typeface="Calibri" charset="0"/>
                <a:ea typeface="ＭＳ Ｐゴシック" charset="0"/>
              </a:rPr>
              <a:t>pliced </a:t>
            </a:r>
            <a:r>
              <a:rPr lang="en-US" b="1" dirty="0">
                <a:latin typeface="Calibri" charset="0"/>
                <a:ea typeface="ＭＳ Ｐゴシック" charset="0"/>
              </a:rPr>
              <a:t>A</a:t>
            </a:r>
            <a:r>
              <a:rPr lang="en-US" dirty="0">
                <a:latin typeface="Calibri" charset="0"/>
                <a:ea typeface="ＭＳ Ｐゴシック" charset="0"/>
              </a:rPr>
              <a:t>lignments of </a:t>
            </a:r>
            <a:r>
              <a:rPr lang="en-US" b="1" dirty="0">
                <a:latin typeface="Calibri" charset="0"/>
                <a:ea typeface="ＭＳ Ｐゴシック" charset="0"/>
              </a:rPr>
              <a:t>T</a:t>
            </a:r>
            <a:r>
              <a:rPr lang="en-US" dirty="0">
                <a:latin typeface="Calibri" charset="0"/>
                <a:ea typeface="ＭＳ Ｐゴシック" charset="0"/>
              </a:rPr>
              <a:t>ranscripts</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192165038"/>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3078</TotalTime>
  <Words>1851</Words>
  <Application>Microsoft Macintosh PowerPoint</Application>
  <PresentationFormat>Widescreen</PresentationFormat>
  <Paragraphs>165</Paragraphs>
  <Slides>17</Slides>
  <Notes>11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Consolas</vt:lpstr>
      <vt:lpstr>Economica</vt:lpstr>
      <vt:lpstr>Helvetica Neue</vt:lpstr>
      <vt:lpstr>Segoe UI</vt:lpstr>
      <vt:lpstr>Verdana</vt:lpstr>
      <vt:lpstr>2_Office Theme</vt:lpstr>
      <vt:lpstr>PowerPoint Presentation</vt:lpstr>
      <vt:lpstr>Alignment is central to most genomic research</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Gomez, Felicia</cp:lastModifiedBy>
  <cp:revision>37</cp:revision>
  <dcterms:created xsi:type="dcterms:W3CDTF">2019-02-25T20:09:25Z</dcterms:created>
  <dcterms:modified xsi:type="dcterms:W3CDTF">2020-11-15T20:31:30Z</dcterms:modified>
</cp:coreProperties>
</file>