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515" r:id="rId2"/>
    <p:sldId id="516" r:id="rId3"/>
    <p:sldId id="517" r:id="rId4"/>
    <p:sldId id="525" r:id="rId5"/>
    <p:sldId id="526" r:id="rId6"/>
    <p:sldId id="518" r:id="rId7"/>
    <p:sldId id="520" r:id="rId8"/>
    <p:sldId id="521" r:id="rId9"/>
    <p:sldId id="522" r:id="rId10"/>
    <p:sldId id="527" r:id="rId11"/>
    <p:sldId id="528" r:id="rId12"/>
    <p:sldId id="529" r:id="rId13"/>
    <p:sldId id="524" r:id="rId14"/>
    <p:sldId id="536" r:id="rId15"/>
    <p:sldId id="537" r:id="rId16"/>
    <p:sldId id="538" r:id="rId17"/>
    <p:sldId id="539" r:id="rId18"/>
    <p:sldId id="530" r:id="rId19"/>
    <p:sldId id="531" r:id="rId20"/>
    <p:sldId id="532" r:id="rId21"/>
    <p:sldId id="533" r:id="rId22"/>
    <p:sldId id="535"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76"/>
    <p:restoredTop sz="84558"/>
  </p:normalViewPr>
  <p:slideViewPr>
    <p:cSldViewPr snapToGrid="0" snapToObjects="1">
      <p:cViewPr varScale="1">
        <p:scale>
          <a:sx n="107" d="100"/>
          <a:sy n="107" d="100"/>
        </p:scale>
        <p:origin x="1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recommend </a:t>
            </a:r>
            <a:r>
              <a:rPr lang="en-US" dirty="0" err="1"/>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12</a:t>
            </a:fld>
            <a:endParaRPr lang="en-US"/>
          </a:p>
        </p:txBody>
      </p:sp>
    </p:spTree>
    <p:extLst>
      <p:ext uri="{BB962C8B-B14F-4D97-AF65-F5344CB8AC3E}">
        <p14:creationId xmlns:p14="http://schemas.microsoft.com/office/powerpoint/2010/main" val="3914753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20</a:t>
            </a:fld>
            <a:endParaRPr lang="en-US"/>
          </a:p>
        </p:txBody>
      </p:sp>
    </p:spTree>
    <p:extLst>
      <p:ext uri="{BB962C8B-B14F-4D97-AF65-F5344CB8AC3E}">
        <p14:creationId xmlns:p14="http://schemas.microsoft.com/office/powerpoint/2010/main" val="3971580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22</a:t>
            </a:fld>
            <a:endParaRPr lang="en-US"/>
          </a:p>
        </p:txBody>
      </p:sp>
    </p:spTree>
    <p:extLst>
      <p:ext uri="{BB962C8B-B14F-4D97-AF65-F5344CB8AC3E}">
        <p14:creationId xmlns:p14="http://schemas.microsoft.com/office/powerpoint/2010/main" val="3637336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283298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57672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300058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htseq.readthedocs.i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qanswers.com/forums/showthread.php?t=1806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biorxiv.org/content/early/2014/03/30/00366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hyperlink" Target="http://www.bioconductor.org/packages/release/bioc/html/edgeR.html" TargetMode="External"/><Relationship Id="rId2" Type="http://schemas.openxmlformats.org/officeDocument/2006/relationships/hyperlink" Target="http://www-huber.embl.de/users/anders/DESeq/"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biostars.org/p/1161/" TargetMode="External"/><Relationship Id="rId2" Type="http://schemas.openxmlformats.org/officeDocument/2006/relationships/hyperlink" Target="http://scotty.genetics.utah.edu/" TargetMode="External"/><Relationship Id="rId1" Type="http://schemas.openxmlformats.org/officeDocument/2006/relationships/slideLayout" Target="../slideLayouts/slideLayout2.xml"/><Relationship Id="rId4" Type="http://schemas.openxmlformats.org/officeDocument/2006/relationships/hyperlink" Target="http://www.biostars.org/p/6888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bioconductor.org/packages/release/bioc/html/multtest.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bioconductor.org/help/search/index.html?q=pathway" TargetMode="External"/><Relationship Id="rId2" Type="http://schemas.openxmlformats.org/officeDocument/2006/relationships/hyperlink" Target="https://genviz.org/module-04-expression/0004/01/01/Expression_Profiling_and_Visualiz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 and Differential Expression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3E86E29A-5D62-E64D-8176-F5E5EF1A8A55}"/>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err="1">
                <a:latin typeface="Calibri"/>
                <a:cs typeface="Calibri"/>
              </a:rPr>
              <a:t>Kelsy</a:t>
            </a:r>
            <a:r>
              <a:rPr lang="en-US" sz="1800" dirty="0">
                <a:latin typeface="Calibri"/>
                <a:cs typeface="Calibri"/>
              </a:rPr>
              <a:t> </a:t>
            </a:r>
            <a:r>
              <a:rPr lang="en-US" sz="1800" dirty="0" err="1">
                <a:latin typeface="Calibri"/>
                <a:cs typeface="Calibri"/>
              </a:rPr>
              <a:t>Cotto</a:t>
            </a:r>
            <a:r>
              <a:rPr lang="en-US" sz="1800" dirty="0">
                <a:latin typeface="Calibri"/>
                <a:cs typeface="Calibri"/>
              </a:rPr>
              <a:t>, Felicia Gomez, Obi Griffith, Malachi Griffith, </a:t>
            </a:r>
          </a:p>
          <a:p>
            <a:pPr>
              <a:defRPr/>
            </a:pPr>
            <a:r>
              <a:rPr lang="en-US" sz="1800" dirty="0">
                <a:latin typeface="Calibri"/>
                <a:cs typeface="Calibri"/>
              </a:rPr>
              <a:t>My Hoang, Chris Miller, </a:t>
            </a:r>
            <a:r>
              <a:rPr lang="en-US" sz="1800" dirty="0" err="1">
                <a:latin typeface="Calibri"/>
                <a:cs typeface="Calibri"/>
              </a:rPr>
              <a:t>Huiming</a:t>
            </a:r>
            <a:r>
              <a:rPr lang="en-US" sz="1800" dirty="0">
                <a:latin typeface="Calibri"/>
                <a:cs typeface="Calibri"/>
              </a:rPr>
              <a:t> Xia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6-20, 2022</a:t>
            </a:r>
          </a:p>
        </p:txBody>
      </p:sp>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Alternatives to FPKM</a:t>
            </a:r>
          </a:p>
        </p:txBody>
      </p:sp>
      <p:sp>
        <p:nvSpPr>
          <p:cNvPr id="15362" name="Content Placeholder 2"/>
          <p:cNvSpPr>
            <a:spLocks noGrp="1"/>
          </p:cNvSpPr>
          <p:nvPr>
            <p:ph idx="1"/>
          </p:nvPr>
        </p:nvSpPr>
        <p:spPr>
          <a:xfrm>
            <a:off x="1045029" y="1124744"/>
            <a:ext cx="10474036" cy="4983832"/>
          </a:xfrm>
        </p:spPr>
        <p:txBody>
          <a:bodyPr>
            <a:normAutofit/>
          </a:bodyPr>
          <a:lstStyle/>
          <a:p>
            <a:r>
              <a:rPr lang="en-US" dirty="0">
                <a:latin typeface="Calibri" charset="0"/>
                <a:ea typeface="ＭＳ Ｐゴシック" charset="0"/>
              </a:rPr>
              <a:t>Raw read counts for differential expression analysis</a:t>
            </a:r>
          </a:p>
          <a:p>
            <a:pPr lvl="1"/>
            <a:r>
              <a:rPr lang="en-US" dirty="0">
                <a:latin typeface="Calibri" charset="0"/>
                <a:ea typeface="ＭＳ Ｐゴシック" charset="0"/>
              </a:rPr>
              <a:t>Assign reads/fragments to defined genes/transcripts, get “raw counts”</a:t>
            </a:r>
          </a:p>
          <a:p>
            <a:pPr lvl="2"/>
            <a:r>
              <a:rPr lang="en-US" dirty="0">
                <a:latin typeface="Calibri" charset="0"/>
                <a:ea typeface="ＭＳ Ｐゴシック" charset="0"/>
              </a:rPr>
              <a:t>Transcript structures could still be defined by something like </a:t>
            </a:r>
            <a:r>
              <a:rPr lang="en-US" dirty="0" err="1">
                <a:latin typeface="Calibri" charset="0"/>
                <a:ea typeface="ＭＳ Ｐゴシック" charset="0"/>
              </a:rPr>
              <a:t>Stringtie</a:t>
            </a:r>
            <a:r>
              <a:rPr lang="en-US" dirty="0">
                <a:latin typeface="Calibri" charset="0"/>
                <a:ea typeface="ＭＳ Ｐゴシック" charset="0"/>
              </a:rPr>
              <a:t> </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HTSeq</a:t>
            </a:r>
            <a:r>
              <a:rPr lang="en-US" dirty="0">
                <a:latin typeface="Calibri" charset="0"/>
                <a:ea typeface="ＭＳ Ｐゴシック" charset="0"/>
              </a:rPr>
              <a:t> (</a:t>
            </a:r>
            <a:r>
              <a:rPr lang="en-US" dirty="0" err="1">
                <a:latin typeface="Calibri" charset="0"/>
                <a:ea typeface="ＭＳ Ｐゴシック" charset="0"/>
              </a:rPr>
              <a:t>htseq</a:t>
            </a:r>
            <a:r>
              <a:rPr lang="en-US" dirty="0">
                <a:latin typeface="Calibri" charset="0"/>
                <a:ea typeface="ＭＳ Ｐゴシック" charset="0"/>
              </a:rPr>
              <a:t>-count)</a:t>
            </a:r>
          </a:p>
          <a:p>
            <a:pPr lvl="1"/>
            <a:r>
              <a:rPr lang="en-US" sz="2200" dirty="0">
                <a:latin typeface="Calibri" charset="0"/>
                <a:ea typeface="ＭＳ Ｐゴシック" charset="0"/>
                <a:hlinkClick r:id="rId3"/>
              </a:rPr>
              <a:t>https://htseq.readthedocs.io/</a:t>
            </a:r>
            <a:endParaRPr lang="en-US" sz="2200" dirty="0">
              <a:latin typeface="Calibri" charset="0"/>
              <a:ea typeface="ＭＳ Ｐゴシック" charset="0"/>
            </a:endParaRPr>
          </a:p>
          <a:p>
            <a:pPr marL="457200" lvl="1" indent="0">
              <a:buNone/>
            </a:pPr>
            <a:br>
              <a:rPr lang="en-US" sz="1600" dirty="0">
                <a:latin typeface="+mj-lt"/>
                <a:ea typeface="ＭＳ Ｐゴシック" charset="0"/>
              </a:rPr>
            </a:br>
            <a:br>
              <a:rPr lang="en-US" sz="2200" dirty="0">
                <a:latin typeface="Calibri" charset="0"/>
                <a:ea typeface="ＭＳ Ｐゴシック" charset="0"/>
              </a:rPr>
            </a:br>
            <a:endParaRPr lang="en-US" sz="2200" dirty="0">
              <a:latin typeface="Calibri" charset="0"/>
              <a:ea typeface="ＭＳ Ｐゴシック" charset="0"/>
            </a:endParaRPr>
          </a:p>
          <a:p>
            <a:r>
              <a:rPr lang="en-US" dirty="0">
                <a:latin typeface="Calibri" charset="0"/>
                <a:ea typeface="ＭＳ Ｐゴシック" charset="0"/>
              </a:rPr>
              <a:t>Caveats of ‘transcript’ analysis by </a:t>
            </a:r>
            <a:r>
              <a:rPr lang="en-US" dirty="0" err="1">
                <a:latin typeface="Calibri" charset="0"/>
                <a:ea typeface="ＭＳ Ｐゴシック" charset="0"/>
              </a:rPr>
              <a:t>htseq</a:t>
            </a:r>
            <a:r>
              <a:rPr lang="en-US" dirty="0">
                <a:latin typeface="Calibri" charset="0"/>
                <a:ea typeface="ＭＳ Ｐゴシック" charset="0"/>
              </a:rPr>
              <a:t>-count:</a:t>
            </a:r>
          </a:p>
          <a:p>
            <a:pPr lvl="2"/>
            <a:r>
              <a:rPr lang="en-US" dirty="0">
                <a:latin typeface="Calibri" charset="0"/>
                <a:ea typeface="ＭＳ Ｐゴシック" charset="0"/>
              </a:rPr>
              <a:t>Designed for genes - ambiguous reads from overlapping transcripts may not be handled!</a:t>
            </a:r>
          </a:p>
          <a:p>
            <a:pPr lvl="2"/>
            <a:r>
              <a:rPr lang="en-US" dirty="0">
                <a:latin typeface="Calibri" charset="0"/>
                <a:ea typeface="ＭＳ Ｐゴシック" charset="0"/>
                <a:hlinkClick r:id="rId4"/>
              </a:rPr>
              <a:t>http://seqanswers.com/forums/showthread.php?t=18068</a:t>
            </a:r>
            <a:endParaRPr lang="en-US" dirty="0">
              <a:latin typeface="Calibri" charset="0"/>
              <a:ea typeface="ＭＳ Ｐゴシック" charset="0"/>
            </a:endParaRPr>
          </a:p>
          <a:p>
            <a:pPr marL="914400" lvl="2" indent="0">
              <a:buNone/>
            </a:pPr>
            <a:endParaRPr lang="en-US" dirty="0">
              <a:latin typeface="Calibri" charset="0"/>
              <a:ea typeface="ＭＳ Ｐゴシック" charset="0"/>
            </a:endParaRPr>
          </a:p>
        </p:txBody>
      </p:sp>
      <p:sp>
        <p:nvSpPr>
          <p:cNvPr id="3" name="TextBox 2">
            <a:extLst>
              <a:ext uri="{FF2B5EF4-FFF2-40B4-BE49-F238E27FC236}">
                <a16:creationId xmlns:a16="http://schemas.microsoft.com/office/drawing/2014/main" id="{A66F5DC6-5771-2F44-9C89-5147A5B3C655}"/>
              </a:ext>
            </a:extLst>
          </p:cNvPr>
          <p:cNvSpPr txBox="1"/>
          <p:nvPr/>
        </p:nvSpPr>
        <p:spPr>
          <a:xfrm>
            <a:off x="1567898" y="3537148"/>
            <a:ext cx="8538002" cy="830997"/>
          </a:xfrm>
          <a:prstGeom prst="rect">
            <a:avLst/>
          </a:prstGeom>
          <a:noFill/>
          <a:ln>
            <a:solidFill>
              <a:schemeClr val="bg1">
                <a:lumMod val="65000"/>
              </a:schemeClr>
            </a:solidFill>
          </a:ln>
        </p:spPr>
        <p:txBody>
          <a:bodyPr wrap="square" rtlCol="0">
            <a:spAutoFit/>
          </a:bodyPr>
          <a:lstStyle/>
          <a:p>
            <a:r>
              <a:rPr lang="en-US" sz="1600" dirty="0" err="1">
                <a:latin typeface="+mj-lt"/>
                <a:ea typeface="ＭＳ Ｐゴシック" charset="0"/>
              </a:rPr>
              <a:t>htseq</a:t>
            </a:r>
            <a:r>
              <a:rPr lang="en-US" sz="1600" dirty="0">
                <a:latin typeface="+mj-lt"/>
                <a:ea typeface="ＭＳ Ｐゴシック" charset="0"/>
              </a:rPr>
              <a:t>-count --mode intersection-strict --stranded no --</a:t>
            </a:r>
            <a:r>
              <a:rPr lang="en-US" sz="1600" dirty="0" err="1">
                <a:latin typeface="+mj-lt"/>
                <a:ea typeface="ＭＳ Ｐゴシック" charset="0"/>
              </a:rPr>
              <a:t>minaqual</a:t>
            </a:r>
            <a:r>
              <a:rPr lang="en-US" sz="1600" dirty="0">
                <a:latin typeface="+mj-lt"/>
                <a:ea typeface="ＭＳ Ｐゴシック" charset="0"/>
              </a:rPr>
              <a:t> 1 --type exon --</a:t>
            </a:r>
            <a:r>
              <a:rPr lang="en-US" sz="1600" dirty="0" err="1">
                <a:latin typeface="+mj-lt"/>
                <a:ea typeface="ＭＳ Ｐゴシック" charset="0"/>
              </a:rPr>
              <a:t>idattr</a:t>
            </a:r>
            <a:r>
              <a:rPr lang="en-US" sz="1600" dirty="0">
                <a:latin typeface="+mj-lt"/>
                <a:ea typeface="ＭＳ Ｐゴシック" charset="0"/>
              </a:rPr>
              <a:t> </a:t>
            </a:r>
            <a:r>
              <a:rPr lang="en-US" sz="1600" dirty="0" err="1">
                <a:latin typeface="+mj-lt"/>
                <a:ea typeface="ＭＳ Ｐゴシック" charset="0"/>
              </a:rPr>
              <a:t>transcript_id</a:t>
            </a:r>
            <a:r>
              <a:rPr lang="en-US" sz="1600" dirty="0">
                <a:latin typeface="+mj-lt"/>
                <a:ea typeface="ＭＳ Ｐゴシック" charset="0"/>
              </a:rPr>
              <a:t> </a:t>
            </a:r>
            <a:r>
              <a:rPr lang="en-US" sz="1600" dirty="0" err="1">
                <a:latin typeface="+mj-lt"/>
                <a:ea typeface="ＭＳ Ｐゴシック" charset="0"/>
              </a:rPr>
              <a:t>accepted_hits.sam</a:t>
            </a:r>
            <a:r>
              <a:rPr lang="en-US" sz="1600" dirty="0">
                <a:latin typeface="+mj-lt"/>
                <a:ea typeface="ＭＳ Ｐゴシック" charset="0"/>
              </a:rPr>
              <a:t> chr22.gff &gt; </a:t>
            </a:r>
            <a:r>
              <a:rPr lang="en-US" sz="1600" dirty="0" err="1">
                <a:latin typeface="+mj-lt"/>
                <a:ea typeface="ＭＳ Ｐゴシック" charset="0"/>
              </a:rPr>
              <a:t>transcript_read_counts_table.tsv</a:t>
            </a:r>
            <a:endParaRPr lang="en-US" sz="1600" dirty="0">
              <a:latin typeface="+mj-lt"/>
            </a:endParaRPr>
          </a:p>
        </p:txBody>
      </p:sp>
    </p:spTree>
    <p:extLst>
      <p:ext uri="{BB962C8B-B14F-4D97-AF65-F5344CB8AC3E}">
        <p14:creationId xmlns:p14="http://schemas.microsoft.com/office/powerpoint/2010/main" val="22694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44624"/>
            <a:ext cx="8839200" cy="936104"/>
          </a:xfrm>
        </p:spPr>
        <p:txBody>
          <a:bodyPr>
            <a:normAutofit/>
          </a:bodyPr>
          <a:lstStyle/>
          <a:p>
            <a:pPr algn="ctr"/>
            <a:r>
              <a:rPr lang="en-US" sz="2800" b="1" dirty="0" err="1">
                <a:latin typeface="Calibri" panose="020F0502020204030204" pitchFamily="34" charset="0"/>
                <a:cs typeface="Calibri" panose="020F0502020204030204" pitchFamily="34" charset="0"/>
              </a:rPr>
              <a:t>HTSeq</a:t>
            </a:r>
            <a:r>
              <a:rPr lang="en-US" sz="2800" b="1" dirty="0">
                <a:latin typeface="Calibri" panose="020F0502020204030204" pitchFamily="34" charset="0"/>
                <a:cs typeface="Calibri" panose="020F0502020204030204" pitchFamily="34" charset="0"/>
              </a:rPr>
              <a:t>-count basically counts reads supporting a feature (exon, gene) by assessing overlapping coordinates</a:t>
            </a:r>
          </a:p>
        </p:txBody>
      </p:sp>
      <p:pic>
        <p:nvPicPr>
          <p:cNvPr id="4" name="Picture 3"/>
          <p:cNvPicPr>
            <a:picLocks noChangeAspect="1"/>
          </p:cNvPicPr>
          <p:nvPr/>
        </p:nvPicPr>
        <p:blipFill>
          <a:blip r:embed="rId3"/>
          <a:stretch>
            <a:fillRect/>
          </a:stretch>
        </p:blipFill>
        <p:spPr>
          <a:xfrm>
            <a:off x="3253280" y="1124744"/>
            <a:ext cx="5290992" cy="4752528"/>
          </a:xfrm>
          <a:prstGeom prst="rect">
            <a:avLst/>
          </a:prstGeom>
        </p:spPr>
      </p:pic>
      <p:sp>
        <p:nvSpPr>
          <p:cNvPr id="5" name="TextBox 4"/>
          <p:cNvSpPr txBox="1"/>
          <p:nvPr/>
        </p:nvSpPr>
        <p:spPr>
          <a:xfrm>
            <a:off x="1104405" y="5939989"/>
            <a:ext cx="9987147" cy="369332"/>
          </a:xfrm>
          <a:prstGeom prst="rect">
            <a:avLst/>
          </a:prstGeom>
          <a:noFill/>
        </p:spPr>
        <p:txBody>
          <a:bodyPr wrap="square" rtlCol="0">
            <a:spAutoFit/>
          </a:bodyPr>
          <a:lstStyle/>
          <a:p>
            <a:r>
              <a:rPr lang="en-US" dirty="0"/>
              <a:t>Whether a read is counted depends on the nature of overlap and “mode” selected</a:t>
            </a:r>
          </a:p>
        </p:txBody>
      </p:sp>
      <p:sp>
        <p:nvSpPr>
          <p:cNvPr id="3" name="TextBox 2">
            <a:extLst>
              <a:ext uri="{FF2B5EF4-FFF2-40B4-BE49-F238E27FC236}">
                <a16:creationId xmlns:a16="http://schemas.microsoft.com/office/drawing/2014/main" id="{B03DF895-6130-984C-8108-62F9AFE0CC83}"/>
              </a:ext>
            </a:extLst>
          </p:cNvPr>
          <p:cNvSpPr txBox="1"/>
          <p:nvPr/>
        </p:nvSpPr>
        <p:spPr>
          <a:xfrm>
            <a:off x="8869682" y="4754879"/>
            <a:ext cx="3174274" cy="1169551"/>
          </a:xfrm>
          <a:prstGeom prst="rect">
            <a:avLst/>
          </a:prstGeom>
          <a:noFill/>
        </p:spPr>
        <p:txBody>
          <a:bodyPr wrap="square" rtlCol="0">
            <a:spAutoFit/>
          </a:bodyPr>
          <a:lstStyle/>
          <a:p>
            <a:r>
              <a:rPr lang="en-US" sz="1400" dirty="0"/>
              <a:t>Note, if </a:t>
            </a:r>
            <a:r>
              <a:rPr lang="en-US" sz="1400" dirty="0" err="1"/>
              <a:t>gene_A</a:t>
            </a:r>
            <a:r>
              <a:rPr lang="en-US" sz="1400" dirty="0"/>
              <a:t> and </a:t>
            </a:r>
            <a:r>
              <a:rPr lang="en-US" sz="1400" dirty="0" err="1"/>
              <a:t>gene_B</a:t>
            </a:r>
            <a:r>
              <a:rPr lang="en-US" sz="1400" dirty="0"/>
              <a:t> on opposite strands, sequence data is stranded, and correct </a:t>
            </a:r>
            <a:r>
              <a:rPr lang="en-US" sz="1400" dirty="0" err="1"/>
              <a:t>HTSeq</a:t>
            </a:r>
            <a:r>
              <a:rPr lang="en-US" sz="1400" dirty="0"/>
              <a:t> parameter set then this read may not be ambiguous </a:t>
            </a:r>
          </a:p>
        </p:txBody>
      </p:sp>
      <p:cxnSp>
        <p:nvCxnSpPr>
          <p:cNvPr id="7" name="Straight Arrow Connector 6">
            <a:extLst>
              <a:ext uri="{FF2B5EF4-FFF2-40B4-BE49-F238E27FC236}">
                <a16:creationId xmlns:a16="http://schemas.microsoft.com/office/drawing/2014/main" id="{7B204E8E-A299-0646-B04B-7C6AC750E5B3}"/>
              </a:ext>
            </a:extLst>
          </p:cNvPr>
          <p:cNvCxnSpPr>
            <a:cxnSpLocks/>
            <a:stCxn id="3" idx="1"/>
          </p:cNvCxnSpPr>
          <p:nvPr/>
        </p:nvCxnSpPr>
        <p:spPr>
          <a:xfrm flipH="1">
            <a:off x="8544274" y="5339655"/>
            <a:ext cx="325408" cy="2120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72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a:bodyPr>
          <a:lstStyle/>
          <a:p>
            <a:pPr algn="ctr"/>
            <a:r>
              <a:rPr lang="en-US" b="1" dirty="0">
                <a:latin typeface="Calibri" panose="020F0502020204030204" pitchFamily="34" charset="0"/>
                <a:cs typeface="Calibri" panose="020F0502020204030204" pitchFamily="34" charset="0"/>
              </a:rPr>
              <a:t>Differential Expression</a:t>
            </a:r>
          </a:p>
        </p:txBody>
      </p:sp>
      <p:sp>
        <p:nvSpPr>
          <p:cNvPr id="3" name="Content Placeholder 2"/>
          <p:cNvSpPr>
            <a:spLocks noGrp="1"/>
          </p:cNvSpPr>
          <p:nvPr>
            <p:ph idx="1"/>
          </p:nvPr>
        </p:nvSpPr>
        <p:spPr>
          <a:xfrm>
            <a:off x="597747" y="873475"/>
            <a:ext cx="11159066" cy="5111049"/>
          </a:xfrm>
        </p:spPr>
        <p:txBody>
          <a:bodyPr>
            <a:normAutofit/>
          </a:bodyPr>
          <a:lstStyle/>
          <a:p>
            <a:r>
              <a:rPr lang="en-US" dirty="0"/>
              <a:t>Tying gene expression back to genotype/phenotype</a:t>
            </a:r>
          </a:p>
          <a:p>
            <a:endParaRPr lang="en-US" dirty="0"/>
          </a:p>
          <a:p>
            <a:r>
              <a:rPr lang="en-US" dirty="0"/>
              <a:t>What genes/transcripts are being expressed at higher/lower levels in different groups of samples?</a:t>
            </a:r>
          </a:p>
          <a:p>
            <a:pPr lvl="1"/>
            <a:r>
              <a:rPr lang="en-US" dirty="0"/>
              <a:t>Are these differences ‘significant’, accounting for variance/noise?</a:t>
            </a:r>
            <a:br>
              <a:rPr lang="en-US" dirty="0"/>
            </a:br>
            <a:endParaRPr lang="en-US" dirty="0"/>
          </a:p>
          <a:p>
            <a:r>
              <a:rPr lang="en-US" dirty="0"/>
              <a:t>Examples (used in course):</a:t>
            </a:r>
          </a:p>
          <a:p>
            <a:pPr lvl="1"/>
            <a:r>
              <a:rPr lang="en-US" dirty="0"/>
              <a:t>UHR cells vs HBR brain</a:t>
            </a:r>
          </a:p>
          <a:p>
            <a:pPr lvl="1"/>
            <a:r>
              <a:rPr lang="en-US" dirty="0"/>
              <a:t>Tumor vs Normal tissue</a:t>
            </a:r>
          </a:p>
          <a:p>
            <a:pPr lvl="1"/>
            <a:r>
              <a:rPr lang="en-US" dirty="0"/>
              <a:t>Wild-type vs gene KO cells </a:t>
            </a:r>
          </a:p>
          <a:p>
            <a:pPr lvl="1"/>
            <a:endParaRPr lang="en-US" dirty="0"/>
          </a:p>
          <a:p>
            <a:endParaRPr lang="en-US" dirty="0"/>
          </a:p>
        </p:txBody>
      </p:sp>
      <p:pic>
        <p:nvPicPr>
          <p:cNvPr id="6" name="Picture 5">
            <a:extLst>
              <a:ext uri="{FF2B5EF4-FFF2-40B4-BE49-F238E27FC236}">
                <a16:creationId xmlns:a16="http://schemas.microsoft.com/office/drawing/2014/main" id="{3E1B4A4A-D781-BD4E-94DC-4B6E90B4E366}"/>
              </a:ext>
            </a:extLst>
          </p:cNvPr>
          <p:cNvPicPr>
            <a:picLocks noChangeAspect="1"/>
          </p:cNvPicPr>
          <p:nvPr/>
        </p:nvPicPr>
        <p:blipFill>
          <a:blip r:embed="rId2"/>
          <a:stretch>
            <a:fillRect/>
          </a:stretch>
        </p:blipFill>
        <p:spPr>
          <a:xfrm>
            <a:off x="6352191" y="3276771"/>
            <a:ext cx="5242062" cy="2960223"/>
          </a:xfrm>
          <a:prstGeom prst="rect">
            <a:avLst/>
          </a:prstGeom>
        </p:spPr>
      </p:pic>
    </p:spTree>
    <p:extLst>
      <p:ext uri="{BB962C8B-B14F-4D97-AF65-F5344CB8AC3E}">
        <p14:creationId xmlns:p14="http://schemas.microsoft.com/office/powerpoint/2010/main" val="2096574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fontScale="90000"/>
          </a:bodyPr>
          <a:lstStyle/>
          <a:p>
            <a:pPr algn="ctr"/>
            <a:r>
              <a:rPr lang="en-US" b="1" dirty="0">
                <a:latin typeface="Calibri" panose="020F0502020204030204" pitchFamily="34" charset="0"/>
                <a:cs typeface="Calibri" panose="020F0502020204030204" pitchFamily="34" charset="0"/>
              </a:rPr>
              <a:t>Differential Expression with Ballgown</a:t>
            </a:r>
          </a:p>
        </p:txBody>
      </p:sp>
      <p:sp>
        <p:nvSpPr>
          <p:cNvPr id="3" name="Content Placeholder 2"/>
          <p:cNvSpPr>
            <a:spLocks noGrp="1"/>
          </p:cNvSpPr>
          <p:nvPr>
            <p:ph idx="1"/>
          </p:nvPr>
        </p:nvSpPr>
        <p:spPr>
          <a:xfrm>
            <a:off x="597747" y="764704"/>
            <a:ext cx="11159066" cy="5393267"/>
          </a:xfrm>
        </p:spPr>
        <p:txBody>
          <a:bodyPr>
            <a:normAutofit/>
          </a:bodyPr>
          <a:lstStyle/>
          <a:p>
            <a:pPr marL="0" indent="0">
              <a:buNone/>
            </a:pPr>
            <a:r>
              <a:rPr lang="en-US" sz="2400" dirty="0"/>
              <a:t>Parametric F-test comparing nested linear models</a:t>
            </a:r>
            <a:br>
              <a:rPr lang="en-US" sz="2400" dirty="0"/>
            </a:br>
            <a:endParaRPr lang="en-US" sz="2400" dirty="0"/>
          </a:p>
          <a:p>
            <a:r>
              <a:rPr lang="en-US" sz="2400" dirty="0"/>
              <a:t>Two models are fit to each feature, using expression as the outcome</a:t>
            </a:r>
          </a:p>
          <a:p>
            <a:pPr lvl="1"/>
            <a:r>
              <a:rPr lang="en-US" dirty="0"/>
              <a:t>one including the covariate of interest (e.g., case/control status or time) and one not including that covariate. </a:t>
            </a:r>
            <a:br>
              <a:rPr lang="en-US" dirty="0"/>
            </a:br>
            <a:endParaRPr lang="en-US" dirty="0"/>
          </a:p>
          <a:p>
            <a:r>
              <a:rPr lang="en-US" sz="2400" dirty="0"/>
              <a:t>An F statistic and p-value are calculated using the fits of the two models. </a:t>
            </a:r>
          </a:p>
          <a:p>
            <a:pPr lvl="1"/>
            <a:r>
              <a:rPr lang="en-US" dirty="0"/>
              <a:t>A significant p-value means the model including the covariate of interest fits significantly better than the model without that covariate, indicating differential expression.</a:t>
            </a:r>
            <a:br>
              <a:rPr lang="en-US" dirty="0"/>
            </a:br>
            <a:r>
              <a:rPr lang="en-US" dirty="0"/>
              <a:t> </a:t>
            </a:r>
          </a:p>
          <a:p>
            <a:r>
              <a:rPr lang="en-US" sz="2400" dirty="0"/>
              <a:t>We adjust for multiple testing by reporting q-values: </a:t>
            </a:r>
          </a:p>
          <a:p>
            <a:pPr lvl="1"/>
            <a:r>
              <a:rPr lang="en-US" dirty="0"/>
              <a:t>q &lt; 0.05 the false discovery rate should be controlled at ~5%.</a:t>
            </a:r>
          </a:p>
        </p:txBody>
      </p:sp>
      <p:sp>
        <p:nvSpPr>
          <p:cNvPr id="4" name="TextBox 3"/>
          <p:cNvSpPr txBox="1"/>
          <p:nvPr/>
        </p:nvSpPr>
        <p:spPr>
          <a:xfrm>
            <a:off x="9765008" y="6082270"/>
            <a:ext cx="3024336" cy="369332"/>
          </a:xfrm>
          <a:prstGeom prst="rect">
            <a:avLst/>
          </a:prstGeom>
          <a:noFill/>
        </p:spPr>
        <p:txBody>
          <a:bodyPr wrap="square" rtlCol="0">
            <a:spAutoFit/>
          </a:bodyPr>
          <a:lstStyle/>
          <a:p>
            <a:r>
              <a:rPr lang="fr-FR" dirty="0">
                <a:hlinkClick r:id="rId2"/>
              </a:rPr>
              <a:t>Frazee et al. (2014)</a:t>
            </a:r>
            <a:endParaRPr lang="en-US" dirty="0"/>
          </a:p>
        </p:txBody>
      </p:sp>
    </p:spTree>
    <p:extLst>
      <p:ext uri="{BB962C8B-B14F-4D97-AF65-F5344CB8AC3E}">
        <p14:creationId xmlns:p14="http://schemas.microsoft.com/office/powerpoint/2010/main" val="361591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3310874"/>
            <a:ext cx="6624736" cy="3070454"/>
          </a:xfrm>
          <a:prstGeom prst="rect">
            <a:avLst/>
          </a:prstGeom>
        </p:spPr>
      </p:pic>
      <p:sp>
        <p:nvSpPr>
          <p:cNvPr id="2" name="Title 1"/>
          <p:cNvSpPr>
            <a:spLocks noGrp="1"/>
          </p:cNvSpPr>
          <p:nvPr>
            <p:ph type="title"/>
          </p:nvPr>
        </p:nvSpPr>
        <p:spPr>
          <a:xfrm>
            <a:off x="1703512" y="103380"/>
            <a:ext cx="8839200" cy="490066"/>
          </a:xfrm>
        </p:spPr>
        <p:txBody>
          <a:bodyPr>
            <a:normAutofit fontScale="90000"/>
          </a:bodyPr>
          <a:lstStyle/>
          <a:p>
            <a:pPr algn="ctr"/>
            <a:r>
              <a:rPr lang="en-US" b="1" dirty="0" err="1">
                <a:latin typeface="Calibri" panose="020F0502020204030204" pitchFamily="34" charset="0"/>
                <a:cs typeface="Calibri" panose="020F0502020204030204" pitchFamily="34" charset="0"/>
              </a:rPr>
              <a:t>Ballgown</a:t>
            </a:r>
            <a:r>
              <a:rPr lang="en-US" b="1" dirty="0">
                <a:latin typeface="Calibri" panose="020F0502020204030204" pitchFamily="34" charset="0"/>
                <a:cs typeface="Calibri" panose="020F0502020204030204" pitchFamily="34" charset="0"/>
              </a:rPr>
              <a:t> for Visualization with R</a:t>
            </a:r>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623392" y="908721"/>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832" y="764705"/>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0176" y="764705"/>
            <a:ext cx="2952328" cy="2926085"/>
          </a:xfrm>
          <a:prstGeom prst="rect">
            <a:avLst/>
          </a:prstGeom>
        </p:spPr>
      </p:pic>
    </p:spTree>
    <p:extLst>
      <p:ext uri="{BB962C8B-B14F-4D97-AF65-F5344CB8AC3E}">
        <p14:creationId xmlns:p14="http://schemas.microsoft.com/office/powerpoint/2010/main" val="68269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Alternative differential expression methods</a:t>
            </a:r>
          </a:p>
        </p:txBody>
      </p:sp>
      <p:sp>
        <p:nvSpPr>
          <p:cNvPr id="32770" name="Content Placeholder 2"/>
          <p:cNvSpPr>
            <a:spLocks noGrp="1"/>
          </p:cNvSpPr>
          <p:nvPr>
            <p:ph idx="1"/>
          </p:nvPr>
        </p:nvSpPr>
        <p:spPr>
          <a:xfrm>
            <a:off x="569843" y="1433739"/>
            <a:ext cx="10783957" cy="4351338"/>
          </a:xfrm>
        </p:spPr>
        <p:txBody>
          <a:bodyPr/>
          <a:lstStyle/>
          <a:p>
            <a:r>
              <a:rPr lang="en-US" sz="3200" dirty="0">
                <a:latin typeface="Calibri" charset="0"/>
                <a:ea typeface="ＭＳ Ｐゴシック" charset="0"/>
              </a:rPr>
              <a:t>Raw count approaches</a:t>
            </a:r>
            <a:br>
              <a:rPr lang="en-US" sz="3200" dirty="0">
                <a:latin typeface="Calibri" charset="0"/>
                <a:ea typeface="ＭＳ Ｐゴシック" charset="0"/>
              </a:rPr>
            </a:br>
            <a:endParaRPr lang="en-US" sz="3200" dirty="0">
              <a:latin typeface="Calibri" charset="0"/>
              <a:ea typeface="ＭＳ Ｐゴシック" charset="0"/>
            </a:endParaRPr>
          </a:p>
          <a:p>
            <a:pPr lvl="1"/>
            <a:r>
              <a:rPr lang="en-US" dirty="0">
                <a:latin typeface="Calibri" charset="0"/>
                <a:ea typeface="ＭＳ Ｐゴシック" charset="0"/>
              </a:rPr>
              <a:t>DESeq2 - </a:t>
            </a:r>
            <a:r>
              <a:rPr lang="en-US" dirty="0">
                <a:latin typeface="Calibri" charset="0"/>
                <a:ea typeface="ＭＳ Ｐゴシック" charset="0"/>
                <a:hlinkClick r:id="rId2"/>
              </a:rPr>
              <a:t>http://www-huber.embl.de/users/anders/DESeq/</a:t>
            </a:r>
            <a:br>
              <a:rPr lang="en-US" dirty="0">
                <a:latin typeface="Calibri" charset="0"/>
                <a:ea typeface="ＭＳ Ｐゴシック" charset="0"/>
              </a:rPr>
            </a:br>
            <a:endParaRPr lang="en-US" dirty="0">
              <a:latin typeface="Calibri" charset="0"/>
              <a:ea typeface="ＭＳ Ｐゴシック" charset="0"/>
            </a:endParaRPr>
          </a:p>
          <a:p>
            <a:pPr lvl="1"/>
            <a:r>
              <a:rPr lang="en-US" dirty="0" err="1">
                <a:latin typeface="Calibri" charset="0"/>
                <a:ea typeface="ＭＳ Ｐゴシック" charset="0"/>
              </a:rPr>
              <a:t>edgeR</a:t>
            </a:r>
            <a:r>
              <a:rPr lang="en-US" dirty="0">
                <a:latin typeface="Calibri" charset="0"/>
                <a:ea typeface="ＭＳ Ｐゴシック" charset="0"/>
              </a:rPr>
              <a:t> - </a:t>
            </a:r>
            <a:r>
              <a:rPr lang="en-US" dirty="0">
                <a:latin typeface="Calibri" charset="0"/>
                <a:ea typeface="ＭＳ Ｐゴシック" charset="0"/>
                <a:hlinkClick r:id="rId3"/>
              </a:rPr>
              <a:t>http://www.bioconductor.org/packages/release/bioc/html/edgeR.html</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Others…</a:t>
            </a:r>
          </a:p>
          <a:p>
            <a:pPr lvl="1"/>
            <a:endParaRPr lang="en-US" dirty="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199290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056904" y="-27384"/>
            <a:ext cx="9458696" cy="864096"/>
          </a:xfrm>
        </p:spPr>
        <p:txBody>
          <a:bodyPr>
            <a:noAutofit/>
          </a:bodyPr>
          <a:lstStyle/>
          <a:p>
            <a:pPr algn="ctr"/>
            <a:r>
              <a:rPr lang="en-US" sz="3400" b="1" dirty="0">
                <a:latin typeface="Calibri" charset="0"/>
                <a:ea typeface="ＭＳ Ｐゴシック" charset="0"/>
              </a:rPr>
              <a:t>‘FPKM/TPM’ expression estimates vs. ‘raw’ counts</a:t>
            </a:r>
          </a:p>
        </p:txBody>
      </p:sp>
      <p:sp>
        <p:nvSpPr>
          <p:cNvPr id="31746" name="Content Placeholder 2"/>
          <p:cNvSpPr>
            <a:spLocks noGrp="1"/>
          </p:cNvSpPr>
          <p:nvPr>
            <p:ph idx="1"/>
          </p:nvPr>
        </p:nvSpPr>
        <p:spPr>
          <a:xfrm>
            <a:off x="866899" y="908720"/>
            <a:ext cx="10604665" cy="5328592"/>
          </a:xfrm>
        </p:spPr>
        <p:txBody>
          <a:bodyPr/>
          <a:lstStyle/>
          <a:p>
            <a:r>
              <a:rPr lang="en-US" dirty="0">
                <a:latin typeface="Calibri" charset="0"/>
                <a:ea typeface="ＭＳ Ｐゴシック" charset="0"/>
              </a:rPr>
              <a:t>Which should I use?</a:t>
            </a:r>
          </a:p>
          <a:p>
            <a:pPr lvl="1"/>
            <a:r>
              <a:rPr lang="en-US" dirty="0">
                <a:latin typeface="Calibri" charset="0"/>
                <a:ea typeface="ＭＳ Ｐゴシック" charset="0"/>
              </a:rPr>
              <a:t>Long running debate, but the general consensus: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FPKM/TPM</a:t>
            </a:r>
          </a:p>
          <a:p>
            <a:pPr lvl="1"/>
            <a:r>
              <a:rPr lang="en-US" dirty="0">
                <a:latin typeface="Calibri" charset="0"/>
                <a:ea typeface="ＭＳ Ｐゴシック" charset="0"/>
              </a:rPr>
              <a:t>When you want to leverage benefits of tuxedo suite</a:t>
            </a:r>
          </a:p>
          <a:p>
            <a:pPr lvl="2"/>
            <a:r>
              <a:rPr lang="en-US" dirty="0">
                <a:latin typeface="Calibri" charset="0"/>
                <a:ea typeface="ＭＳ Ｐゴシック" charset="0"/>
              </a:rPr>
              <a:t>Isoform </a:t>
            </a:r>
            <a:r>
              <a:rPr lang="en-US" dirty="0" err="1">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etc.</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expression</a:t>
            </a:r>
          </a:p>
          <a:p>
            <a:pPr lvl="1"/>
            <a:r>
              <a:rPr lang="en-US" dirty="0">
                <a:latin typeface="Calibri" charset="0"/>
                <a:ea typeface="ＭＳ Ｐゴシック" charset="0"/>
              </a:rPr>
              <a:t>Accommodates more sophisticated experimental designs with appropriate statistical tests</a:t>
            </a:r>
          </a:p>
        </p:txBody>
      </p:sp>
    </p:spTree>
    <p:extLst>
      <p:ext uri="{BB962C8B-B14F-4D97-AF65-F5344CB8AC3E}">
        <p14:creationId xmlns:p14="http://schemas.microsoft.com/office/powerpoint/2010/main" val="1813429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143000"/>
          </a:xfrm>
        </p:spPr>
        <p:txBody>
          <a:bodyPr>
            <a:normAutofit/>
          </a:bodyPr>
          <a:lstStyle/>
          <a:p>
            <a:pPr algn="ctr"/>
            <a:r>
              <a:rPr lang="en-US" b="1" dirty="0">
                <a:latin typeface="Calibri" panose="020F0502020204030204" pitchFamily="34" charset="0"/>
                <a:cs typeface="Calibri" panose="020F0502020204030204" pitchFamily="34" charset="0"/>
              </a:rPr>
              <a:t>Multiple approaches advisable</a:t>
            </a:r>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64" y="1440160"/>
            <a:ext cx="6078124" cy="4653136"/>
          </a:xfrm>
          <a:prstGeom prst="rect">
            <a:avLst/>
          </a:prstGeom>
        </p:spPr>
      </p:pic>
    </p:spTree>
    <p:extLst>
      <p:ext uri="{BB962C8B-B14F-4D97-AF65-F5344CB8AC3E}">
        <p14:creationId xmlns:p14="http://schemas.microsoft.com/office/powerpoint/2010/main" val="2496588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Lessons learned from microarray days</a:t>
            </a:r>
          </a:p>
        </p:txBody>
      </p:sp>
      <p:sp>
        <p:nvSpPr>
          <p:cNvPr id="34818" name="Content Placeholder 2"/>
          <p:cNvSpPr>
            <a:spLocks noGrp="1"/>
          </p:cNvSpPr>
          <p:nvPr>
            <p:ph idx="1"/>
          </p:nvPr>
        </p:nvSpPr>
        <p:spPr>
          <a:xfrm>
            <a:off x="838200" y="1555668"/>
            <a:ext cx="10515600" cy="4621295"/>
          </a:xfrm>
        </p:spPr>
        <p:txBody>
          <a:bodyPr>
            <a:normAutofit lnSpcReduction="10000"/>
          </a:bodyPr>
          <a:lstStyle/>
          <a:p>
            <a:r>
              <a:rPr lang="en-US" dirty="0">
                <a:latin typeface="Calibri" charset="0"/>
                <a:ea typeface="ＭＳ Ｐゴシック" charset="0"/>
              </a:rPr>
              <a:t>Hansen et al. “Sequencing Technology Does Not Eliminate Biological Variability.” Nature Biotechnology 29, no. 7 (2011): 572–573.</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Power analysis for RNA-seq experiments</a:t>
            </a:r>
          </a:p>
          <a:p>
            <a:pPr lvl="1"/>
            <a:r>
              <a:rPr lang="en-US" dirty="0">
                <a:latin typeface="Calibri" charset="0"/>
                <a:ea typeface="ＭＳ Ｐゴシック" charset="0"/>
                <a:hlinkClick r:id="rId2"/>
              </a:rPr>
              <a:t>http://scotty.genetics.utah.edu/</a:t>
            </a:r>
            <a:endParaRPr lang="en-US" dirty="0">
              <a:latin typeface="Calibri" charset="0"/>
              <a:ea typeface="ＭＳ Ｐゴシック" charset="0"/>
            </a:endParaRPr>
          </a:p>
          <a:p>
            <a:pPr lvl="1"/>
            <a:endParaRPr lang="en-US" dirty="0">
              <a:latin typeface="Calibri" charset="0"/>
              <a:ea typeface="ＭＳ Ｐゴシック" charset="0"/>
            </a:endParaRPr>
          </a:p>
          <a:p>
            <a:r>
              <a:rPr lang="en-US" dirty="0">
                <a:latin typeface="Calibri" charset="0"/>
                <a:ea typeface="ＭＳ Ｐゴシック" charset="0"/>
              </a:rPr>
              <a:t>RNA-seq need for biological replicates</a:t>
            </a:r>
          </a:p>
          <a:p>
            <a:pPr lvl="1"/>
            <a:r>
              <a:rPr lang="en-US" dirty="0">
                <a:latin typeface="Calibri" charset="0"/>
                <a:ea typeface="ＭＳ Ｐゴシック" charset="0"/>
                <a:hlinkClick r:id="rId3"/>
              </a:rPr>
              <a:t>http://www.biostars.org/p/1161/</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RNA-seq 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2149082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676400" y="53752"/>
            <a:ext cx="8839200" cy="1143000"/>
          </a:xfrm>
        </p:spPr>
        <p:txBody>
          <a:bodyPr/>
          <a:lstStyle/>
          <a:p>
            <a:pPr algn="ctr"/>
            <a:r>
              <a:rPr lang="en-US" b="1" dirty="0">
                <a:latin typeface="Calibri" charset="0"/>
                <a:ea typeface="ＭＳ Ｐゴシック" charset="0"/>
              </a:rPr>
              <a:t>Multiple testing correction</a:t>
            </a:r>
          </a:p>
        </p:txBody>
      </p:sp>
      <p:sp>
        <p:nvSpPr>
          <p:cNvPr id="35842" name="Content Placeholder 2"/>
          <p:cNvSpPr>
            <a:spLocks noGrp="1"/>
          </p:cNvSpPr>
          <p:nvPr>
            <p:ph idx="1"/>
          </p:nvPr>
        </p:nvSpPr>
        <p:spPr>
          <a:xfrm>
            <a:off x="581891" y="1196752"/>
            <a:ext cx="10877797" cy="4968552"/>
          </a:xfrm>
        </p:spPr>
        <p:txBody>
          <a:bodyPr>
            <a:normAutofit lnSpcReduction="10000"/>
          </a:bodyPr>
          <a:lstStyle/>
          <a:p>
            <a:r>
              <a:rPr lang="en-US" dirty="0">
                <a:latin typeface="Calibri" charset="0"/>
                <a:ea typeface="ＭＳ Ｐゴシック" charset="0"/>
              </a:rPr>
              <a:t>As more attributes are compared, differences due solely to chance become more likely! </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Well known from array studies</a:t>
            </a:r>
          </a:p>
          <a:p>
            <a:pPr lvl="1"/>
            <a:r>
              <a:rPr lang="en-US" dirty="0">
                <a:latin typeface="Calibri" charset="0"/>
                <a:ea typeface="ＭＳ Ｐゴシック" charset="0"/>
              </a:rPr>
              <a:t>10,000s genes/transcripts</a:t>
            </a:r>
          </a:p>
          <a:p>
            <a:pPr lvl="1"/>
            <a:r>
              <a:rPr lang="en-US" dirty="0">
                <a:latin typeface="Calibri" charset="0"/>
                <a:ea typeface="ＭＳ Ｐゴシック" charset="0"/>
              </a:rPr>
              <a:t>100,000s exons</a:t>
            </a:r>
            <a:br>
              <a:rPr lang="en-US" dirty="0">
                <a:latin typeface="Calibri" charset="0"/>
                <a:ea typeface="ＭＳ Ｐゴシック" charset="0"/>
              </a:rPr>
            </a:br>
            <a:endParaRPr lang="en-US" dirty="0">
              <a:latin typeface="Calibri" charset="0"/>
              <a:ea typeface="ＭＳ Ｐゴシック" charset="0"/>
            </a:endParaRPr>
          </a:p>
          <a:p>
            <a:pPr marL="342900" lvl="1" indent="-342900">
              <a:buFont typeface="Arial" charset="0"/>
              <a:buChar char="•"/>
            </a:pPr>
            <a:r>
              <a:rPr lang="en-US" dirty="0">
                <a:latin typeface="Calibri" charset="0"/>
                <a:ea typeface="ＭＳ Ｐゴシック" charset="0"/>
              </a:rPr>
              <a:t>With RNA-</a:t>
            </a:r>
            <a:r>
              <a:rPr lang="en-US" dirty="0" err="1">
                <a:latin typeface="Calibri" charset="0"/>
                <a:ea typeface="ＭＳ Ｐゴシック" charset="0"/>
              </a:rPr>
              <a:t>seq</a:t>
            </a:r>
            <a:r>
              <a:rPr lang="en-US" dirty="0">
                <a:latin typeface="Calibri" charset="0"/>
                <a:ea typeface="ＭＳ Ｐゴシック" charset="0"/>
              </a:rPr>
              <a:t>, more of a problem than ever</a:t>
            </a:r>
          </a:p>
          <a:p>
            <a:pPr lvl="1"/>
            <a:r>
              <a:rPr lang="en-US" dirty="0">
                <a:latin typeface="Calibri" charset="0"/>
                <a:ea typeface="ＭＳ Ｐゴシック" charset="0"/>
              </a:rPr>
              <a:t>All the complexity of the transcriptome gives huge numbers of potential features</a:t>
            </a:r>
          </a:p>
          <a:p>
            <a:pPr lvl="2"/>
            <a:r>
              <a:rPr lang="en-US" dirty="0">
                <a:latin typeface="Calibri" charset="0"/>
                <a:ea typeface="ＭＳ Ｐゴシック" charset="0"/>
              </a:rPr>
              <a:t>Genes, transcripts, exons, junctions, retained introns, microRNAs, </a:t>
            </a:r>
            <a:r>
              <a:rPr lang="en-US" dirty="0" err="1">
                <a:latin typeface="Calibri" charset="0"/>
                <a:ea typeface="ＭＳ Ｐゴシック" charset="0"/>
              </a:rPr>
              <a:t>lncRNAs</a:t>
            </a:r>
            <a:r>
              <a:rPr lang="en-US" dirty="0">
                <a:latin typeface="Calibri" charset="0"/>
                <a:ea typeface="ＭＳ Ｐゴシック" charset="0"/>
              </a:rPr>
              <a:t>, </a:t>
            </a:r>
            <a:r>
              <a:rPr lang="en-US" dirty="0" err="1">
                <a:latin typeface="Calibri" charset="0"/>
                <a:ea typeface="ＭＳ Ｐゴシック" charset="0"/>
              </a:rPr>
              <a:t>etc</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Bioconductor</a:t>
            </a:r>
            <a:r>
              <a:rPr lang="en-US" dirty="0">
                <a:latin typeface="Calibri" charset="0"/>
                <a:ea typeface="ＭＳ Ｐゴシック" charset="0"/>
              </a:rPr>
              <a:t> </a:t>
            </a:r>
            <a:r>
              <a:rPr lang="en-US" dirty="0" err="1">
                <a:latin typeface="Calibri" charset="0"/>
                <a:ea typeface="ＭＳ Ｐゴシック" charset="0"/>
              </a:rPr>
              <a:t>multtest</a:t>
            </a:r>
            <a:endParaRPr lang="en-US" dirty="0">
              <a:latin typeface="Calibri" charset="0"/>
              <a:ea typeface="ＭＳ Ｐゴシック" charset="0"/>
            </a:endParaRPr>
          </a:p>
          <a:p>
            <a:pPr lvl="1"/>
            <a:r>
              <a:rPr lang="en-US" sz="1800" dirty="0">
                <a:latin typeface="Calibri" charset="0"/>
                <a:ea typeface="ＭＳ Ｐゴシック" charset="0"/>
                <a:hlinkClick r:id="rId3"/>
              </a:rPr>
              <a:t>http://www.bioconductor.org/packages/release/bioc/html/multtest.html</a:t>
            </a:r>
            <a:endParaRPr lang="en-US" sz="1800" dirty="0">
              <a:latin typeface="Calibri" charset="0"/>
              <a:ea typeface="ＭＳ Ｐゴシック" charset="0"/>
            </a:endParaRPr>
          </a:p>
        </p:txBody>
      </p:sp>
    </p:spTree>
    <p:extLst>
      <p:ext uri="{BB962C8B-B14F-4D97-AF65-F5344CB8AC3E}">
        <p14:creationId xmlns:p14="http://schemas.microsoft.com/office/powerpoint/2010/main" val="120383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19725" y="-94828"/>
            <a:ext cx="11352550" cy="1143000"/>
          </a:xfrm>
        </p:spPr>
        <p:txBody>
          <a:bodyPr/>
          <a:lstStyle/>
          <a:p>
            <a:pPr algn="ctr"/>
            <a:r>
              <a:rPr lang="en-US" sz="3600" b="1" dirty="0">
                <a:latin typeface="Calibri" charset="0"/>
                <a:ea typeface="ＭＳ Ｐゴシック" charset="0"/>
              </a:rPr>
              <a:t>Downstream interpretation of expression analysis</a:t>
            </a:r>
          </a:p>
        </p:txBody>
      </p:sp>
      <p:sp>
        <p:nvSpPr>
          <p:cNvPr id="2" name="Content Placeholder 1"/>
          <p:cNvSpPr>
            <a:spLocks noGrp="1"/>
          </p:cNvSpPr>
          <p:nvPr>
            <p:ph idx="1"/>
          </p:nvPr>
        </p:nvSpPr>
        <p:spPr>
          <a:xfrm>
            <a:off x="419725" y="944380"/>
            <a:ext cx="5101509" cy="5017724"/>
          </a:xfrm>
        </p:spPr>
        <p:txBody>
          <a:bodyPr>
            <a:normAutofit/>
          </a:bodyPr>
          <a:lstStyle/>
          <a:p>
            <a:pPr>
              <a:lnSpc>
                <a:spcPct val="110000"/>
              </a:lnSpc>
            </a:pPr>
            <a:r>
              <a:rPr lang="en-US" sz="2400" dirty="0">
                <a:latin typeface="Calibri" charset="0"/>
                <a:ea typeface="ＭＳ Ｐゴシック" charset="0"/>
              </a:rPr>
              <a:t>Topic for an entire course</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Expression estimates and differential expression lists from </a:t>
            </a:r>
            <a:r>
              <a:rPr lang="en-US" sz="2400" dirty="0" err="1">
                <a:latin typeface="Calibri" charset="0"/>
                <a:ea typeface="ＭＳ Ｐゴシック" charset="0"/>
              </a:rPr>
              <a:t>StringTie</a:t>
            </a:r>
            <a:r>
              <a:rPr lang="en-US" sz="2400" dirty="0">
                <a:latin typeface="Calibri" charset="0"/>
                <a:ea typeface="ＭＳ Ｐゴシック" charset="0"/>
              </a:rPr>
              <a:t>, Ballgown or other alternatives can be fed into many analysis pipelines</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See supplemental R tutorial for how to format expression data and start manipulating in R</a:t>
            </a:r>
          </a:p>
        </p:txBody>
      </p:sp>
      <p:sp>
        <p:nvSpPr>
          <p:cNvPr id="3" name="Rectangle 2"/>
          <p:cNvSpPr/>
          <p:nvPr/>
        </p:nvSpPr>
        <p:spPr>
          <a:xfrm>
            <a:off x="170817" y="6010712"/>
            <a:ext cx="9933852" cy="338554"/>
          </a:xfrm>
          <a:prstGeom prst="rect">
            <a:avLst/>
          </a:prstGeom>
        </p:spPr>
        <p:txBody>
          <a:bodyPr wrap="square">
            <a:spAutoFit/>
          </a:bodyPr>
          <a:lstStyle/>
          <a:p>
            <a:r>
              <a:rPr lang="en-US" sz="1600" dirty="0">
                <a:hlinkClick r:id="rId2"/>
              </a:rPr>
              <a:t>https://genviz.org/module-04-expression/0004/01/01/Expression_Profiling_and_Visualization/</a:t>
            </a:r>
            <a:r>
              <a:rPr lang="en-US" sz="1600" dirty="0"/>
              <a:t> </a:t>
            </a:r>
          </a:p>
        </p:txBody>
      </p:sp>
      <p:sp>
        <p:nvSpPr>
          <p:cNvPr id="5" name="Content Placeholder 1">
            <a:extLst>
              <a:ext uri="{FF2B5EF4-FFF2-40B4-BE49-F238E27FC236}">
                <a16:creationId xmlns:a16="http://schemas.microsoft.com/office/drawing/2014/main" id="{D6BA4DE4-E50B-8F4F-AC42-40CD85229C83}"/>
              </a:ext>
            </a:extLst>
          </p:cNvPr>
          <p:cNvSpPr txBox="1">
            <a:spLocks/>
          </p:cNvSpPr>
          <p:nvPr/>
        </p:nvSpPr>
        <p:spPr>
          <a:xfrm>
            <a:off x="5686697" y="944380"/>
            <a:ext cx="6412864" cy="5436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000" dirty="0">
                <a:latin typeface="Calibri" charset="0"/>
                <a:ea typeface="ＭＳ Ｐゴシック" charset="0"/>
              </a:rPr>
              <a:t>Clustering/Heatmaps</a:t>
            </a:r>
          </a:p>
          <a:p>
            <a:pPr lvl="1">
              <a:lnSpc>
                <a:spcPct val="110000"/>
              </a:lnSpc>
            </a:pPr>
            <a:r>
              <a:rPr lang="en-US" sz="1800" dirty="0">
                <a:latin typeface="Calibri" charset="0"/>
                <a:ea typeface="ＭＳ Ｐゴシック" charset="0"/>
              </a:rPr>
              <a:t>Provided by Ballgown</a:t>
            </a:r>
          </a:p>
          <a:p>
            <a:pPr lvl="1">
              <a:lnSpc>
                <a:spcPct val="110000"/>
              </a:lnSpc>
            </a:pPr>
            <a:r>
              <a:rPr lang="en-US" sz="1800" dirty="0">
                <a:latin typeface="Calibri" charset="0"/>
                <a:ea typeface="ＭＳ Ｐゴシック" charset="0"/>
              </a:rPr>
              <a:t>For more customized analysis various R packages exist: </a:t>
            </a:r>
          </a:p>
          <a:p>
            <a:pPr lvl="2">
              <a:lnSpc>
                <a:spcPct val="110000"/>
              </a:lnSpc>
            </a:pPr>
            <a:r>
              <a:rPr lang="en-US" sz="1800" dirty="0" err="1">
                <a:latin typeface="Calibri" charset="0"/>
                <a:ea typeface="ＭＳ Ｐゴシック" charset="0"/>
              </a:rPr>
              <a:t>hclust</a:t>
            </a:r>
            <a:r>
              <a:rPr lang="en-US" sz="1800" dirty="0">
                <a:latin typeface="Calibri" charset="0"/>
                <a:ea typeface="ＭＳ Ｐゴシック" charset="0"/>
              </a:rPr>
              <a:t>, heatmap.2, </a:t>
            </a:r>
            <a:r>
              <a:rPr lang="en-US" sz="1800" dirty="0" err="1">
                <a:latin typeface="Calibri" charset="0"/>
                <a:ea typeface="ＭＳ Ｐゴシック" charset="0"/>
              </a:rPr>
              <a:t>plotrix</a:t>
            </a:r>
            <a:r>
              <a:rPr lang="en-US" sz="1800" dirty="0">
                <a:latin typeface="Calibri" charset="0"/>
                <a:ea typeface="ＭＳ Ｐゴシック" charset="0"/>
              </a:rPr>
              <a:t>, ggplot2, etc.</a:t>
            </a:r>
          </a:p>
          <a:p>
            <a:pPr>
              <a:lnSpc>
                <a:spcPct val="110000"/>
              </a:lnSpc>
            </a:pPr>
            <a:r>
              <a:rPr lang="en-US" sz="2000" dirty="0">
                <a:latin typeface="Calibri" charset="0"/>
                <a:ea typeface="ＭＳ Ｐゴシック" charset="0"/>
              </a:rPr>
              <a:t>Classification</a:t>
            </a:r>
          </a:p>
          <a:p>
            <a:pPr lvl="1">
              <a:lnSpc>
                <a:spcPct val="110000"/>
              </a:lnSpc>
            </a:pPr>
            <a:r>
              <a:rPr lang="en-US" sz="1800" dirty="0">
                <a:latin typeface="Calibri" charset="0"/>
                <a:ea typeface="ＭＳ Ｐゴシック" charset="0"/>
              </a:rPr>
              <a:t>For RNA-</a:t>
            </a:r>
            <a:r>
              <a:rPr lang="en-US" sz="1800" dirty="0" err="1">
                <a:latin typeface="Calibri" charset="0"/>
                <a:ea typeface="ＭＳ Ｐゴシック" charset="0"/>
              </a:rPr>
              <a:t>seq</a:t>
            </a:r>
            <a:r>
              <a:rPr lang="en-US" sz="1800" dirty="0">
                <a:latin typeface="Calibri" charset="0"/>
                <a:ea typeface="ＭＳ Ｐゴシック" charset="0"/>
              </a:rPr>
              <a:t> data we still rarely have sufficient sample size and clinical details but this is changing</a:t>
            </a:r>
          </a:p>
          <a:p>
            <a:pPr lvl="2">
              <a:lnSpc>
                <a:spcPct val="110000"/>
              </a:lnSpc>
            </a:pPr>
            <a:r>
              <a:rPr lang="en-US" sz="1800" dirty="0">
                <a:latin typeface="Calibri" charset="0"/>
                <a:ea typeface="ＭＳ Ｐゴシック" charset="0"/>
              </a:rPr>
              <a:t>Weka is a good learning tool</a:t>
            </a:r>
          </a:p>
          <a:p>
            <a:pPr lvl="2">
              <a:lnSpc>
                <a:spcPct val="110000"/>
              </a:lnSpc>
            </a:pPr>
            <a:r>
              <a:rPr lang="en-US" sz="1800" dirty="0" err="1">
                <a:latin typeface="Calibri" charset="0"/>
                <a:ea typeface="ＭＳ Ｐゴシック" charset="0"/>
              </a:rPr>
              <a:t>RandomForests</a:t>
            </a:r>
            <a:r>
              <a:rPr lang="en-US" sz="1800" dirty="0">
                <a:latin typeface="Calibri" charset="0"/>
                <a:ea typeface="ＭＳ Ｐゴシック" charset="0"/>
              </a:rPr>
              <a:t> R package (</a:t>
            </a:r>
            <a:r>
              <a:rPr lang="en-US" sz="1800" dirty="0" err="1">
                <a:latin typeface="Calibri" charset="0"/>
                <a:ea typeface="ＭＳ Ｐゴシック" charset="0"/>
              </a:rPr>
              <a:t>biostar</a:t>
            </a:r>
            <a:r>
              <a:rPr lang="en-US" sz="1800" dirty="0">
                <a:latin typeface="Calibri" charset="0"/>
                <a:ea typeface="ＭＳ Ｐゴシック" charset="0"/>
              </a:rPr>
              <a:t> tutorial being developed)</a:t>
            </a:r>
          </a:p>
          <a:p>
            <a:pPr>
              <a:lnSpc>
                <a:spcPct val="110000"/>
              </a:lnSpc>
            </a:pPr>
            <a:r>
              <a:rPr lang="en-US" sz="2000" dirty="0">
                <a:latin typeface="Calibri" charset="0"/>
                <a:ea typeface="ＭＳ Ｐゴシック" charset="0"/>
              </a:rPr>
              <a:t>Pathway analysis</a:t>
            </a:r>
          </a:p>
          <a:p>
            <a:pPr lvl="1">
              <a:lnSpc>
                <a:spcPct val="110000"/>
              </a:lnSpc>
            </a:pPr>
            <a:r>
              <a:rPr lang="en-US" sz="1800" dirty="0">
                <a:latin typeface="Calibri" charset="0"/>
                <a:ea typeface="ＭＳ Ｐゴシック" charset="0"/>
              </a:rPr>
              <a:t>GSEA, IPA, </a:t>
            </a:r>
            <a:r>
              <a:rPr lang="en-US" sz="1800" dirty="0" err="1">
                <a:latin typeface="Calibri" charset="0"/>
                <a:ea typeface="ＭＳ Ｐゴシック" charset="0"/>
              </a:rPr>
              <a:t>Cytoscape</a:t>
            </a:r>
            <a:r>
              <a:rPr lang="en-US" sz="1800" dirty="0">
                <a:latin typeface="Calibri" charset="0"/>
                <a:ea typeface="ＭＳ Ｐゴシック" charset="0"/>
              </a:rPr>
              <a:t>, many R/</a:t>
            </a:r>
            <a:r>
              <a:rPr lang="en-US" sz="1800" dirty="0" err="1">
                <a:latin typeface="Calibri" charset="0"/>
                <a:ea typeface="ＭＳ Ｐゴシック" charset="0"/>
              </a:rPr>
              <a:t>BioConductor</a:t>
            </a:r>
            <a:r>
              <a:rPr lang="en-US" sz="1800" dirty="0">
                <a:latin typeface="Calibri" charset="0"/>
                <a:ea typeface="ＭＳ Ｐゴシック" charset="0"/>
              </a:rPr>
              <a:t> packages:</a:t>
            </a:r>
            <a:br>
              <a:rPr lang="en-US" sz="1800" dirty="0">
                <a:latin typeface="Calibri" charset="0"/>
                <a:ea typeface="ＭＳ Ｐゴシック" charset="0"/>
              </a:rPr>
            </a:br>
            <a:r>
              <a:rPr lang="en-US" sz="1600" dirty="0">
                <a:latin typeface="Calibri" charset="0"/>
                <a:ea typeface="ＭＳ Ｐゴシック" charset="0"/>
                <a:hlinkClick r:id="rId3"/>
              </a:rPr>
              <a:t>http://www.bioconductor.org/help/search/index.html?q=pathway</a:t>
            </a:r>
            <a:endParaRPr lang="en-US" sz="1600" dirty="0">
              <a:latin typeface="Calibri" charset="0"/>
              <a:ea typeface="ＭＳ Ｐゴシック" charset="0"/>
            </a:endParaRPr>
          </a:p>
        </p:txBody>
      </p:sp>
    </p:spTree>
    <p:extLst>
      <p:ext uri="{BB962C8B-B14F-4D97-AF65-F5344CB8AC3E}">
        <p14:creationId xmlns:p14="http://schemas.microsoft.com/office/powerpoint/2010/main" val="383263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br>
              <a:rPr lang="en-US" b="1" dirty="0">
                <a:latin typeface="Calibri" charset="0"/>
                <a:ea typeface="ＭＳ Ｐゴシック" charset="0"/>
              </a:rPr>
            </a:br>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Pipeline</a:t>
            </a:r>
          </a:p>
        </p:txBody>
      </p:sp>
      <p:sp>
        <p:nvSpPr>
          <p:cNvPr id="139" name="Rounded Rectangle 138">
            <a:extLst>
              <a:ext uri="{FF2B5EF4-FFF2-40B4-BE49-F238E27FC236}">
                <a16:creationId xmlns:a16="http://schemas.microsoft.com/office/drawing/2014/main" id="{83F6B337-7FA3-D842-92D1-44B24378278A}"/>
              </a:ext>
            </a:extLst>
          </p:cNvPr>
          <p:cNvSpPr/>
          <p:nvPr/>
        </p:nvSpPr>
        <p:spPr>
          <a:xfrm>
            <a:off x="5188312" y="1853627"/>
            <a:ext cx="1657350" cy="1800225"/>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0" name="Rounded Rectangle 139">
            <a:extLst>
              <a:ext uri="{FF2B5EF4-FFF2-40B4-BE49-F238E27FC236}">
                <a16:creationId xmlns:a16="http://schemas.microsoft.com/office/drawing/2014/main" id="{58E8C654-3C65-434B-97C7-F827154688E4}"/>
              </a:ext>
            </a:extLst>
          </p:cNvPr>
          <p:cNvSpPr/>
          <p:nvPr/>
        </p:nvSpPr>
        <p:spPr>
          <a:xfrm>
            <a:off x="6845662" y="1853627"/>
            <a:ext cx="3382963" cy="3600450"/>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1" name="TextBox 3">
            <a:extLst>
              <a:ext uri="{FF2B5EF4-FFF2-40B4-BE49-F238E27FC236}">
                <a16:creationId xmlns:a16="http://schemas.microsoft.com/office/drawing/2014/main" id="{66762F5F-329E-FC42-B53F-22CAB3AC5B00}"/>
              </a:ext>
            </a:extLst>
          </p:cNvPr>
          <p:cNvSpPr txBox="1">
            <a:spLocks noChangeArrowheads="1"/>
          </p:cNvSpPr>
          <p:nvPr/>
        </p:nvSpPr>
        <p:spPr bwMode="auto">
          <a:xfrm>
            <a:off x="7999775" y="5454077"/>
            <a:ext cx="107433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charset="0"/>
                <a:ea typeface="ＭＳ Ｐゴシック" charset="0"/>
              </a:rPr>
              <a:t>Module 3</a:t>
            </a:r>
          </a:p>
        </p:txBody>
      </p:sp>
      <p:sp>
        <p:nvSpPr>
          <p:cNvPr id="142" name="Rounded Rectangle 141">
            <a:extLst>
              <a:ext uri="{FF2B5EF4-FFF2-40B4-BE49-F238E27FC236}">
                <a16:creationId xmlns:a16="http://schemas.microsoft.com/office/drawing/2014/main" id="{0C636F96-9D65-1343-9BB4-C1D2E715B291}"/>
              </a:ext>
            </a:extLst>
          </p:cNvPr>
          <p:cNvSpPr/>
          <p:nvPr/>
        </p:nvSpPr>
        <p:spPr bwMode="auto">
          <a:xfrm>
            <a:off x="1948225" y="3869752"/>
            <a:ext cx="4824412" cy="1008063"/>
          </a:xfrm>
          <a:prstGeom prst="roundRect">
            <a:avLst/>
          </a:prstGeom>
          <a:gradFill flip="none" rotWithShape="1">
            <a:gsLst>
              <a:gs pos="0">
                <a:sysClr val="windowText" lastClr="000000">
                  <a:tint val="50000"/>
                  <a:satMod val="300000"/>
                  <a:alpha val="51000"/>
                </a:sysClr>
              </a:gs>
              <a:gs pos="35000">
                <a:sysClr val="windowText" lastClr="000000">
                  <a:tint val="37000"/>
                  <a:satMod val="300000"/>
                  <a:alpha val="51000"/>
                </a:sysClr>
              </a:gs>
              <a:gs pos="100000">
                <a:sysClr val="windowText" lastClr="000000">
                  <a:tint val="15000"/>
                  <a:satMod val="350000"/>
                  <a:alpha val="51000"/>
                </a:sysClr>
              </a:gs>
            </a:gsLst>
            <a:lin ang="16200000" scaled="1"/>
            <a:tileRect/>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grpSp>
        <p:nvGrpSpPr>
          <p:cNvPr id="143" name="Group 142">
            <a:extLst>
              <a:ext uri="{FF2B5EF4-FFF2-40B4-BE49-F238E27FC236}">
                <a16:creationId xmlns:a16="http://schemas.microsoft.com/office/drawing/2014/main" id="{8C8CE3F5-B39A-FE40-A44C-4E7A3EA72F2B}"/>
              </a:ext>
            </a:extLst>
          </p:cNvPr>
          <p:cNvGrpSpPr>
            <a:grpSpLocks/>
          </p:cNvGrpSpPr>
          <p:nvPr/>
        </p:nvGrpSpPr>
        <p:grpSpPr bwMode="auto">
          <a:xfrm>
            <a:off x="2019662" y="2150490"/>
            <a:ext cx="1368425" cy="1287462"/>
            <a:chOff x="251520" y="1926414"/>
            <a:chExt cx="1368152" cy="1286562"/>
          </a:xfrm>
        </p:grpSpPr>
        <p:sp>
          <p:nvSpPr>
            <p:cNvPr id="144" name="Rounded Rectangle 143">
              <a:extLst>
                <a:ext uri="{FF2B5EF4-FFF2-40B4-BE49-F238E27FC236}">
                  <a16:creationId xmlns:a16="http://schemas.microsoft.com/office/drawing/2014/main" id="{3CDF1F0B-7581-8A41-B611-70C100B88672}"/>
                </a:ext>
              </a:extLst>
            </p:cNvPr>
            <p:cNvSpPr/>
            <p:nvPr/>
          </p:nvSpPr>
          <p:spPr>
            <a:xfrm>
              <a:off x="251520" y="2492755"/>
              <a:ext cx="1368152" cy="720221"/>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RNA-</a:t>
              </a:r>
              <a:r>
                <a:rPr kumimoji="0" lang="en-US" sz="1200" b="0" i="0" u="none" strike="noStrike" kern="0" cap="none" spc="0" normalizeH="0" baseline="0" noProof="0" dirty="0" err="1">
                  <a:ln>
                    <a:noFill/>
                  </a:ln>
                  <a:solidFill>
                    <a:prstClr val="black"/>
                  </a:solidFill>
                  <a:effectLst/>
                  <a:uLnTx/>
                  <a:uFillTx/>
                  <a:latin typeface="Segoe UI"/>
                  <a:ea typeface="+mn-ea"/>
                  <a:cs typeface="+mn-cs"/>
                </a:rPr>
                <a:t>seq</a:t>
              </a:r>
              <a:r>
                <a:rPr kumimoji="0" lang="en-US" sz="1200" b="0" i="0" u="none" strike="noStrike" kern="0" cap="none" spc="0" normalizeH="0" baseline="0" noProof="0" dirty="0">
                  <a:ln>
                    <a:noFill/>
                  </a:ln>
                  <a:solidFill>
                    <a:prstClr val="black"/>
                  </a:solidFill>
                  <a:effectLst/>
                  <a:uLnTx/>
                  <a:uFillTx/>
                  <a:latin typeface="Segoe UI"/>
                  <a:ea typeface="+mn-ea"/>
                  <a:cs typeface="+mn-cs"/>
                </a:rPr>
                <a:t> reads (2 x 100 </a:t>
              </a:r>
              <a:r>
                <a:rPr kumimoji="0" lang="en-US" sz="1200" b="0" i="0" u="none" strike="noStrike" kern="0" cap="none" spc="0" normalizeH="0" baseline="0" noProof="0" dirty="0" err="1">
                  <a:ln>
                    <a:noFill/>
                  </a:ln>
                  <a:solidFill>
                    <a:prstClr val="black"/>
                  </a:solidFill>
                  <a:effectLst/>
                  <a:uLnTx/>
                  <a:uFillTx/>
                  <a:latin typeface="Segoe UI"/>
                  <a:ea typeface="+mn-ea"/>
                  <a:cs typeface="+mn-cs"/>
                </a:rPr>
                <a:t>bp</a:t>
              </a:r>
              <a:r>
                <a:rPr kumimoji="0" lang="en-US" sz="1200" b="0" i="0" u="none" strike="noStrike" kern="0" cap="none" spc="0" normalizeH="0" baseline="0" noProof="0" dirty="0">
                  <a:ln>
                    <a:noFill/>
                  </a:ln>
                  <a:solidFill>
                    <a:prstClr val="black"/>
                  </a:solidFill>
                  <a:effectLst/>
                  <a:uLnTx/>
                  <a:uFillTx/>
                  <a:latin typeface="Segoe UI"/>
                  <a:ea typeface="+mn-ea"/>
                  <a:cs typeface="+mn-cs"/>
                </a:rPr>
                <a:t>)</a:t>
              </a:r>
            </a:p>
          </p:txBody>
        </p:sp>
        <p:sp>
          <p:nvSpPr>
            <p:cNvPr id="145" name="TextBox 3">
              <a:extLst>
                <a:ext uri="{FF2B5EF4-FFF2-40B4-BE49-F238E27FC236}">
                  <a16:creationId xmlns:a16="http://schemas.microsoft.com/office/drawing/2014/main" id="{ED9FAD6E-D62D-C846-AB81-3A1A3E87C3D4}"/>
                </a:ext>
              </a:extLst>
            </p:cNvPr>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Sequencing</a:t>
              </a:r>
            </a:p>
          </p:txBody>
        </p:sp>
      </p:grpSp>
      <p:grpSp>
        <p:nvGrpSpPr>
          <p:cNvPr id="146" name="Group 16">
            <a:extLst>
              <a:ext uri="{FF2B5EF4-FFF2-40B4-BE49-F238E27FC236}">
                <a16:creationId xmlns:a16="http://schemas.microsoft.com/office/drawing/2014/main" id="{8F275BF1-C9A6-D340-A7D4-A32810D8AE41}"/>
              </a:ext>
            </a:extLst>
          </p:cNvPr>
          <p:cNvGrpSpPr>
            <a:grpSpLocks/>
          </p:cNvGrpSpPr>
          <p:nvPr/>
        </p:nvGrpSpPr>
        <p:grpSpPr bwMode="auto">
          <a:xfrm>
            <a:off x="3684950" y="2044127"/>
            <a:ext cx="1368425" cy="1393825"/>
            <a:chOff x="1916196" y="1818692"/>
            <a:chExt cx="1368152" cy="1394284"/>
          </a:xfrm>
        </p:grpSpPr>
        <p:sp>
          <p:nvSpPr>
            <p:cNvPr id="147" name="Rounded Rectangle 146">
              <a:extLst>
                <a:ext uri="{FF2B5EF4-FFF2-40B4-BE49-F238E27FC236}">
                  <a16:creationId xmlns:a16="http://schemas.microsoft.com/office/drawing/2014/main" id="{4E5530C3-FA3E-0D45-8273-101FC172034D}"/>
                </a:ext>
              </a:extLst>
            </p:cNvPr>
            <p:cNvSpPr/>
            <p:nvPr/>
          </p:nvSpPr>
          <p:spPr>
            <a:xfrm>
              <a:off x="1916196" y="2493602"/>
              <a:ext cx="1368152" cy="719374"/>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HISAT2</a:t>
              </a:r>
            </a:p>
          </p:txBody>
        </p:sp>
        <p:sp>
          <p:nvSpPr>
            <p:cNvPr id="148" name="TextBox 12">
              <a:extLst>
                <a:ext uri="{FF2B5EF4-FFF2-40B4-BE49-F238E27FC236}">
                  <a16:creationId xmlns:a16="http://schemas.microsoft.com/office/drawing/2014/main" id="{D8AD683B-C6F6-2247-B1E0-4FC544B8358F}"/>
                </a:ext>
              </a:extLst>
            </p:cNvPr>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Read alignment</a:t>
              </a:r>
            </a:p>
          </p:txBody>
        </p:sp>
      </p:grpSp>
      <p:grpSp>
        <p:nvGrpSpPr>
          <p:cNvPr id="149" name="Group 18">
            <a:extLst>
              <a:ext uri="{FF2B5EF4-FFF2-40B4-BE49-F238E27FC236}">
                <a16:creationId xmlns:a16="http://schemas.microsoft.com/office/drawing/2014/main" id="{A5CB1494-F9A4-E943-BA7A-4D87B31CA325}"/>
              </a:ext>
            </a:extLst>
          </p:cNvPr>
          <p:cNvGrpSpPr>
            <a:grpSpLocks/>
          </p:cNvGrpSpPr>
          <p:nvPr/>
        </p:nvGrpSpPr>
        <p:grpSpPr bwMode="auto">
          <a:xfrm>
            <a:off x="5188312" y="2044127"/>
            <a:ext cx="1657350" cy="1393825"/>
            <a:chOff x="3563889" y="1818692"/>
            <a:chExt cx="1656184" cy="1394284"/>
          </a:xfrm>
        </p:grpSpPr>
        <p:sp>
          <p:nvSpPr>
            <p:cNvPr id="150" name="Rounded Rectangle 149">
              <a:extLst>
                <a:ext uri="{FF2B5EF4-FFF2-40B4-BE49-F238E27FC236}">
                  <a16:creationId xmlns:a16="http://schemas.microsoft.com/office/drawing/2014/main" id="{7ACDB40E-C22B-254C-BD8D-DBDBF551D9EB}"/>
                </a:ext>
              </a:extLst>
            </p:cNvPr>
            <p:cNvSpPr/>
            <p:nvPr/>
          </p:nvSpPr>
          <p:spPr>
            <a:xfrm>
              <a:off x="3708250" y="2493602"/>
              <a:ext cx="1367462"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1" name="TextBox 13">
              <a:extLst>
                <a:ext uri="{FF2B5EF4-FFF2-40B4-BE49-F238E27FC236}">
                  <a16:creationId xmlns:a16="http://schemas.microsoft.com/office/drawing/2014/main" id="{A7825944-7783-BE41-A848-0E28C4724D58}"/>
                </a:ext>
              </a:extLst>
            </p:cNvPr>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Transcript compilation</a:t>
              </a:r>
            </a:p>
          </p:txBody>
        </p:sp>
      </p:grpSp>
      <p:grpSp>
        <p:nvGrpSpPr>
          <p:cNvPr id="152" name="Group 19">
            <a:extLst>
              <a:ext uri="{FF2B5EF4-FFF2-40B4-BE49-F238E27FC236}">
                <a16:creationId xmlns:a16="http://schemas.microsoft.com/office/drawing/2014/main" id="{7BB4E748-BBBD-2C4C-9F3F-1E2472B7CF3F}"/>
              </a:ext>
            </a:extLst>
          </p:cNvPr>
          <p:cNvGrpSpPr>
            <a:grpSpLocks/>
          </p:cNvGrpSpPr>
          <p:nvPr/>
        </p:nvGrpSpPr>
        <p:grpSpPr bwMode="auto">
          <a:xfrm>
            <a:off x="6845662" y="2044127"/>
            <a:ext cx="1655763" cy="1393825"/>
            <a:chOff x="5148064" y="1818692"/>
            <a:chExt cx="1656184" cy="1394284"/>
          </a:xfrm>
        </p:grpSpPr>
        <p:sp>
          <p:nvSpPr>
            <p:cNvPr id="153" name="Rounded Rectangle 152">
              <a:extLst>
                <a:ext uri="{FF2B5EF4-FFF2-40B4-BE49-F238E27FC236}">
                  <a16:creationId xmlns:a16="http://schemas.microsoft.com/office/drawing/2014/main" id="{F37D2FCE-51D0-DB42-8849-4AEA1E20A7CD}"/>
                </a:ext>
              </a:extLst>
            </p:cNvPr>
            <p:cNvSpPr/>
            <p:nvPr/>
          </p:nvSpPr>
          <p:spPr>
            <a:xfrm>
              <a:off x="5292564" y="2493602"/>
              <a:ext cx="1367185"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4" name="TextBox 14">
              <a:extLst>
                <a:ext uri="{FF2B5EF4-FFF2-40B4-BE49-F238E27FC236}">
                  <a16:creationId xmlns:a16="http://schemas.microsoft.com/office/drawing/2014/main" id="{060866B7-DA81-F141-90B5-F975B0089CA4}"/>
                </a:ext>
              </a:extLst>
            </p:cNvPr>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charset="0"/>
                  <a:ea typeface="ＭＳ Ｐゴシック" charset="0"/>
                </a:rPr>
                <a:t>Expression estimation</a:t>
              </a:r>
            </a:p>
          </p:txBody>
        </p:sp>
      </p:grpSp>
      <p:grpSp>
        <p:nvGrpSpPr>
          <p:cNvPr id="155" name="Group 20">
            <a:extLst>
              <a:ext uri="{FF2B5EF4-FFF2-40B4-BE49-F238E27FC236}">
                <a16:creationId xmlns:a16="http://schemas.microsoft.com/office/drawing/2014/main" id="{35F3C2FF-CDBC-9D44-AFFF-670824810127}"/>
              </a:ext>
            </a:extLst>
          </p:cNvPr>
          <p:cNvGrpSpPr>
            <a:grpSpLocks/>
          </p:cNvGrpSpPr>
          <p:nvPr/>
        </p:nvGrpSpPr>
        <p:grpSpPr bwMode="auto">
          <a:xfrm>
            <a:off x="8572862" y="2044127"/>
            <a:ext cx="1655763" cy="1393825"/>
            <a:chOff x="6804248" y="1818692"/>
            <a:chExt cx="1656184" cy="1394284"/>
          </a:xfrm>
        </p:grpSpPr>
        <p:sp>
          <p:nvSpPr>
            <p:cNvPr id="156" name="Rounded Rectangle 155">
              <a:extLst>
                <a:ext uri="{FF2B5EF4-FFF2-40B4-BE49-F238E27FC236}">
                  <a16:creationId xmlns:a16="http://schemas.microsoft.com/office/drawing/2014/main" id="{2C8F8E8B-829D-E34D-8E11-8964918D60DA}"/>
                </a:ext>
              </a:extLst>
            </p:cNvPr>
            <p:cNvSpPr/>
            <p:nvPr/>
          </p:nvSpPr>
          <p:spPr>
            <a:xfrm>
              <a:off x="6912225" y="2493602"/>
              <a:ext cx="1440229"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7" name="TextBox 15">
              <a:extLst>
                <a:ext uri="{FF2B5EF4-FFF2-40B4-BE49-F238E27FC236}">
                  <a16:creationId xmlns:a16="http://schemas.microsoft.com/office/drawing/2014/main" id="{DCBFD905-C5BC-6D46-8DC8-4574681670AC}"/>
                </a:ext>
              </a:extLst>
            </p:cNvPr>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Differential expression</a:t>
              </a:r>
            </a:p>
          </p:txBody>
        </p:sp>
      </p:grpSp>
      <p:grpSp>
        <p:nvGrpSpPr>
          <p:cNvPr id="158" name="Group 157">
            <a:extLst>
              <a:ext uri="{FF2B5EF4-FFF2-40B4-BE49-F238E27FC236}">
                <a16:creationId xmlns:a16="http://schemas.microsoft.com/office/drawing/2014/main" id="{94A89F73-DCF8-CE44-880A-3C88F44DF554}"/>
              </a:ext>
            </a:extLst>
          </p:cNvPr>
          <p:cNvGrpSpPr>
            <a:grpSpLocks/>
          </p:cNvGrpSpPr>
          <p:nvPr/>
        </p:nvGrpSpPr>
        <p:grpSpPr bwMode="auto">
          <a:xfrm>
            <a:off x="8572862" y="4014215"/>
            <a:ext cx="1655763" cy="1171575"/>
            <a:chOff x="6804248" y="3861048"/>
            <a:chExt cx="1656184" cy="1171873"/>
          </a:xfrm>
        </p:grpSpPr>
        <p:sp>
          <p:nvSpPr>
            <p:cNvPr id="159" name="Rounded Rectangle 158">
              <a:extLst>
                <a:ext uri="{FF2B5EF4-FFF2-40B4-BE49-F238E27FC236}">
                  <a16:creationId xmlns:a16="http://schemas.microsoft.com/office/drawing/2014/main" id="{BA239D61-B3C2-AF4B-84D1-2ABE3930D1DA}"/>
                </a:ext>
              </a:extLst>
            </p:cNvPr>
            <p:cNvSpPr/>
            <p:nvPr/>
          </p:nvSpPr>
          <p:spPr>
            <a:xfrm>
              <a:off x="6948748" y="3861048"/>
              <a:ext cx="1367185" cy="719320"/>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r>
                <a:rPr kumimoji="0" lang="en-US" sz="1200" b="0" i="0" u="none" strike="noStrike" kern="0" cap="none" spc="0" normalizeH="0" baseline="0" noProof="0" dirty="0">
                  <a:ln>
                    <a:noFill/>
                  </a:ln>
                  <a:solidFill>
                    <a:prstClr val="black"/>
                  </a:solidFill>
                  <a:effectLst/>
                  <a:uLnTx/>
                  <a:uFillTx/>
                  <a:latin typeface="Segoe UI"/>
                  <a:ea typeface="+mn-ea"/>
                  <a:cs typeface="+mn-cs"/>
                </a:rPr>
                <a:t> &amp; R</a:t>
              </a:r>
            </a:p>
          </p:txBody>
        </p:sp>
        <p:sp>
          <p:nvSpPr>
            <p:cNvPr id="160" name="TextBox 17">
              <a:extLst>
                <a:ext uri="{FF2B5EF4-FFF2-40B4-BE49-F238E27FC236}">
                  <a16:creationId xmlns:a16="http://schemas.microsoft.com/office/drawing/2014/main" id="{E31FF49D-844F-C649-8059-AD0365853582}"/>
                </a:ext>
              </a:extLst>
            </p:cNvPr>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Visualization</a:t>
              </a:r>
            </a:p>
          </p:txBody>
        </p:sp>
      </p:grpSp>
      <p:cxnSp>
        <p:nvCxnSpPr>
          <p:cNvPr id="161" name="Straight Arrow Connector 160">
            <a:extLst>
              <a:ext uri="{FF2B5EF4-FFF2-40B4-BE49-F238E27FC236}">
                <a16:creationId xmlns:a16="http://schemas.microsoft.com/office/drawing/2014/main" id="{60851C13-5F9B-AA41-86F7-03E649A86AFF}"/>
              </a:ext>
            </a:extLst>
          </p:cNvPr>
          <p:cNvCxnSpPr>
            <a:stCxn id="144" idx="3"/>
            <a:endCxn id="147" idx="1"/>
          </p:cNvCxnSpPr>
          <p:nvPr/>
        </p:nvCxnSpPr>
        <p:spPr>
          <a:xfrm>
            <a:off x="3388087" y="3077590"/>
            <a:ext cx="296863"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2" name="Straight Arrow Connector 161">
            <a:extLst>
              <a:ext uri="{FF2B5EF4-FFF2-40B4-BE49-F238E27FC236}">
                <a16:creationId xmlns:a16="http://schemas.microsoft.com/office/drawing/2014/main" id="{5E9A5C36-602E-454F-A4E3-1649106A92BD}"/>
              </a:ext>
            </a:extLst>
          </p:cNvPr>
          <p:cNvCxnSpPr>
            <a:stCxn id="147" idx="3"/>
            <a:endCxn id="150" idx="1"/>
          </p:cNvCxnSpPr>
          <p:nvPr/>
        </p:nvCxnSpPr>
        <p:spPr>
          <a:xfrm>
            <a:off x="5053375" y="3077590"/>
            <a:ext cx="27940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3" name="Straight Arrow Connector 162">
            <a:extLst>
              <a:ext uri="{FF2B5EF4-FFF2-40B4-BE49-F238E27FC236}">
                <a16:creationId xmlns:a16="http://schemas.microsoft.com/office/drawing/2014/main" id="{599199B8-BDB5-484E-9557-19468EFC7AD5}"/>
              </a:ext>
            </a:extLst>
          </p:cNvPr>
          <p:cNvCxnSpPr>
            <a:stCxn id="150" idx="3"/>
            <a:endCxn id="153" idx="1"/>
          </p:cNvCxnSpPr>
          <p:nvPr/>
        </p:nvCxnSpPr>
        <p:spPr>
          <a:xfrm>
            <a:off x="6701200" y="3077590"/>
            <a:ext cx="287337"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4" name="Straight Arrow Connector 163">
            <a:extLst>
              <a:ext uri="{FF2B5EF4-FFF2-40B4-BE49-F238E27FC236}">
                <a16:creationId xmlns:a16="http://schemas.microsoft.com/office/drawing/2014/main" id="{0E4F0C9B-91FA-9346-B5E6-87EC7F968CE6}"/>
              </a:ext>
            </a:extLst>
          </p:cNvPr>
          <p:cNvCxnSpPr>
            <a:stCxn id="153" idx="3"/>
            <a:endCxn id="156" idx="1"/>
          </p:cNvCxnSpPr>
          <p:nvPr/>
        </p:nvCxnSpPr>
        <p:spPr>
          <a:xfrm>
            <a:off x="8356962" y="3077590"/>
            <a:ext cx="32385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5" name="Straight Arrow Connector 164">
            <a:extLst>
              <a:ext uri="{FF2B5EF4-FFF2-40B4-BE49-F238E27FC236}">
                <a16:creationId xmlns:a16="http://schemas.microsoft.com/office/drawing/2014/main" id="{6E91CD16-520C-4A41-8A38-28B1AD7FAFE5}"/>
              </a:ext>
            </a:extLst>
          </p:cNvPr>
          <p:cNvCxnSpPr>
            <a:stCxn id="156" idx="2"/>
            <a:endCxn id="159" idx="0"/>
          </p:cNvCxnSpPr>
          <p:nvPr/>
        </p:nvCxnSpPr>
        <p:spPr>
          <a:xfrm>
            <a:off x="940153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66" name="Rounded Rectangle 165">
            <a:extLst>
              <a:ext uri="{FF2B5EF4-FFF2-40B4-BE49-F238E27FC236}">
                <a16:creationId xmlns:a16="http://schemas.microsoft.com/office/drawing/2014/main" id="{29398F2E-FD79-8D4E-88FA-6A3C0CEB0D15}"/>
              </a:ext>
            </a:extLst>
          </p:cNvPr>
          <p:cNvSpPr/>
          <p:nvPr/>
        </p:nvSpPr>
        <p:spPr bwMode="auto">
          <a:xfrm>
            <a:off x="5332775"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Gene annotation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gtf</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7" name="Rounded Rectangle 166">
            <a:extLst>
              <a:ext uri="{FF2B5EF4-FFF2-40B4-BE49-F238E27FC236}">
                <a16:creationId xmlns:a16="http://schemas.microsoft.com/office/drawing/2014/main" id="{D61245BC-1EFA-8844-92ED-7A207C142388}"/>
              </a:ext>
            </a:extLst>
          </p:cNvPr>
          <p:cNvSpPr/>
          <p:nvPr/>
        </p:nvSpPr>
        <p:spPr bwMode="auto">
          <a:xfrm>
            <a:off x="367701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Reference genome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8" name="Rounded Rectangle 167">
            <a:extLst>
              <a:ext uri="{FF2B5EF4-FFF2-40B4-BE49-F238E27FC236}">
                <a16:creationId xmlns:a16="http://schemas.microsoft.com/office/drawing/2014/main" id="{C99728FA-45CB-BF4E-8867-454B4D983AFA}"/>
              </a:ext>
            </a:extLst>
          </p:cNvPr>
          <p:cNvSpPr/>
          <p:nvPr/>
        </p:nvSpPr>
        <p:spPr bwMode="auto">
          <a:xfrm>
            <a:off x="201966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Raw sequence data</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fastq</a:t>
            </a:r>
            <a:r>
              <a:rPr kumimoji="0" lang="en-US" sz="1200" b="0" i="0" u="none" strike="noStrike" kern="0" cap="none" spc="0" normalizeH="0" baseline="0" noProof="0" dirty="0">
                <a:ln>
                  <a:noFill/>
                </a:ln>
                <a:solidFill>
                  <a:prstClr val="black"/>
                </a:solidFill>
                <a:effectLst/>
                <a:uLnTx/>
                <a:uFillTx/>
                <a:latin typeface="Segoe UI"/>
                <a:ea typeface="+mn-ea"/>
                <a:cs typeface="+mn-cs"/>
              </a:rPr>
              <a:t> files)</a:t>
            </a:r>
          </a:p>
        </p:txBody>
      </p:sp>
      <p:cxnSp>
        <p:nvCxnSpPr>
          <p:cNvPr id="169" name="Straight Arrow Connector 168">
            <a:extLst>
              <a:ext uri="{FF2B5EF4-FFF2-40B4-BE49-F238E27FC236}">
                <a16:creationId xmlns:a16="http://schemas.microsoft.com/office/drawing/2014/main" id="{F2EF1B6B-FCE1-1A40-A27D-8F7864AF0810}"/>
              </a:ext>
            </a:extLst>
          </p:cNvPr>
          <p:cNvCxnSpPr>
            <a:stCxn id="168" idx="0"/>
            <a:endCxn id="144" idx="2"/>
          </p:cNvCxnSpPr>
          <p:nvPr/>
        </p:nvCxnSpPr>
        <p:spPr>
          <a:xfrm flipH="1" flipV="1">
            <a:off x="2703875"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0" name="Straight Arrow Connector 169">
            <a:extLst>
              <a:ext uri="{FF2B5EF4-FFF2-40B4-BE49-F238E27FC236}">
                <a16:creationId xmlns:a16="http://schemas.microsoft.com/office/drawing/2014/main" id="{7E091E60-474B-4F44-B05E-7A57B73E9D45}"/>
              </a:ext>
            </a:extLst>
          </p:cNvPr>
          <p:cNvCxnSpPr>
            <a:stCxn id="167" idx="0"/>
            <a:endCxn id="147" idx="2"/>
          </p:cNvCxnSpPr>
          <p:nvPr/>
        </p:nvCxnSpPr>
        <p:spPr>
          <a:xfrm flipV="1">
            <a:off x="4361225" y="3437952"/>
            <a:ext cx="7937"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1" name="Straight Arrow Connector 170">
            <a:extLst>
              <a:ext uri="{FF2B5EF4-FFF2-40B4-BE49-F238E27FC236}">
                <a16:creationId xmlns:a16="http://schemas.microsoft.com/office/drawing/2014/main" id="{0B7DC8A0-D7B5-1146-A8DD-4B0858F5D546}"/>
              </a:ext>
            </a:extLst>
          </p:cNvPr>
          <p:cNvCxnSpPr>
            <a:stCxn id="166" idx="0"/>
            <a:endCxn id="150" idx="2"/>
          </p:cNvCxnSpPr>
          <p:nvPr/>
        </p:nvCxnSpPr>
        <p:spPr>
          <a:xfrm flipV="1">
            <a:off x="601698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72" name="TextBox 3">
            <a:extLst>
              <a:ext uri="{FF2B5EF4-FFF2-40B4-BE49-F238E27FC236}">
                <a16:creationId xmlns:a16="http://schemas.microsoft.com/office/drawing/2014/main" id="{11FB1091-C4BF-F342-8983-EA7F5C9DDEF8}"/>
              </a:ext>
            </a:extLst>
          </p:cNvPr>
          <p:cNvSpPr txBox="1">
            <a:spLocks noChangeArrowheads="1"/>
          </p:cNvSpPr>
          <p:nvPr/>
        </p:nvSpPr>
        <p:spPr bwMode="auto">
          <a:xfrm>
            <a:off x="3961175" y="5001640"/>
            <a:ext cx="7239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Inputs</a:t>
            </a:r>
          </a:p>
        </p:txBody>
      </p:sp>
    </p:spTree>
    <p:extLst>
      <p:ext uri="{BB962C8B-B14F-4D97-AF65-F5344CB8AC3E}">
        <p14:creationId xmlns:p14="http://schemas.microsoft.com/office/powerpoint/2010/main" val="2700996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291291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2004</Words>
  <Application>Microsoft Macintosh PowerPoint</Application>
  <PresentationFormat>Widescreen</PresentationFormat>
  <Paragraphs>208</Paragraphs>
  <Slides>23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Segoe UI</vt:lpstr>
      <vt:lpstr>Verdana</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Alternatives to FPKM</vt:lpstr>
      <vt:lpstr>HTSeq-count basically counts reads supporting a feature (exon, gene) by assessing overlapping coordinates</vt:lpstr>
      <vt:lpstr>Differential Expression</vt:lpstr>
      <vt:lpstr>Differential Expression with Ballgown</vt:lpstr>
      <vt:lpstr>Ballgown for Visualization with R</vt:lpstr>
      <vt:lpstr>Alternative differential expression methods</vt:lpstr>
      <vt:lpstr>‘FPKM/TPM’ expression estimates vs. ‘raw’ counts</vt:lpstr>
      <vt:lpstr>Multiple approaches advisable</vt:lpstr>
      <vt:lpstr>Lessons learned from microarray days</vt:lpstr>
      <vt:lpstr>Multiple testing correction</vt:lpstr>
      <vt:lpstr>Downstream interpretation of expression analysis</vt:lpstr>
      <vt:lpstr>HISAT2/StringTie/Ballgown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Hoang, My</cp:lastModifiedBy>
  <cp:revision>34</cp:revision>
  <cp:lastPrinted>2020-11-17T20:36:45Z</cp:lastPrinted>
  <dcterms:created xsi:type="dcterms:W3CDTF">2019-02-25T20:09:25Z</dcterms:created>
  <dcterms:modified xsi:type="dcterms:W3CDTF">2022-11-04T20:21:51Z</dcterms:modified>
</cp:coreProperties>
</file>