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60" r:id="rId1"/>
  </p:sldMasterIdLst>
  <p:notesMasterIdLst>
    <p:notesMasterId r:id="rId9"/>
  </p:notesMasterIdLst>
  <p:sldIdLst>
    <p:sldId id="515" r:id="rId2"/>
    <p:sldId id="260" r:id="rId3"/>
    <p:sldId id="264" r:id="rId4"/>
    <p:sldId id="263" r:id="rId5"/>
    <p:sldId id="261" r:id="rId6"/>
    <p:sldId id="265" r:id="rId7"/>
    <p:sldId id="26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11"/>
    <p:restoredTop sz="94694"/>
  </p:normalViewPr>
  <p:slideViewPr>
    <p:cSldViewPr snapToGrid="0" snapToObjects="1">
      <p:cViewPr varScale="1">
        <p:scale>
          <a:sx n="121" d="100"/>
          <a:sy n="121" d="100"/>
        </p:scale>
        <p:origin x="744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27BD9F9-8452-A342-BB1B-28ECF19E2CC5}" type="datetimeFigureOut">
              <a:rPr lang="en-US" smtClean="0"/>
              <a:t>11/4/22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1C65747-E6F5-D94A-981D-658B04DED67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7473661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Sometimes indexing even changes between versions of aligners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1C65747-E6F5-D94A-981D-658B04DED679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213961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9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5" name="Google Shape;95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96" name="Google Shape;96;p5:notes"/>
          <p:cNvSpPr txBox="1">
            <a:spLocks noGrp="1"/>
          </p:cNvSpPr>
          <p:nvPr>
            <p:ph type="body" idx="1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7" name="Google Shape;97;p5:notes"/>
          <p:cNvSpPr txBox="1">
            <a:spLocks noGrp="1"/>
          </p:cNvSpPr>
          <p:nvPr>
            <p:ph type="sldNum" idx="12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Autofit/>
          </a:bodyPr>
          <a:lstStyle/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7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2215848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545848-7DFC-6C40-B1F8-16CDFB28A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80C4B80-37CE-B14F-B889-FE8A6C8F2E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15D8FD2-7081-5447-BFEF-BD64EF32B157}"/>
              </a:ext>
            </a:extLst>
          </p:cNvPr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 dirty="0"/>
          </a:p>
        </p:txBody>
      </p:sp>
      <p:pic>
        <p:nvPicPr>
          <p:cNvPr id="9" name="Picture 7" descr="cshl_logo_alternate rgb.png">
            <a:extLst>
              <a:ext uri="{FF2B5EF4-FFF2-40B4-BE49-F238E27FC236}">
                <a16:creationId xmlns:a16="http://schemas.microsoft.com/office/drawing/2014/main" id="{78956A2E-8727-3E46-AC8F-ADA5F1318037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189630143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32A315-2FF6-0449-93D6-96342D9860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A5E6CFA-28AB-B748-AE92-1FF1FB3DE9E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382757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5329849-B648-BF40-BC0C-E39A8FDA9F0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041A42D-2964-F94E-ABD6-AF0DA39EEF4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80564127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 userDrawn="1"/>
        </p:nvSpPr>
        <p:spPr>
          <a:xfrm>
            <a:off x="0" y="0"/>
            <a:ext cx="12192000" cy="25146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 sz="1350">
              <a:solidFill>
                <a:srgbClr val="FFFFFF"/>
              </a:solidFill>
              <a:latin typeface="Segoe UI" charset="0"/>
              <a:ea typeface="ＭＳ Ｐゴシック" charset="0"/>
              <a:cs typeface="ＭＳ Ｐゴシック" charset="0"/>
            </a:endParaRPr>
          </a:p>
        </p:txBody>
      </p:sp>
      <p:pic>
        <p:nvPicPr>
          <p:cNvPr id="4" name="Picture 7" descr="cshl_logo_alternate rgb.png">
            <a:extLst>
              <a:ext uri="{FF2B5EF4-FFF2-40B4-BE49-F238E27FC236}">
                <a16:creationId xmlns:a16="http://schemas.microsoft.com/office/drawing/2014/main" id="{929A3A50-ED0B-A542-97A7-041FA09A7712}"/>
              </a:ext>
            </a:extLst>
          </p:cNvPr>
          <p:cNvPicPr>
            <a:picLocks noChangeAspect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00038" y="381000"/>
            <a:ext cx="3509962" cy="1676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345109412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6204983-FF57-3A4F-A50C-F9933F0EF3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B265CB-057E-5147-B720-C8DDCC860D4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522034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D0A621-739C-C746-8F29-9D6CFEEA4FA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704B73-4058-7C40-98C2-4104D91876C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53487330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ACA464-1AAB-3D41-837C-83C938183D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3F2349E-5B0C-DE44-8CE1-77C14FC7025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C2FBEBA-F2A8-E642-B0D7-3148F7AC1B5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4547915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7393B7B-D3EB-1942-9C5D-C2DBE70DCDD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D082C37-8144-2B40-B057-52B9B6778F1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AB8C75-2C38-424A-9A7A-65CB327C213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EC54413-8A58-C54E-9133-45A1F00C591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4B0112E1-1E2D-724A-8EAC-CF4C8204D7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06402092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C87EC2-76AA-FC42-982F-77406246A4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81495713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276758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ECD1F-576B-CE49-B87E-5BC99EC046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2276B3-FB76-F847-A4BA-C9B293389B4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63103DB-251E-7F47-A645-0FDAFF6E6E0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7338100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FBD490-1952-7643-90D4-C4F4ABC93F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F02CD42-FD12-614D-A8C6-FBB652E2B9C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6E1892-E1D1-5447-8C1E-BFD3993A1D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37249923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89B2312-714B-3946-B9BF-1C7B2035B2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7A4718-D341-5E48-B2F9-56FD8E3EE1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9" name="Slide Number Placeholder 5">
            <a:extLst>
              <a:ext uri="{FF2B5EF4-FFF2-40B4-BE49-F238E27FC236}">
                <a16:creationId xmlns:a16="http://schemas.microsoft.com/office/drawing/2014/main" id="{ABB045D2-645B-C646-BB72-F8DE27472BD5}"/>
              </a:ext>
            </a:extLst>
          </p:cNvPr>
          <p:cNvSpPr txBox="1">
            <a:spLocks/>
          </p:cNvSpPr>
          <p:nvPr userDrawn="1"/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rgbClr val="898989"/>
                </a:solidFill>
                <a:latin typeface="Segoe UI" charset="0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defRPr/>
            </a:pPr>
            <a:fld id="{18C1412E-69E1-864D-A0DF-94DDC7C8003B}" type="slidenum">
              <a:rPr lang="en-US" smtClean="0"/>
              <a:pPr>
                <a:defRPr/>
              </a:pPr>
              <a:t>‹#›</a:t>
            </a:fld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715CF350-BF31-8549-8FA5-338ED87D9F31}"/>
              </a:ext>
            </a:extLst>
          </p:cNvPr>
          <p:cNvSpPr/>
          <p:nvPr userDrawn="1"/>
        </p:nvSpPr>
        <p:spPr>
          <a:xfrm>
            <a:off x="0" y="6400800"/>
            <a:ext cx="12192000" cy="457200"/>
          </a:xfrm>
          <a:prstGeom prst="rect">
            <a:avLst/>
          </a:prstGeom>
          <a:solidFill>
            <a:srgbClr val="9A333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 sz="180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8D0A25A4-B748-4941-8ACF-47B54E197631}"/>
              </a:ext>
            </a:extLst>
          </p:cNvPr>
          <p:cNvSpPr txBox="1">
            <a:spLocks noChangeArrowheads="1"/>
          </p:cNvSpPr>
          <p:nvPr userDrawn="1"/>
        </p:nvSpPr>
        <p:spPr bwMode="auto">
          <a:xfrm>
            <a:off x="111760" y="6447904"/>
            <a:ext cx="2521392" cy="3693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latin typeface="Calibri" charset="0"/>
                <a:cs typeface="Calibri" charset="0"/>
              </a:rPr>
              <a:t>Module 1 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9093C49-5997-CC42-A47E-489836C7EB1D}"/>
              </a:ext>
            </a:extLst>
          </p:cNvPr>
          <p:cNvSpPr txBox="1"/>
          <p:nvPr userDrawn="1"/>
        </p:nvSpPr>
        <p:spPr>
          <a:xfrm>
            <a:off x="9721408" y="6447904"/>
            <a:ext cx="2362200" cy="369332"/>
          </a:xfrm>
          <a:prstGeom prst="rect">
            <a:avLst/>
          </a:prstGeom>
          <a:noFill/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  <a:cs typeface="ＭＳ Ｐゴシック" charset="0"/>
              </a:defRPr>
            </a:lvl1pPr>
            <a:lvl2pPr marL="37931725" indent="-37474525"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2pPr>
            <a:lvl3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3pPr>
            <a:lvl4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4pPr>
            <a:lvl5pPr eaLnBrk="0" hangingPunct="0"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5pPr>
            <a:lvl6pPr marL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6pPr>
            <a:lvl7pPr marL="9144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7pPr>
            <a:lvl8pPr marL="1371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8pPr>
            <a:lvl9pPr marL="18288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  <a:ea typeface="ＭＳ Ｐゴシック" charset="0"/>
              </a:defRPr>
            </a:lvl9pPr>
          </a:lstStyle>
          <a:p>
            <a:pPr algn="r" eaLnBrk="1" hangingPunct="1">
              <a:defRPr/>
            </a:pPr>
            <a:r>
              <a:rPr lang="en-US" sz="1800" b="1" dirty="0">
                <a:solidFill>
                  <a:schemeClr val="bg1"/>
                </a:solidFill>
                <a:cs typeface="Arial" charset="0"/>
              </a:rPr>
              <a:t>rnabio.org</a:t>
            </a:r>
            <a:endParaRPr lang="en-US" sz="1800" dirty="0">
              <a:solidFill>
                <a:schemeClr val="bg1"/>
              </a:solidFill>
              <a:cs typeface="Arial" charset="0"/>
            </a:endParaRP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C1AB21-1A92-4A41-BF1C-F1821CF84975}"/>
              </a:ext>
            </a:extLst>
          </p:cNvPr>
          <p:cNvSpPr txBox="1"/>
          <p:nvPr userDrawn="1"/>
        </p:nvSpPr>
        <p:spPr>
          <a:xfrm>
            <a:off x="5867412" y="6447904"/>
            <a:ext cx="457176" cy="369332"/>
          </a:xfrm>
          <a:prstGeom prst="rect">
            <a:avLst/>
          </a:prstGeom>
          <a:noFill/>
        </p:spPr>
        <p:txBody>
          <a:bodyPr wrap="none" rtlCol="0" anchor="ctr">
            <a:spAutoFit/>
          </a:bodyPr>
          <a:lstStyle/>
          <a:p>
            <a:pPr algn="ctr"/>
            <a:fld id="{0153C3B2-0654-1049-821D-A9450C27E9C9}" type="slidenum">
              <a:rPr lang="en-US" sz="1800" smtClean="0">
                <a:solidFill>
                  <a:schemeClr val="bg1"/>
                </a:solidFill>
              </a:rPr>
              <a:pPr algn="ctr"/>
              <a:t>‹#›</a:t>
            </a:fld>
            <a:endParaRPr lang="en-US" sz="18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372479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4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4.gif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6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1">
            <a:extLst>
              <a:ext uri="{FF2B5EF4-FFF2-40B4-BE49-F238E27FC236}">
                <a16:creationId xmlns:a16="http://schemas.microsoft.com/office/drawing/2014/main" id="{A11EB652-D19B-3146-BD1E-BFCBA6FE97A3}"/>
              </a:ext>
            </a:extLst>
          </p:cNvPr>
          <p:cNvSpPr txBox="1">
            <a:spLocks/>
          </p:cNvSpPr>
          <p:nvPr/>
        </p:nvSpPr>
        <p:spPr>
          <a:xfrm>
            <a:off x="3048000" y="141514"/>
            <a:ext cx="9144000" cy="1314188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r"/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RNA-Seq Module 1</a:t>
            </a:r>
            <a:b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</a:br>
            <a:r>
              <a:rPr lang="en-US" sz="3600" dirty="0">
                <a:solidFill>
                  <a:schemeClr val="bg1"/>
                </a:solidFill>
                <a:latin typeface="Calibri" charset="0"/>
                <a:cs typeface="Segoe UI" charset="0"/>
              </a:rPr>
              <a:t>Indexing</a:t>
            </a:r>
            <a:endParaRPr lang="en-US" sz="3200" b="1" dirty="0">
              <a:solidFill>
                <a:schemeClr val="bg1"/>
              </a:solidFill>
              <a:latin typeface="Calibri" charset="0"/>
              <a:cs typeface="Segoe UI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5EE71554-8535-A545-B5A6-F10794F59B1D}"/>
              </a:ext>
            </a:extLst>
          </p:cNvPr>
          <p:cNvSpPr/>
          <p:nvPr/>
        </p:nvSpPr>
        <p:spPr>
          <a:xfrm>
            <a:off x="0" y="2522835"/>
            <a:ext cx="12192000" cy="3889541"/>
          </a:xfrm>
          <a:prstGeom prst="rect">
            <a:avLst/>
          </a:prstGeom>
          <a:solidFill>
            <a:schemeClr val="accent1">
              <a:alpha val="18000"/>
            </a:schemeClr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en-US">
              <a:solidFill>
                <a:srgbClr val="FFFFFF"/>
              </a:solidFill>
              <a:latin typeface="Calibri" charset="0"/>
              <a:ea typeface="ＭＳ Ｐゴシック" charset="0"/>
              <a:cs typeface="Calibri" charset="0"/>
            </a:endParaRPr>
          </a:p>
        </p:txBody>
      </p:sp>
      <p:pic>
        <p:nvPicPr>
          <p:cNvPr id="14" name="Picture 13">
            <a:extLst>
              <a:ext uri="{FF2B5EF4-FFF2-40B4-BE49-F238E27FC236}">
                <a16:creationId xmlns:a16="http://schemas.microsoft.com/office/drawing/2014/main" id="{373A2B20-1DF6-5247-B7E5-03128A3C86C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4216" y="2890275"/>
            <a:ext cx="3128830" cy="3128830"/>
          </a:xfrm>
          <a:prstGeom prst="rect">
            <a:avLst/>
          </a:prstGeom>
        </p:spPr>
      </p:pic>
      <p:pic>
        <p:nvPicPr>
          <p:cNvPr id="18" name="Picture 1" descr="RNA-Seq-alignment.png">
            <a:extLst>
              <a:ext uri="{FF2B5EF4-FFF2-40B4-BE49-F238E27FC236}">
                <a16:creationId xmlns:a16="http://schemas.microsoft.com/office/drawing/2014/main" id="{5E443BD9-A797-C14B-8447-A77CC98396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57151" y="2888092"/>
            <a:ext cx="3271336" cy="313319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=""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5AA24BA3-78BE-6A4E-A3BD-C2AA60137F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28851" y="3731538"/>
            <a:ext cx="5263149" cy="1631984"/>
          </a:xfrm>
          <a:prstGeom prst="rect">
            <a:avLst/>
          </a:prstGeom>
        </p:spPr>
      </p:pic>
      <p:sp>
        <p:nvSpPr>
          <p:cNvPr id="8" name="Title 1">
            <a:extLst>
              <a:ext uri="{FF2B5EF4-FFF2-40B4-BE49-F238E27FC236}">
                <a16:creationId xmlns:a16="http://schemas.microsoft.com/office/drawing/2014/main" id="{6D345333-C2AC-A94B-894A-508ACE06B526}"/>
              </a:ext>
            </a:extLst>
          </p:cNvPr>
          <p:cNvSpPr txBox="1">
            <a:spLocks/>
          </p:cNvSpPr>
          <p:nvPr/>
        </p:nvSpPr>
        <p:spPr>
          <a:xfrm>
            <a:off x="3647728" y="1219199"/>
            <a:ext cx="8468072" cy="1161346"/>
          </a:xfrm>
          <a:prstGeom prst="rect">
            <a:avLst/>
          </a:prstGeom>
        </p:spPr>
        <p:txBody>
          <a:bodyPr anchor="ctr"/>
          <a:lstStyle>
            <a:lvl1pPr algn="r">
              <a:defRPr sz="3200" baseline="0">
                <a:solidFill>
                  <a:schemeClr val="bg1"/>
                </a:solidFill>
                <a:latin typeface="Adobe Jenson Pro" pitchFamily="18" charset="0"/>
              </a:defRPr>
            </a:lvl1pPr>
          </a:lstStyle>
          <a:p>
            <a:pPr>
              <a:defRPr/>
            </a:pPr>
            <a:r>
              <a:rPr lang="en-US" sz="1800" dirty="0" err="1">
                <a:latin typeface="Calibri"/>
                <a:cs typeface="Calibri"/>
              </a:rPr>
              <a:t>Kelsy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 dirty="0" err="1">
                <a:latin typeface="Calibri"/>
                <a:cs typeface="Calibri"/>
              </a:rPr>
              <a:t>Cotto</a:t>
            </a:r>
            <a:r>
              <a:rPr lang="en-US" sz="1800" dirty="0">
                <a:latin typeface="Calibri"/>
                <a:cs typeface="Calibri"/>
              </a:rPr>
              <a:t>, Felicia Gomez, Obi Griffith, Malachi Griffith,</a:t>
            </a:r>
          </a:p>
          <a:p>
            <a:pPr>
              <a:defRPr/>
            </a:pPr>
            <a:r>
              <a:rPr lang="en-US" sz="1800" dirty="0">
                <a:latin typeface="Calibri"/>
                <a:cs typeface="Calibri"/>
              </a:rPr>
              <a:t>My Hoang, Chris Miller, </a:t>
            </a:r>
            <a:r>
              <a:rPr lang="en-US" sz="1800" dirty="0" err="1">
                <a:latin typeface="Calibri"/>
                <a:cs typeface="Calibri"/>
              </a:rPr>
              <a:t>Huiming</a:t>
            </a:r>
            <a:r>
              <a:rPr lang="en-US" sz="1800" dirty="0">
                <a:latin typeface="Calibri"/>
                <a:cs typeface="Calibri"/>
              </a:rPr>
              <a:t> </a:t>
            </a:r>
            <a:r>
              <a:rPr lang="en-US" sz="1800">
                <a:latin typeface="Calibri"/>
                <a:cs typeface="Calibri"/>
              </a:rPr>
              <a:t>Xia    </a:t>
            </a:r>
            <a:endParaRPr lang="en-US" sz="1800" dirty="0">
              <a:latin typeface="Calibri"/>
              <a:cs typeface="Calibri"/>
            </a:endParaRPr>
          </a:p>
          <a:p>
            <a:pPr>
              <a:defRPr/>
            </a:pPr>
            <a:r>
              <a:rPr lang="en-US" sz="18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Advanced Sequencing Technologies &amp; Bioinformatics Analysis </a:t>
            </a:r>
            <a:r>
              <a:rPr lang="en-US" sz="1600" dirty="0">
                <a:ln w="1270">
                  <a:solidFill>
                    <a:schemeClr val="tx1">
                      <a:alpha val="38000"/>
                    </a:schemeClr>
                  </a:solidFill>
                </a:ln>
                <a:latin typeface="Calibri"/>
                <a:cs typeface="Calibri"/>
              </a:rPr>
              <a:t>November 6-20, 2022</a:t>
            </a:r>
          </a:p>
        </p:txBody>
      </p:sp>
    </p:spTree>
    <p:extLst>
      <p:ext uri="{BB962C8B-B14F-4D97-AF65-F5344CB8AC3E}">
        <p14:creationId xmlns:p14="http://schemas.microsoft.com/office/powerpoint/2010/main" val="34873107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“Index” has many different meanings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CBE8F6E-52B4-E54A-833E-A420369A485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26857"/>
          <a:stretch/>
        </p:blipFill>
        <p:spPr>
          <a:xfrm>
            <a:off x="1397000" y="1345815"/>
            <a:ext cx="9398000" cy="4421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DD14BB8-8BAE-014F-B152-C90A55394BAA}"/>
              </a:ext>
            </a:extLst>
          </p:cNvPr>
          <p:cNvSpPr txBox="1"/>
          <p:nvPr/>
        </p:nvSpPr>
        <p:spPr>
          <a:xfrm>
            <a:off x="4230624" y="6148046"/>
            <a:ext cx="8124019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dirty="0"/>
              <a:t>https://</a:t>
            </a:r>
            <a:r>
              <a:rPr lang="en-US" sz="1200" dirty="0" err="1"/>
              <a:t>www.illumina.com</a:t>
            </a:r>
            <a:r>
              <a:rPr lang="en-US" sz="1200" dirty="0"/>
              <a:t>/science/technology/next-generation-sequencing/multiplex-</a:t>
            </a:r>
            <a:r>
              <a:rPr lang="en-US" sz="1200" dirty="0" err="1"/>
              <a:t>sequencing.html</a:t>
            </a:r>
            <a:endParaRPr lang="en-US" sz="12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090553"/>
            <a:ext cx="7098792" cy="5102983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Indexes can refer to unique barcodes used for multiplexing DNA before sequencing</a:t>
            </a:r>
          </a:p>
        </p:txBody>
      </p:sp>
    </p:spTree>
    <p:extLst>
      <p:ext uri="{BB962C8B-B14F-4D97-AF65-F5344CB8AC3E}">
        <p14:creationId xmlns:p14="http://schemas.microsoft.com/office/powerpoint/2010/main" val="186477176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09666" y="102366"/>
            <a:ext cx="10844134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in bioinformatics/CS enables rapid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956441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is a recurring theme in genome analysis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Files are *big* - scanning through them can take a long time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builds a table-of-contents so that we can jump directly to specific positions</a:t>
            </a:r>
          </a:p>
          <a:p>
            <a:pPr marL="0" indent="0">
              <a:buNone/>
            </a:pPr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Indexing may require significant compute/time but typically only occurs once</a:t>
            </a: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Each application may require a different indexing strategy</a:t>
            </a:r>
          </a:p>
        </p:txBody>
      </p:sp>
    </p:spTree>
    <p:extLst>
      <p:ext uri="{BB962C8B-B14F-4D97-AF65-F5344CB8AC3E}">
        <p14:creationId xmlns:p14="http://schemas.microsoft.com/office/powerpoint/2010/main" val="13882488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What’s inside a 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fasta’s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 index file? (.</a:t>
            </a:r>
            <a:r>
              <a:rPr lang="en-US" sz="4000" b="1" dirty="0" err="1">
                <a:latin typeface="Calibri" panose="020F0502020204030204" pitchFamily="34" charset="0"/>
                <a:cs typeface="Calibri" panose="020F0502020204030204" pitchFamily="34" charset="0"/>
              </a:rPr>
              <a:t>fai</a:t>
            </a:r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)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471405" y="2443498"/>
            <a:ext cx="6521971" cy="3855403"/>
          </a:xfrm>
        </p:spPr>
        <p:txBody>
          <a:bodyPr>
            <a:normAutofit fontScale="77500" lnSpcReduction="20000"/>
          </a:bodyPr>
          <a:lstStyle/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   248956422  6        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chr2   242193529  253105708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chr3   198295559  499335802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chr4   190214555  700936293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chr5   181538259  894321097 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chr6   170805979  1078885000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chr7   159345973  1252537752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chr8   145138636  1414539498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chr9   138394717  1562097118  60  61</a:t>
            </a:r>
          </a:p>
          <a:p>
            <a:pPr marL="0" indent="0">
              <a:buNone/>
            </a:pPr>
            <a:r>
              <a:rPr lang="en-US" dirty="0">
                <a:latin typeface="Courier" pitchFamily="2" charset="0"/>
                <a:cs typeface="Calibri" panose="020F0502020204030204" pitchFamily="34" charset="0"/>
              </a:rPr>
              <a:t>chr10  133797422  1702798421  60  61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BAB0762-FD30-FB42-89BD-B55B8CB1AA8D}"/>
              </a:ext>
            </a:extLst>
          </p:cNvPr>
          <p:cNvSpPr txBox="1"/>
          <p:nvPr/>
        </p:nvSpPr>
        <p:spPr>
          <a:xfrm>
            <a:off x="814328" y="1569351"/>
            <a:ext cx="161775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contig name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36EA848-9BF4-514D-A4F1-F26C760E1899}"/>
              </a:ext>
            </a:extLst>
          </p:cNvPr>
          <p:cNvSpPr txBox="1"/>
          <p:nvPr/>
        </p:nvSpPr>
        <p:spPr>
          <a:xfrm>
            <a:off x="2711971" y="1200019"/>
            <a:ext cx="192392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bases in contig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A8415BA4-6473-0349-8C5F-7AA884C1BCFF}"/>
              </a:ext>
            </a:extLst>
          </p:cNvPr>
          <p:cNvSpPr txBox="1"/>
          <p:nvPr/>
        </p:nvSpPr>
        <p:spPr>
          <a:xfrm>
            <a:off x="5154168" y="981874"/>
            <a:ext cx="215798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 index of the file where the contig begins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8FE991A-C621-5647-BC67-4DC52D6D65DE}"/>
              </a:ext>
            </a:extLst>
          </p:cNvPr>
          <p:cNvSpPr txBox="1"/>
          <p:nvPr/>
        </p:nvSpPr>
        <p:spPr>
          <a:xfrm>
            <a:off x="7488300" y="1020496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bases per line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C4A4D44-6FCC-B546-9990-8105C6BC57BE}"/>
              </a:ext>
            </a:extLst>
          </p:cNvPr>
          <p:cNvSpPr txBox="1"/>
          <p:nvPr/>
        </p:nvSpPr>
        <p:spPr>
          <a:xfrm>
            <a:off x="9195816" y="1501440"/>
            <a:ext cx="21579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bytes per line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81C5CAD-CFF9-BD40-ADCE-3B7C150456E1}"/>
              </a:ext>
            </a:extLst>
          </p:cNvPr>
          <p:cNvCxnSpPr>
            <a:cxnSpLocks/>
          </p:cNvCxnSpPr>
          <p:nvPr/>
        </p:nvCxnSpPr>
        <p:spPr>
          <a:xfrm>
            <a:off x="2170176" y="1938683"/>
            <a:ext cx="541795" cy="352415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4513BA-4F42-F04B-8113-90D53273A3C9}"/>
              </a:ext>
            </a:extLst>
          </p:cNvPr>
          <p:cNvCxnSpPr>
            <a:cxnSpLocks/>
          </p:cNvCxnSpPr>
          <p:nvPr/>
        </p:nvCxnSpPr>
        <p:spPr>
          <a:xfrm>
            <a:off x="3766476" y="1681812"/>
            <a:ext cx="695796" cy="609286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A035C64-9D79-114F-953F-1412F8AF5BF1}"/>
              </a:ext>
            </a:extLst>
          </p:cNvPr>
          <p:cNvCxnSpPr>
            <a:cxnSpLocks/>
          </p:cNvCxnSpPr>
          <p:nvPr/>
        </p:nvCxnSpPr>
        <p:spPr>
          <a:xfrm flipH="1">
            <a:off x="8839200" y="1917041"/>
            <a:ext cx="1179053" cy="29480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16240F0D-9A1D-BC47-98B4-6E29067D5EAF}"/>
              </a:ext>
            </a:extLst>
          </p:cNvPr>
          <p:cNvCxnSpPr>
            <a:cxnSpLocks/>
          </p:cNvCxnSpPr>
          <p:nvPr/>
        </p:nvCxnSpPr>
        <p:spPr>
          <a:xfrm flipH="1">
            <a:off x="7830424" y="1443539"/>
            <a:ext cx="545480" cy="647544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5E2D2EC8-A630-6540-972B-610865B8035E}"/>
              </a:ext>
            </a:extLst>
          </p:cNvPr>
          <p:cNvCxnSpPr>
            <a:cxnSpLocks/>
          </p:cNvCxnSpPr>
          <p:nvPr/>
        </p:nvCxnSpPr>
        <p:spPr>
          <a:xfrm>
            <a:off x="6083808" y="1953655"/>
            <a:ext cx="0" cy="322469"/>
          </a:xfrm>
          <a:prstGeom prst="line">
            <a:avLst/>
          </a:prstGeom>
          <a:ln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92247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ADFF81-2258-C341-84B1-4D4962CB58B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91858"/>
            <a:ext cx="10515600" cy="738461"/>
          </a:xfrm>
        </p:spPr>
        <p:txBody>
          <a:bodyPr>
            <a:normAutofit fontScale="90000"/>
          </a:bodyPr>
          <a:lstStyle/>
          <a:p>
            <a:r>
              <a:rPr lang="en-US" b="1" dirty="0">
                <a:latin typeface="Calibri" panose="020F0502020204030204" pitchFamily="34" charset="0"/>
                <a:cs typeface="Calibri" panose="020F0502020204030204" pitchFamily="34" charset="0"/>
              </a:rPr>
              <a:t>Example index applications and associated files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07D03205-10EA-AE44-8715-19387B72486F}"/>
              </a:ext>
            </a:extLst>
          </p:cNvPr>
          <p:cNvGraphicFramePr>
            <a:graphicFrameLocks noGrp="1"/>
          </p:cNvGraphicFramePr>
          <p:nvPr>
            <p:ph idx="1"/>
          </p:nvPr>
        </p:nvGraphicFramePr>
        <p:xfrm>
          <a:off x="670560" y="1187615"/>
          <a:ext cx="10850882" cy="2241385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683757">
                  <a:extLst>
                    <a:ext uri="{9D8B030D-6E8A-4147-A177-3AD203B41FA5}">
                      <a16:colId xmlns:a16="http://schemas.microsoft.com/office/drawing/2014/main" val="44924583"/>
                    </a:ext>
                  </a:extLst>
                </a:gridCol>
                <a:gridCol w="1843729">
                  <a:extLst>
                    <a:ext uri="{9D8B030D-6E8A-4147-A177-3AD203B41FA5}">
                      <a16:colId xmlns:a16="http://schemas.microsoft.com/office/drawing/2014/main" val="927739461"/>
                    </a:ext>
                  </a:extLst>
                </a:gridCol>
                <a:gridCol w="2060637">
                  <a:extLst>
                    <a:ext uri="{9D8B030D-6E8A-4147-A177-3AD203B41FA5}">
                      <a16:colId xmlns:a16="http://schemas.microsoft.com/office/drawing/2014/main" val="3821502448"/>
                    </a:ext>
                  </a:extLst>
                </a:gridCol>
                <a:gridCol w="5262759">
                  <a:extLst>
                    <a:ext uri="{9D8B030D-6E8A-4147-A177-3AD203B41FA5}">
                      <a16:colId xmlns:a16="http://schemas.microsoft.com/office/drawing/2014/main" val="4134990429"/>
                    </a:ext>
                  </a:extLst>
                </a:gridCol>
              </a:tblGrid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Source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Indexed file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Indexing tool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Use case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0918684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.bai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samtools</a:t>
                      </a:r>
                      <a:r>
                        <a:rPr lang="en-US" dirty="0"/>
                        <a:t> index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Visualize bam in IGV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35101239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fasta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fai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faidx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sequences from ref genome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95879192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vcf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vcf.gz.tbi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Pull out specific variants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28115225"/>
                  </a:ext>
                </a:extLst>
              </a:tr>
              <a:tr h="448277">
                <a:tc>
                  <a:txBody>
                    <a:bodyPr/>
                    <a:lstStyle/>
                    <a:p>
                      <a:r>
                        <a:rPr lang="en-US" dirty="0"/>
                        <a:t>.bed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.</a:t>
                      </a:r>
                      <a:r>
                        <a:rPr lang="en-US" dirty="0" err="1"/>
                        <a:t>bed.gz.tbi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 err="1"/>
                        <a:t>bgzip</a:t>
                      </a:r>
                      <a:r>
                        <a:rPr lang="en-US" dirty="0"/>
                        <a:t>/</a:t>
                      </a:r>
                      <a:r>
                        <a:rPr lang="en-US" dirty="0" err="1"/>
                        <a:t>tabix</a:t>
                      </a:r>
                      <a:endParaRPr 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extract specific genomic regions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46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45702735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BF5CD1-D1CD-EC4E-BC30-B25D3CB8C97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02366"/>
            <a:ext cx="10515600" cy="780503"/>
          </a:xfrm>
        </p:spPr>
        <p:txBody>
          <a:bodyPr>
            <a:normAutofit/>
          </a:bodyPr>
          <a:lstStyle/>
          <a:p>
            <a:r>
              <a:rPr lang="en-US" sz="4000" b="1" dirty="0">
                <a:latin typeface="Calibri" panose="020F0502020204030204" pitchFamily="34" charset="0"/>
                <a:cs typeface="Calibri" panose="020F0502020204030204" pitchFamily="34" charset="0"/>
              </a:rPr>
              <a:t>Indexing is also essential for alignment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FC07D5-B6CF-AF47-8871-5111BE13BD3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286225"/>
            <a:ext cx="10515600" cy="5220522"/>
          </a:xfrm>
        </p:spPr>
        <p:txBody>
          <a:bodyPr>
            <a:normAutofit/>
          </a:bodyPr>
          <a:lstStyle/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Finding out where to place a read in the genome is impractical unless matches can be quickly found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All read aligners use some kind of indexing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These indices must be “built” once for a reference genome, but can then be used every time the aligner is run</a:t>
            </a:r>
          </a:p>
          <a:p>
            <a:endParaRPr lang="en-US" dirty="0">
              <a:latin typeface="Calibri" panose="020F0502020204030204" pitchFamily="34" charset="0"/>
              <a:cs typeface="Calibri" panose="020F0502020204030204" pitchFamily="34" charset="0"/>
            </a:endParaRPr>
          </a:p>
          <a:p>
            <a:r>
              <a:rPr lang="en-US" dirty="0">
                <a:latin typeface="Calibri" panose="020F0502020204030204" pitchFamily="34" charset="0"/>
                <a:cs typeface="Calibri" panose="020F0502020204030204" pitchFamily="34" charset="0"/>
              </a:rPr>
              <a:t>Different aligners use different indexing schemes that are not compatible</a:t>
            </a:r>
          </a:p>
        </p:txBody>
      </p:sp>
    </p:spTree>
    <p:extLst>
      <p:ext uri="{BB962C8B-B14F-4D97-AF65-F5344CB8AC3E}">
        <p14:creationId xmlns:p14="http://schemas.microsoft.com/office/powerpoint/2010/main" val="64531375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5"/>
          <p:cNvSpPr txBox="1">
            <a:spLocks noGrp="1"/>
          </p:cNvSpPr>
          <p:nvPr>
            <p:ph type="title"/>
          </p:nvPr>
        </p:nvSpPr>
        <p:spPr>
          <a:xfrm>
            <a:off x="838200" y="365125"/>
            <a:ext cx="10515600" cy="34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/>
          <a:p>
            <a:pPr marL="0" lvl="0" indent="0" algn="ctr" rtl="0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onsolas"/>
              <a:buNone/>
            </a:pPr>
            <a:r>
              <a:rPr lang="en-US"/>
              <a:t>We are on a Coffee Break &amp; Networking Session</a:t>
            </a:r>
            <a:endParaRPr/>
          </a:p>
        </p:txBody>
      </p:sp>
    </p:spTree>
    <p:extLst>
      <p:ext uri="{BB962C8B-B14F-4D97-AF65-F5344CB8AC3E}">
        <p14:creationId xmlns:p14="http://schemas.microsoft.com/office/powerpoint/2010/main" val="2851503292"/>
      </p:ext>
    </p:extLst>
  </p:cSld>
  <p:clrMapOvr>
    <a:masterClrMapping/>
  </p:clrMapOvr>
</p:sld>
</file>

<file path=ppt/theme/theme1.xml><?xml version="1.0" encoding="utf-8"?>
<a:theme xmlns:a="http://schemas.openxmlformats.org/drawingml/2006/main" name="1_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Consolas-Verdana">
      <a:majorFont>
        <a:latin typeface="Consolas" panose="020B0609020204030204"/>
        <a:ea typeface=""/>
        <a:cs typeface=""/>
        <a:font script="Jpan" typeface="HG丸ｺﾞｼｯｸM-PRO"/>
        <a:font script="Hang" typeface="HY중고딕"/>
        <a:font script="Hans" typeface="华文楷体"/>
        <a:font script="Hant" typeface="新細明體"/>
        <a:font script="Arab" typeface="Tahoma"/>
        <a:font script="Hebr" typeface="Levenim MT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Verdana" panose="020B0604030504040204"/>
        <a:ea typeface=""/>
        <a:cs typeface=""/>
        <a:font script="Jpan" typeface="ＭＳ ゴシック"/>
        <a:font script="Hang" typeface="굴림"/>
        <a:font script="Hans" typeface="微软雅黑"/>
        <a:font script="Hant" typeface="微軟正黑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1811</TotalTime>
  <Words>363</Words>
  <Application>Microsoft Macintosh PowerPoint</Application>
  <PresentationFormat>Widescreen</PresentationFormat>
  <Paragraphs>63</Paragraphs>
  <Slides>7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4" baseType="lpstr">
      <vt:lpstr>Arial</vt:lpstr>
      <vt:lpstr>Calibri</vt:lpstr>
      <vt:lpstr>Consolas</vt:lpstr>
      <vt:lpstr>Courier</vt:lpstr>
      <vt:lpstr>Segoe UI</vt:lpstr>
      <vt:lpstr>Verdana</vt:lpstr>
      <vt:lpstr>1_Office Theme</vt:lpstr>
      <vt:lpstr>PowerPoint Presentation</vt:lpstr>
      <vt:lpstr>“Index” has many different meanings</vt:lpstr>
      <vt:lpstr>Indexing in bioinformatics/CS enables rapid access</vt:lpstr>
      <vt:lpstr>What’s inside a fasta’s index file? (.fai)</vt:lpstr>
      <vt:lpstr>Example index applications and associated files</vt:lpstr>
      <vt:lpstr>Indexing is also essential for alignment</vt:lpstr>
      <vt:lpstr>We are on a Coffee Break &amp; Networking Session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Cotto, Kelsy</dc:creator>
  <cp:lastModifiedBy>Hoang, My</cp:lastModifiedBy>
  <cp:revision>35</cp:revision>
  <dcterms:created xsi:type="dcterms:W3CDTF">2019-02-25T20:09:25Z</dcterms:created>
  <dcterms:modified xsi:type="dcterms:W3CDTF">2022-11-04T20:46:41Z</dcterms:modified>
</cp:coreProperties>
</file>