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23"/>
  </p:notesMasterIdLst>
  <p:sldIdLst>
    <p:sldId id="515" r:id="rId2"/>
    <p:sldId id="529" r:id="rId3"/>
    <p:sldId id="528" r:id="rId4"/>
    <p:sldId id="530" r:id="rId5"/>
    <p:sldId id="307" r:id="rId6"/>
    <p:sldId id="261" r:id="rId7"/>
    <p:sldId id="531" r:id="rId8"/>
    <p:sldId id="274" r:id="rId9"/>
    <p:sldId id="532" r:id="rId10"/>
    <p:sldId id="541" r:id="rId11"/>
    <p:sldId id="542" r:id="rId12"/>
    <p:sldId id="538" r:id="rId13"/>
    <p:sldId id="534" r:id="rId14"/>
    <p:sldId id="540" r:id="rId15"/>
    <p:sldId id="535" r:id="rId16"/>
    <p:sldId id="269" r:id="rId17"/>
    <p:sldId id="310" r:id="rId18"/>
    <p:sldId id="539" r:id="rId19"/>
    <p:sldId id="309" r:id="rId20"/>
    <p:sldId id="536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33"/>
    <p:restoredTop sz="94673"/>
  </p:normalViewPr>
  <p:slideViewPr>
    <p:cSldViewPr snapToGrid="0" snapToObjects="1">
      <p:cViewPr varScale="1">
        <p:scale>
          <a:sx n="128" d="100"/>
          <a:sy n="128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74802-55CA-9B40-9191-B744CF71FA9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17382-AF21-B944-B920-FDC994534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9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genome.sph.umich.edu</a:t>
            </a:r>
            <a:r>
              <a:rPr lang="en-US" dirty="0"/>
              <a:t>/wiki/</a:t>
            </a:r>
            <a:r>
              <a:rPr lang="en-US" dirty="0" err="1"/>
              <a:t>Variant_Normalization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Parsimony means representing a variant in as few nucleotides as possible without reducing the length of any allele to 0.</a:t>
            </a:r>
          </a:p>
          <a:p>
            <a:endParaRPr lang="en-US" dirty="0"/>
          </a:p>
          <a:p>
            <a:r>
              <a:rPr lang="en-US" dirty="0"/>
              <a:t>Left aligning a variant means shifting the start position of that variant to the left till it is no longer possible to do so.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representation of variants in a VCF file requires that no alleles in the REF and ALT field are represented with an empty string (empty allele). The red </a:t>
            </a:r>
            <a:r>
              <a:rPr lang="en-US" dirty="0" err="1"/>
              <a:t>indel</a:t>
            </a:r>
            <a:r>
              <a:rPr lang="en-US" dirty="0"/>
              <a:t> has an illegal VCF representation.</a:t>
            </a:r>
          </a:p>
          <a:p>
            <a:r>
              <a:rPr lang="en-US" dirty="0"/>
              <a:t>The green variant is not left aligned as you can prefix an A nucleotide on the left side of the variant's alleles and truncate the C on the right side of the variant's alleles. It is however parsimonious.</a:t>
            </a:r>
          </a:p>
          <a:p>
            <a:r>
              <a:rPr lang="en-US" dirty="0"/>
              <a:t>The orange variant is left aligned but is not right parsimonious.</a:t>
            </a:r>
          </a:p>
          <a:p>
            <a:r>
              <a:rPr lang="en-US" dirty="0"/>
              <a:t>The blue variant is left aligned but not left parsimonious.</a:t>
            </a:r>
          </a:p>
          <a:p>
            <a:r>
              <a:rPr lang="en-US" dirty="0"/>
              <a:t>The maroon variant is left aligned and parsimonious.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9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535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cshl_logo_alternate rgb.png">
            <a:extLst>
              <a:ext uri="{FF2B5EF4-FFF2-40B4-BE49-F238E27FC236}">
                <a16:creationId xmlns:a16="http://schemas.microsoft.com/office/drawing/2014/main" id="{F7830460-2BBD-D44D-8E0E-398CF832B3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41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708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0450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8013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FFE7ECBE-2734-6F41-AAD5-DE10DA0A36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6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473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5593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125987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608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188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99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618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94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80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148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093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B3995-BCAD-474A-A886-0587475713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22F2C-02F5-254D-9E23-5D0B71EDB21A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D60B14-C760-2E4A-A32D-A1DBD7FC18D7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11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72" r:id="rId14"/>
    <p:sldLayoutId id="2147483673" r:id="rId15"/>
    <p:sldLayoutId id="214748368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enome.ucsc.edu/FAQ/FAQformat.html#format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mbio.org/module-02-inputs/0002/02/01/Reference_Genome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amtools.sourceforge.net/SAM1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roadinstitute.github.io/picard/explain-flags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2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SAM/BAM/BED file formats 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0B7FB2-F6B0-1543-A027-E983F0BBC409}"/>
              </a:ext>
            </a:extLst>
          </p:cNvPr>
          <p:cNvSpPr/>
          <p:nvPr/>
        </p:nvSpPr>
        <p:spPr>
          <a:xfrm>
            <a:off x="0" y="2532563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04D726-BD32-4440-96D7-F3994374B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6" name="Picture 1" descr="RNA-Seq-alignment.png">
            <a:extLst>
              <a:ext uri="{FF2B5EF4-FFF2-40B4-BE49-F238E27FC236}">
                <a16:creationId xmlns:a16="http://schemas.microsoft.com/office/drawing/2014/main" id="{DB0026F2-4D3B-FD43-BF24-54BBCB086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6A329E-4A84-7D49-B485-4D1EDDDB2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FDFFE85-137D-8C46-A061-09B007F0B2E2}"/>
              </a:ext>
            </a:extLst>
          </p:cNvPr>
          <p:cNvSpPr txBox="1">
            <a:spLocks/>
          </p:cNvSpPr>
          <p:nvPr/>
        </p:nvSpPr>
        <p:spPr>
          <a:xfrm>
            <a:off x="3457151" y="1230558"/>
            <a:ext cx="8782754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 err="1">
                <a:latin typeface="Calibri"/>
                <a:cs typeface="Calibri"/>
              </a:rPr>
              <a:t>Kelsy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cs typeface="Calibri"/>
              </a:rPr>
              <a:t>Cotto</a:t>
            </a:r>
            <a:r>
              <a:rPr lang="en-US" sz="1800" dirty="0">
                <a:latin typeface="Calibri"/>
                <a:cs typeface="Calibri"/>
              </a:rPr>
              <a:t>, Felicia Gomez, Obi Griffith, Malachi Griffith, 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My Hoang, Chris Miller, </a:t>
            </a:r>
            <a:r>
              <a:rPr lang="en-US" sz="1800" dirty="0" err="1">
                <a:latin typeface="Calibri"/>
                <a:cs typeface="Calibri"/>
              </a:rPr>
              <a:t>Huiming</a:t>
            </a:r>
            <a:r>
              <a:rPr lang="en-US" sz="1800" dirty="0">
                <a:latin typeface="Calibri"/>
                <a:cs typeface="Calibri"/>
              </a:rPr>
              <a:t> Xia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6-20, 2022</a:t>
            </a:r>
          </a:p>
        </p:txBody>
      </p:sp>
    </p:spTree>
    <p:extLst>
      <p:ext uri="{BB962C8B-B14F-4D97-AF65-F5344CB8AC3E}">
        <p14:creationId xmlns:p14="http://schemas.microsoft.com/office/powerpoint/2010/main" val="409838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AM format"/>
          <p:cNvSpPr txBox="1">
            <a:spLocks noGrp="1"/>
          </p:cNvSpPr>
          <p:nvPr>
            <p:ph type="title"/>
          </p:nvPr>
        </p:nvSpPr>
        <p:spPr>
          <a:xfrm>
            <a:off x="457199" y="27005"/>
            <a:ext cx="11277600" cy="6096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sz="4800" dirty="0"/>
              <a:t>SAM </a:t>
            </a:r>
            <a:r>
              <a:rPr lang="en-US" sz="4800" dirty="0"/>
              <a:t>F</a:t>
            </a:r>
            <a:r>
              <a:rPr sz="4800" dirty="0"/>
              <a:t>ormat</a:t>
            </a:r>
            <a:r>
              <a:rPr lang="en-US" sz="4800" dirty="0"/>
              <a:t> – Information Fields</a:t>
            </a:r>
            <a:endParaRPr sz="4800" dirty="0"/>
          </a:p>
        </p:txBody>
      </p:sp>
      <p:pic>
        <p:nvPicPr>
          <p:cNvPr id="409" name="Screen Shot 2014-11-14 at 8.32.21 AM.png" descr="Screen Shot 2014-11-14 at 8.32.2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01" y="1003765"/>
            <a:ext cx="9194139" cy="308299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94ED37F-E3F3-3B4C-9947-32EFC1395793}"/>
              </a:ext>
            </a:extLst>
          </p:cNvPr>
          <p:cNvGrpSpPr/>
          <p:nvPr/>
        </p:nvGrpSpPr>
        <p:grpSpPr>
          <a:xfrm>
            <a:off x="165401" y="4453923"/>
            <a:ext cx="12026599" cy="1091087"/>
            <a:chOff x="82700" y="4932393"/>
            <a:chExt cx="12026599" cy="1091087"/>
          </a:xfrm>
        </p:grpSpPr>
        <p:pic>
          <p:nvPicPr>
            <p:cNvPr id="410" name="Screen Shot 2014-11-14 at 8.34.08 AM.png" descr="Screen Shot 2014-11-14 at 8.34.08 A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00" y="5286821"/>
              <a:ext cx="12026599" cy="191116"/>
            </a:xfrm>
            <a:prstGeom prst="rect">
              <a:avLst/>
            </a:prstGeom>
            <a:ln w="12700">
              <a:miter lim="400000"/>
            </a:ln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F3EE22F-0334-A347-BE4D-A9740AB0D68D}"/>
                </a:ext>
              </a:extLst>
            </p:cNvPr>
            <p:cNvGrpSpPr/>
            <p:nvPr/>
          </p:nvGrpSpPr>
          <p:grpSpPr>
            <a:xfrm>
              <a:off x="705685" y="4932393"/>
              <a:ext cx="8285962" cy="1091087"/>
              <a:chOff x="747693" y="4953397"/>
              <a:chExt cx="8285962" cy="1091087"/>
            </a:xfrm>
          </p:grpSpPr>
          <p:sp>
            <p:nvSpPr>
              <p:cNvPr id="408" name="3"/>
              <p:cNvSpPr txBox="1"/>
              <p:nvPr/>
            </p:nvSpPr>
            <p:spPr>
              <a:xfrm>
                <a:off x="3249767" y="4988273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3</a:t>
                </a:r>
              </a:p>
            </p:txBody>
          </p:sp>
          <p:sp>
            <p:nvSpPr>
              <p:cNvPr id="411" name="2"/>
              <p:cNvSpPr txBox="1"/>
              <p:nvPr/>
            </p:nvSpPr>
            <p:spPr>
              <a:xfrm>
                <a:off x="2516017" y="4989430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2</a:t>
                </a:r>
              </a:p>
            </p:txBody>
          </p:sp>
          <p:sp>
            <p:nvSpPr>
              <p:cNvPr id="412" name="1"/>
              <p:cNvSpPr txBox="1"/>
              <p:nvPr/>
            </p:nvSpPr>
            <p:spPr>
              <a:xfrm>
                <a:off x="747693" y="4953397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1</a:t>
                </a:r>
              </a:p>
            </p:txBody>
          </p:sp>
          <p:sp>
            <p:nvSpPr>
              <p:cNvPr id="413" name="5"/>
              <p:cNvSpPr txBox="1"/>
              <p:nvPr/>
            </p:nvSpPr>
            <p:spPr>
              <a:xfrm>
                <a:off x="4778973" y="4989430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5</a:t>
                </a:r>
              </a:p>
            </p:txBody>
          </p:sp>
          <p:sp>
            <p:nvSpPr>
              <p:cNvPr id="414" name="4"/>
              <p:cNvSpPr txBox="1"/>
              <p:nvPr/>
            </p:nvSpPr>
            <p:spPr>
              <a:xfrm>
                <a:off x="4167369" y="4979922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4</a:t>
                </a:r>
              </a:p>
            </p:txBody>
          </p:sp>
          <p:sp>
            <p:nvSpPr>
              <p:cNvPr id="415" name="8"/>
              <p:cNvSpPr txBox="1"/>
              <p:nvPr/>
            </p:nvSpPr>
            <p:spPr>
              <a:xfrm>
                <a:off x="7158279" y="4988931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8</a:t>
                </a:r>
              </a:p>
            </p:txBody>
          </p:sp>
          <p:sp>
            <p:nvSpPr>
              <p:cNvPr id="416" name="6"/>
              <p:cNvSpPr txBox="1"/>
              <p:nvPr/>
            </p:nvSpPr>
            <p:spPr>
              <a:xfrm>
                <a:off x="5613979" y="4962687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6</a:t>
                </a:r>
              </a:p>
            </p:txBody>
          </p:sp>
          <p:sp>
            <p:nvSpPr>
              <p:cNvPr id="417" name="7"/>
              <p:cNvSpPr txBox="1"/>
              <p:nvPr/>
            </p:nvSpPr>
            <p:spPr>
              <a:xfrm>
                <a:off x="6228170" y="4971414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7</a:t>
                </a:r>
              </a:p>
            </p:txBody>
          </p:sp>
          <p:sp>
            <p:nvSpPr>
              <p:cNvPr id="418" name="10"/>
              <p:cNvSpPr txBox="1"/>
              <p:nvPr/>
            </p:nvSpPr>
            <p:spPr>
              <a:xfrm>
                <a:off x="8642732" y="4971166"/>
                <a:ext cx="390923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10</a:t>
                </a:r>
              </a:p>
            </p:txBody>
          </p:sp>
          <p:sp>
            <p:nvSpPr>
              <p:cNvPr id="419" name="9"/>
              <p:cNvSpPr txBox="1"/>
              <p:nvPr/>
            </p:nvSpPr>
            <p:spPr>
              <a:xfrm>
                <a:off x="7858631" y="4988931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9</a:t>
                </a:r>
              </a:p>
            </p:txBody>
          </p:sp>
          <p:pic>
            <p:nvPicPr>
              <p:cNvPr id="420" name="Question mark - red.png" descr="Question mark - red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6288" y="5472140"/>
                <a:ext cx="334499" cy="55928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421" name="Question mark - red.png" descr="Question mark - red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0949" y="5485204"/>
                <a:ext cx="334499" cy="559280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B37314-351D-8543-A3A5-53F9090FE0CA}"/>
              </a:ext>
            </a:extLst>
          </p:cNvPr>
          <p:cNvSpPr txBox="1"/>
          <p:nvPr/>
        </p:nvSpPr>
        <p:spPr>
          <a:xfrm>
            <a:off x="1268775" y="6497956"/>
            <a:ext cx="59944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Slide courtesy of Andrew Farrell </a:t>
            </a:r>
          </a:p>
        </p:txBody>
      </p:sp>
    </p:spTree>
    <p:extLst>
      <p:ext uri="{BB962C8B-B14F-4D97-AF65-F5344CB8AC3E}">
        <p14:creationId xmlns:p14="http://schemas.microsoft.com/office/powerpoint/2010/main" val="2367321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676400" y="-267731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CIGAR strings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854" y="4964377"/>
            <a:ext cx="8839200" cy="1728788"/>
          </a:xfrm>
        </p:spPr>
        <p:txBody>
          <a:bodyPr>
            <a:noAutofit/>
          </a:bodyPr>
          <a:lstStyle/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e.g. 81M859N19M</a:t>
            </a:r>
          </a:p>
          <a:p>
            <a:pPr lvl="1"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100 bp read consists of:  81 bases of alignment to reference, 859 bases skipped (an intron), 19 bases of alignment</a:t>
            </a:r>
          </a:p>
        </p:txBody>
      </p:sp>
      <p:pic>
        <p:nvPicPr>
          <p:cNvPr id="28675" name="Picture 4" descr="CIGAR oper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32" y="1992392"/>
            <a:ext cx="7649917" cy="285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648E99-9DA9-9644-9BCB-1340C971E48B}"/>
              </a:ext>
            </a:extLst>
          </p:cNvPr>
          <p:cNvSpPr txBox="1">
            <a:spLocks/>
          </p:cNvSpPr>
          <p:nvPr/>
        </p:nvSpPr>
        <p:spPr>
          <a:xfrm>
            <a:off x="0" y="677083"/>
            <a:ext cx="11899142" cy="1230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defRPr/>
            </a:pPr>
            <a:r>
              <a:rPr lang="en-US" sz="1800" dirty="0">
                <a:cs typeface="Calibri" panose="020F0502020204030204" pitchFamily="34" charset="0"/>
              </a:rPr>
              <a:t>The ‘CIGAR’ (</a:t>
            </a:r>
            <a:r>
              <a:rPr lang="en-US" sz="1800" b="1" u="sng" dirty="0">
                <a:cs typeface="Calibri" panose="020F0502020204030204" pitchFamily="34" charset="0"/>
              </a:rPr>
              <a:t>C</a:t>
            </a:r>
            <a:r>
              <a:rPr lang="en-US" sz="1800" dirty="0">
                <a:cs typeface="Calibri" panose="020F0502020204030204" pitchFamily="34" charset="0"/>
              </a:rPr>
              <a:t>ompact </a:t>
            </a:r>
            <a:r>
              <a:rPr lang="en-US" sz="1800" b="1" u="sng" dirty="0">
                <a:cs typeface="Calibri" panose="020F0502020204030204" pitchFamily="34" charset="0"/>
              </a:rPr>
              <a:t>I</a:t>
            </a:r>
            <a:r>
              <a:rPr lang="en-US" sz="1800" dirty="0">
                <a:cs typeface="Calibri" panose="020F0502020204030204" pitchFamily="34" charset="0"/>
              </a:rPr>
              <a:t>diosyncratic </a:t>
            </a:r>
            <a:r>
              <a:rPr lang="en-US" sz="1800" b="1" u="sng" dirty="0">
                <a:cs typeface="Calibri" panose="020F0502020204030204" pitchFamily="34" charset="0"/>
              </a:rPr>
              <a:t>G</a:t>
            </a:r>
            <a:r>
              <a:rPr lang="en-US" sz="1800" dirty="0">
                <a:cs typeface="Calibri" panose="020F0502020204030204" pitchFamily="34" charset="0"/>
              </a:rPr>
              <a:t>apped </a:t>
            </a:r>
            <a:r>
              <a:rPr lang="en-US" sz="1800" b="1" u="sng" dirty="0">
                <a:cs typeface="Calibri" panose="020F0502020204030204" pitchFamily="34" charset="0"/>
              </a:rPr>
              <a:t>A</a:t>
            </a:r>
            <a:r>
              <a:rPr lang="en-US" sz="1800" dirty="0">
                <a:cs typeface="Calibri" panose="020F0502020204030204" pitchFamily="34" charset="0"/>
              </a:rPr>
              <a:t>lignment </a:t>
            </a:r>
            <a:r>
              <a:rPr lang="en-US" sz="1800" b="1" u="sng" dirty="0">
                <a:cs typeface="Calibri" panose="020F0502020204030204" pitchFamily="34" charset="0"/>
              </a:rPr>
              <a:t>R</a:t>
            </a:r>
            <a:r>
              <a:rPr lang="en-US" sz="1800" dirty="0">
                <a:cs typeface="Calibri" panose="020F0502020204030204" pitchFamily="34" charset="0"/>
              </a:rPr>
              <a:t>eport)</a:t>
            </a:r>
          </a:p>
          <a:p>
            <a:pPr indent="0">
              <a:lnSpc>
                <a:spcPct val="120000"/>
              </a:lnSpc>
              <a:defRPr/>
            </a:pPr>
            <a:r>
              <a:rPr lang="en-US" sz="1800" dirty="0">
                <a:cs typeface="Calibri" panose="020F0502020204030204" pitchFamily="34" charset="0"/>
              </a:rPr>
              <a:t>The CIGAR string is a sequence of base lengths and associated ‘operations’ indicating which bases align to the reference (either a match or mismatch), are deleted, are inserted, represent introns, etc.</a:t>
            </a:r>
          </a:p>
        </p:txBody>
      </p:sp>
    </p:spTree>
    <p:extLst>
      <p:ext uri="{BB962C8B-B14F-4D97-AF65-F5344CB8AC3E}">
        <p14:creationId xmlns:p14="http://schemas.microsoft.com/office/powerpoint/2010/main" val="481067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CRAM files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6405601" cy="50212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CRAM is an ultra-compressed version of a BAM file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Usually between 30-60% smaller than the corresponding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Stores “diffs” from the reference genome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requires the matching reference genome to restore original data!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Base quality binning may be used as well</a:t>
            </a:r>
          </a:p>
          <a:p>
            <a:pPr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Some tools still require conversion back to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5101BB-88E9-BF42-96BB-482587C21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069" y="1323182"/>
            <a:ext cx="48167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15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676400" y="1218405"/>
            <a:ext cx="8839200" cy="49844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When working with BAM files, it is very common to want to examine a focused subset of the reference genome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e.g. the exons of a gene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These subsets are commonly specified in ‘BED’ files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https://genome.ucsc.edu/FAQ/FAQformat.html#format1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Many BAM manipulation tools accept regions of interest in BED format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Basic BED format (tab separated):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Chromosome name, start position, end position (BED3)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Coordinates in BED format are 0 based</a:t>
            </a:r>
          </a:p>
        </p:txBody>
      </p:sp>
    </p:spTree>
    <p:extLst>
      <p:ext uri="{BB962C8B-B14F-4D97-AF65-F5344CB8AC3E}">
        <p14:creationId xmlns:p14="http://schemas.microsoft.com/office/powerpoint/2010/main" val="1626480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883578" y="1106112"/>
            <a:ext cx="10726220" cy="1973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There are several flavors of BED format: BED3, BED4, BED6, BED8, 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First 3 fields always required: </a:t>
            </a:r>
            <a:r>
              <a:rPr lang="en-US" dirty="0" err="1">
                <a:latin typeface="Calibri" charset="0"/>
                <a:ea typeface="ＭＳ Ｐゴシック" charset="0"/>
              </a:rPr>
              <a:t>chr</a:t>
            </a:r>
            <a:r>
              <a:rPr lang="en-US" dirty="0">
                <a:latin typeface="Calibri" charset="0"/>
                <a:ea typeface="ＭＳ Ｐゴシック" charset="0"/>
              </a:rPr>
              <a:t>, start, stop</a:t>
            </a: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Followed by up to 9 additional optional fields: name, score, strand, </a:t>
            </a:r>
            <a:r>
              <a:rPr lang="en-US" dirty="0" err="1">
                <a:latin typeface="Calibri" charset="0"/>
                <a:ea typeface="ＭＳ Ｐゴシック" charset="0"/>
              </a:rPr>
              <a:t>thickStart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thickEnd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itemRGB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blockCount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blockSizes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blockStarts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25D838-5297-0945-80F5-3407A9FED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50" r="71649"/>
          <a:stretch/>
        </p:blipFill>
        <p:spPr>
          <a:xfrm>
            <a:off x="2291145" y="3316705"/>
            <a:ext cx="6836816" cy="290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50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Manipulation of SAM/BAM and BED files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502126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Several tools are used ubiquitously in sequence analysis to manipulate these files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SAM/BAM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Picard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BED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bedops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2D534-8C92-C44E-9D34-B1E543A14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871" y="2361105"/>
            <a:ext cx="1876785" cy="253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95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56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sources of confusion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385888"/>
            <a:ext cx="10726738" cy="51927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 systems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786356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11850"/>
            <a:ext cx="11684000" cy="609601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coordinates – 1 vs 0 based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609602" y="2506154"/>
          <a:ext cx="10972798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5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</a:t>
                      </a:r>
                      <a:r>
                        <a:rPr lang="en-US" sz="1900" baseline="0" dirty="0"/>
                        <a:t> nucleotide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chr1:4-4</a:t>
                      </a:r>
                      <a:r>
                        <a:rPr lang="en-US" sz="1900" baseline="0" dirty="0"/>
                        <a:t>   </a:t>
                      </a:r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</a:t>
                      </a:r>
                      <a:r>
                        <a:rPr lang="en-US" sz="1900" baseline="0" dirty="0"/>
                        <a:t>:3-4   G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range</a:t>
                      </a:r>
                      <a:r>
                        <a:rPr lang="en-US" sz="1900" baseline="0" dirty="0"/>
                        <a:t> of nucleotides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chr1:2-4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chr1:1-4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 nucleotide</a:t>
                      </a:r>
                      <a:r>
                        <a:rPr lang="en-US" sz="1900" baseline="0" dirty="0"/>
                        <a:t> variant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chr1:5-5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3432" y="794410"/>
          <a:ext cx="11297213" cy="181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592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chr1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270613"/>
            <a:ext cx="10972800" cy="2187997"/>
          </a:xfrm>
          <a:prstGeom prst="rect">
            <a:avLst/>
          </a:prstGeom>
        </p:spPr>
        <p:txBody>
          <a:bodyPr vert="horz" lIns="121920" tIns="60960" rIns="121920" bIns="6096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1-based 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directly by their corresponding nucleotide numbers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GFF, SAM, VCF, </a:t>
            </a:r>
            <a:r>
              <a:rPr lang="en-US" sz="3733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b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0-based: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by the coordinates that flank them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BED, BAM, UCSC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97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</a:p>
        </p:txBody>
      </p:sp>
      <p:pic>
        <p:nvPicPr>
          <p:cNvPr id="5" name="Picture 4" descr="lift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408" y="2381302"/>
            <a:ext cx="5261102" cy="2095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71210" y="4303868"/>
            <a:ext cx="1589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GRCh37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1210" y="3605536"/>
            <a:ext cx="1326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hg19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1210" y="2705800"/>
            <a:ext cx="141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Mouse mm10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072A7-3AD8-E04E-AC76-3CBF53CE07C1}"/>
              </a:ext>
            </a:extLst>
          </p:cNvPr>
          <p:cNvSpPr txBox="1"/>
          <p:nvPr/>
        </p:nvSpPr>
        <p:spPr>
          <a:xfrm>
            <a:off x="500065" y="1362367"/>
            <a:ext cx="530066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Reference Genome builds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Current human:  GRCh38, hg38, b38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alternates:  GRCh38v2_ccdg, GRCh38_full_analysis_set_plus_decoy_hla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Previous human: GRCh37, hg19, b37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Current mouse:   GRCm38, mm10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DEA2A-4AAD-3846-98AD-0AABD6A83715}"/>
              </a:ext>
            </a:extLst>
          </p:cNvPr>
          <p:cNvSpPr txBox="1"/>
          <p:nvPr/>
        </p:nvSpPr>
        <p:spPr>
          <a:xfrm>
            <a:off x="6237713" y="1362367"/>
            <a:ext cx="143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Lift-over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C60DD-C38F-0B41-A1F0-023D0E26699D}"/>
              </a:ext>
            </a:extLst>
          </p:cNvPr>
          <p:cNvSpPr txBox="1"/>
          <p:nvPr/>
        </p:nvSpPr>
        <p:spPr>
          <a:xfrm>
            <a:off x="500065" y="5203604"/>
            <a:ext cx="952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detailed discussion of various human reference genome flavors refer here:</a:t>
            </a:r>
          </a:p>
          <a:p>
            <a:r>
              <a:rPr lang="en-US" dirty="0">
                <a:hlinkClick r:id="rId3"/>
              </a:rPr>
              <a:t>https://pmbio.org/module-02-inputs/0002/02/01/Reference_Genome/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56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07"/>
            <a:ext cx="11038490" cy="69215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shifting (alignment) and parsimony/trimming</a:t>
            </a:r>
          </a:p>
        </p:txBody>
      </p:sp>
      <p:pic>
        <p:nvPicPr>
          <p:cNvPr id="5" name="Content Placeholder 4" descr="Screenshot 2018-08-04 16.17.1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" t="3590" r="2507"/>
          <a:stretch/>
        </p:blipFill>
        <p:spPr>
          <a:xfrm>
            <a:off x="352425" y="885825"/>
            <a:ext cx="7823200" cy="5553295"/>
          </a:xfrm>
        </p:spPr>
      </p:pic>
      <p:sp>
        <p:nvSpPr>
          <p:cNvPr id="6" name="Rectangle 5"/>
          <p:cNvSpPr/>
          <p:nvPr/>
        </p:nvSpPr>
        <p:spPr>
          <a:xfrm>
            <a:off x="8175625" y="1295400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Parsimony: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representing variant in as few nucleotides as possible without reducing the length of any allele to 0</a:t>
            </a:r>
          </a:p>
        </p:txBody>
      </p:sp>
      <p:sp>
        <p:nvSpPr>
          <p:cNvPr id="7" name="Rectangle 6"/>
          <p:cNvSpPr/>
          <p:nvPr/>
        </p:nvSpPr>
        <p:spPr>
          <a:xfrm>
            <a:off x="8175625" y="3443287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Left (right) aligning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 shifting the start position of a variant as far to the left (right) as possible</a:t>
            </a:r>
          </a:p>
        </p:txBody>
      </p:sp>
    </p:spTree>
    <p:extLst>
      <p:ext uri="{BB962C8B-B14F-4D97-AF65-F5344CB8AC3E}">
        <p14:creationId xmlns:p14="http://schemas.microsoft.com/office/powerpoint/2010/main" val="97987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SAM/BAM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11002781" cy="50212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The specification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2"/>
              </a:rPr>
              <a:t>http://samtools.sourceforge.net/SAM1.pdf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SAM is uncompressed text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 is a compressed version of SAM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lossless BGZF format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files are usually ‘indexed’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‘.bai’ file will be found beside the ‘.bam’ file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provides fast retrieval of alignments overlapping a specified region without going through all alignments.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must be sorted by the reference ID and then the leftmost coordinate before indexing</a:t>
            </a:r>
          </a:p>
        </p:txBody>
      </p:sp>
    </p:spTree>
    <p:extLst>
      <p:ext uri="{BB962C8B-B14F-4D97-AF65-F5344CB8AC3E}">
        <p14:creationId xmlns:p14="http://schemas.microsoft.com/office/powerpoint/2010/main" val="3821907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How should I sort my SAM/BAM file?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4949825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Generally BAM files are sorted by </a:t>
            </a:r>
            <a:r>
              <a:rPr lang="en-US" u="sng" dirty="0">
                <a:latin typeface="Calibri" charset="0"/>
                <a:ea typeface="ＭＳ Ｐゴシック" charset="0"/>
              </a:rPr>
              <a:t>position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This is for performance reasons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When sorted and indexed, arbitrary positions in a massive BAM file can be accessed rapidly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Certain tools require a BAM sorted by </a:t>
            </a:r>
            <a:r>
              <a:rPr lang="en-US" u="sng" dirty="0">
                <a:latin typeface="Calibri" charset="0"/>
                <a:ea typeface="ＭＳ Ｐゴシック" charset="0"/>
              </a:rPr>
              <a:t>read name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Usually this is when we need to easily identify both reads of a pair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The insert size between two reads may be large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In fusion detection we are interested in read pairs that map to different chromosomes</a:t>
            </a:r>
          </a:p>
        </p:txBody>
      </p:sp>
    </p:spTree>
    <p:extLst>
      <p:ext uri="{BB962C8B-B14F-4D97-AF65-F5344CB8AC3E}">
        <p14:creationId xmlns:p14="http://schemas.microsoft.com/office/powerpoint/2010/main" val="2140373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601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Example of SAM/BAM file format</a:t>
            </a:r>
          </a:p>
        </p:txBody>
      </p:sp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937"/>
          <a:stretch>
            <a:fillRect/>
          </a:stretch>
        </p:blipFill>
        <p:spPr>
          <a:xfrm>
            <a:off x="1847851" y="3206751"/>
            <a:ext cx="8424863" cy="2817813"/>
          </a:xfrm>
        </p:spPr>
      </p:pic>
      <p:pic>
        <p:nvPicPr>
          <p:cNvPr id="23555" name="Picture 4" descr="BAM File Example Header S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549401"/>
            <a:ext cx="8424863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1774825" y="1196975"/>
            <a:ext cx="5314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header section (abbreviated)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770063" y="2852739"/>
            <a:ext cx="68515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alignment section (only 10 alignments shown)</a:t>
            </a:r>
          </a:p>
        </p:txBody>
      </p:sp>
    </p:spTree>
    <p:extLst>
      <p:ext uri="{BB962C8B-B14F-4D97-AF65-F5344CB8AC3E}">
        <p14:creationId xmlns:p14="http://schemas.microsoft.com/office/powerpoint/2010/main" val="296815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676400" y="-168390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header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616" y="772998"/>
            <a:ext cx="11152682" cy="1743959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to describe source of data, reference sequence, method of alignment,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section begins with character ‘@’ followed by a two-letter record type code.  These are followed by two-letter tags and values: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B6A6C6-824F-D349-AC93-AFED478203C1}"/>
              </a:ext>
            </a:extLst>
          </p:cNvPr>
          <p:cNvSpPr txBox="1">
            <a:spLocks/>
          </p:cNvSpPr>
          <p:nvPr/>
        </p:nvSpPr>
        <p:spPr>
          <a:xfrm>
            <a:off x="5849873" y="2658359"/>
            <a:ext cx="5686861" cy="37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@RG  Read group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ID: read group identifier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CN: name of sequencing center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SM: sample name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@PG  Program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PN: program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program version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05F443-B8E6-FD42-B174-BBE2DD1F789E}"/>
              </a:ext>
            </a:extLst>
          </p:cNvPr>
          <p:cNvSpPr txBox="1">
            <a:spLocks/>
          </p:cNvSpPr>
          <p:nvPr/>
        </p:nvSpPr>
        <p:spPr>
          <a:xfrm>
            <a:off x="584616" y="2707127"/>
            <a:ext cx="4692823" cy="3516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@HD  The header line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format version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SO: Sorting order of alignments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@SQ  Reference sequence dictionary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SN: reference sequence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LN: reference sequence length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SP: species</a:t>
            </a:r>
          </a:p>
        </p:txBody>
      </p:sp>
    </p:spTree>
    <p:extLst>
      <p:ext uri="{BB962C8B-B14F-4D97-AF65-F5344CB8AC3E}">
        <p14:creationId xmlns:p14="http://schemas.microsoft.com/office/powerpoint/2010/main" val="2548263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M File Example Header Section.png">
            <a:extLst>
              <a:ext uri="{FF2B5EF4-FFF2-40B4-BE49-F238E27FC236}">
                <a16:creationId xmlns:a16="http://schemas.microsoft.com/office/drawing/2014/main" id="{1E18477F-246E-B140-AD68-75D89EF98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0" y="1415302"/>
            <a:ext cx="11277600" cy="225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CF0B8FA-F35E-CB47-A451-66A311B3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77801"/>
            <a:ext cx="11277600" cy="60960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A BAM file is divided in header and alignment sections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3A4E477C-F7F5-4740-B274-9A10E9939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1" y="889000"/>
            <a:ext cx="104239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dirty="0"/>
              <a:t>Example SAM/BAM header section (abbreviated)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3D4D9-CD6C-5E46-B51E-D8E69CB73B6C}"/>
              </a:ext>
            </a:extLst>
          </p:cNvPr>
          <p:cNvSpPr txBox="1"/>
          <p:nvPr/>
        </p:nvSpPr>
        <p:spPr>
          <a:xfrm>
            <a:off x="-101600" y="6532803"/>
            <a:ext cx="59944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Slide courtesy of Obi and Malachi Griffith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0180E5-BFA4-7847-B0BC-BC1A929080C0}"/>
              </a:ext>
            </a:extLst>
          </p:cNvPr>
          <p:cNvGrpSpPr/>
          <p:nvPr/>
        </p:nvGrpSpPr>
        <p:grpSpPr>
          <a:xfrm>
            <a:off x="1460339" y="3429000"/>
            <a:ext cx="9072623" cy="2998319"/>
            <a:chOff x="152400" y="1284501"/>
            <a:chExt cx="7565657" cy="2211072"/>
          </a:xfrm>
        </p:grpSpPr>
        <p:sp>
          <p:nvSpPr>
            <p:cNvPr id="11" name="Version (VN) and sort order (SO) - Important!">
              <a:extLst>
                <a:ext uri="{FF2B5EF4-FFF2-40B4-BE49-F238E27FC236}">
                  <a16:creationId xmlns:a16="http://schemas.microsoft.com/office/drawing/2014/main" id="{73B184CA-CB4F-D342-AEF7-59DA5DB16614}"/>
                </a:ext>
              </a:extLst>
            </p:cNvPr>
            <p:cNvSpPr txBox="1"/>
            <p:nvPr/>
          </p:nvSpPr>
          <p:spPr>
            <a:xfrm>
              <a:off x="1131049" y="1284501"/>
              <a:ext cx="2069351" cy="4111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6789" tIns="26789" rIns="26789" bIns="26789" anchor="ctr">
              <a:spAutoFit/>
            </a:bodyPr>
            <a:lstStyle>
              <a:lvl1pPr algn="l">
                <a:defRPr sz="2200"/>
              </a:lvl1pPr>
            </a:lstStyle>
            <a:p>
              <a:r>
                <a:rPr sz="1160" dirty="0"/>
                <a:t>Version (VN) and sort order (SO) - Important!</a:t>
              </a:r>
            </a:p>
          </p:txBody>
        </p:sp>
        <p:pic>
          <p:nvPicPr>
            <p:cNvPr id="12" name="Screen Shot 2014-11-15 at 7.40.05 AM.png" descr="Screen Shot 2014-11-15 at 7.40.05 AM.png">
              <a:extLst>
                <a:ext uri="{FF2B5EF4-FFF2-40B4-BE49-F238E27FC236}">
                  <a16:creationId xmlns:a16="http://schemas.microsoft.com/office/drawing/2014/main" id="{6D780573-219E-6345-BB0A-B862E7C9A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" y="1943521"/>
              <a:ext cx="7565657" cy="60653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3" name="Line">
              <a:extLst>
                <a:ext uri="{FF2B5EF4-FFF2-40B4-BE49-F238E27FC236}">
                  <a16:creationId xmlns:a16="http://schemas.microsoft.com/office/drawing/2014/main" id="{C414E3DC-B103-1F4F-A762-98D884448C24}"/>
                </a:ext>
              </a:extLst>
            </p:cNvPr>
            <p:cNvSpPr/>
            <p:nvPr/>
          </p:nvSpPr>
          <p:spPr>
            <a:xfrm flipH="1">
              <a:off x="838200" y="1462463"/>
              <a:ext cx="241493" cy="466321"/>
            </a:xfrm>
            <a:prstGeom prst="line">
              <a:avLst/>
            </a:prstGeom>
            <a:ln w="25400">
              <a:solidFill>
                <a:srgbClr val="A6AAA9"/>
              </a:solidFill>
              <a:miter lim="400000"/>
              <a:tailEnd type="triangle"/>
            </a:ln>
          </p:spPr>
          <p:txBody>
            <a:bodyPr lIns="26789" tIns="26789" rIns="26789" bIns="26789" anchor="ctr"/>
            <a:lstStyle/>
            <a:p>
              <a:pPr>
                <a:defRPr sz="2400"/>
              </a:pPr>
              <a:endParaRPr sz="1266"/>
            </a:p>
          </p:txBody>
        </p:sp>
        <p:sp>
          <p:nvSpPr>
            <p:cNvPr id="14" name="Reference sequence (SQ)…">
              <a:extLst>
                <a:ext uri="{FF2B5EF4-FFF2-40B4-BE49-F238E27FC236}">
                  <a16:creationId xmlns:a16="http://schemas.microsoft.com/office/drawing/2014/main" id="{8B73CB10-31DA-474E-B010-149ECFCDC2E1}"/>
                </a:ext>
              </a:extLst>
            </p:cNvPr>
            <p:cNvSpPr txBox="1"/>
            <p:nvPr/>
          </p:nvSpPr>
          <p:spPr>
            <a:xfrm>
              <a:off x="5633477" y="1439387"/>
              <a:ext cx="1842746" cy="4111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26789" tIns="26789" rIns="26789" bIns="26789" anchor="ctr">
              <a:spAutoFit/>
            </a:bodyPr>
            <a:lstStyle/>
            <a:p>
              <a:pPr algn="l">
                <a:defRPr sz="2200"/>
              </a:pPr>
              <a:r>
                <a:rPr sz="1160" dirty="0"/>
                <a:t>Reference sequence (SQ)</a:t>
              </a:r>
            </a:p>
            <a:p>
              <a:pPr algn="l">
                <a:defRPr sz="2200"/>
              </a:pPr>
              <a:r>
                <a:rPr sz="1160" dirty="0"/>
                <a:t>and sequence length (LN)</a:t>
              </a:r>
            </a:p>
          </p:txBody>
        </p:sp>
        <p:sp>
          <p:nvSpPr>
            <p:cNvPr id="15" name="Line">
              <a:extLst>
                <a:ext uri="{FF2B5EF4-FFF2-40B4-BE49-F238E27FC236}">
                  <a16:creationId xmlns:a16="http://schemas.microsoft.com/office/drawing/2014/main" id="{1BEB538D-60ED-8243-ACFC-A86F2AB5EB0C}"/>
                </a:ext>
              </a:extLst>
            </p:cNvPr>
            <p:cNvSpPr/>
            <p:nvPr/>
          </p:nvSpPr>
          <p:spPr>
            <a:xfrm flipH="1">
              <a:off x="2201111" y="1692875"/>
              <a:ext cx="3432366" cy="447726"/>
            </a:xfrm>
            <a:prstGeom prst="line">
              <a:avLst/>
            </a:prstGeom>
            <a:ln w="25400">
              <a:solidFill>
                <a:srgbClr val="A6AAA9"/>
              </a:solidFill>
              <a:miter lim="400000"/>
              <a:tailEnd type="triangle"/>
            </a:ln>
          </p:spPr>
          <p:txBody>
            <a:bodyPr lIns="26789" tIns="26789" rIns="26789" bIns="26789" anchor="ctr"/>
            <a:lstStyle/>
            <a:p>
              <a:pPr>
                <a:defRPr sz="2400"/>
              </a:pPr>
              <a:endParaRPr sz="1266"/>
            </a:p>
          </p:txBody>
        </p:sp>
        <p:sp>
          <p:nvSpPr>
            <p:cNvPr id="16" name="Read group (RG) and sample (SM)">
              <a:extLst>
                <a:ext uri="{FF2B5EF4-FFF2-40B4-BE49-F238E27FC236}">
                  <a16:creationId xmlns:a16="http://schemas.microsoft.com/office/drawing/2014/main" id="{AA75B9C7-6354-7E49-9234-BA2E8A0761DB}"/>
                </a:ext>
              </a:extLst>
            </p:cNvPr>
            <p:cNvSpPr txBox="1"/>
            <p:nvPr/>
          </p:nvSpPr>
          <p:spPr>
            <a:xfrm>
              <a:off x="378072" y="3021308"/>
              <a:ext cx="1898917" cy="4111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26789" tIns="26789" rIns="26789" bIns="26789" anchor="ctr">
              <a:spAutoFit/>
            </a:bodyPr>
            <a:lstStyle>
              <a:lvl1pPr algn="l">
                <a:defRPr sz="2200"/>
              </a:lvl1pPr>
            </a:lstStyle>
            <a:p>
              <a:r>
                <a:rPr sz="1160" dirty="0"/>
                <a:t>Read group (RG) and sample (SM)</a:t>
              </a:r>
            </a:p>
          </p:txBody>
        </p:sp>
        <p:sp>
          <p:nvSpPr>
            <p:cNvPr id="17" name="Line">
              <a:extLst>
                <a:ext uri="{FF2B5EF4-FFF2-40B4-BE49-F238E27FC236}">
                  <a16:creationId xmlns:a16="http://schemas.microsoft.com/office/drawing/2014/main" id="{2BCEDE19-D179-0044-A0F6-775571DD4E8C}"/>
                </a:ext>
              </a:extLst>
            </p:cNvPr>
            <p:cNvSpPr/>
            <p:nvPr/>
          </p:nvSpPr>
          <p:spPr>
            <a:xfrm flipH="1" flipV="1">
              <a:off x="453834" y="2338438"/>
              <a:ext cx="588478" cy="699075"/>
            </a:xfrm>
            <a:prstGeom prst="line">
              <a:avLst/>
            </a:prstGeom>
            <a:ln w="25400">
              <a:solidFill>
                <a:srgbClr val="A6AAA9"/>
              </a:solidFill>
              <a:miter lim="400000"/>
              <a:tailEnd type="triangle"/>
            </a:ln>
          </p:spPr>
          <p:txBody>
            <a:bodyPr lIns="26789" tIns="26789" rIns="26789" bIns="26789" anchor="ctr"/>
            <a:lstStyle/>
            <a:p>
              <a:pPr>
                <a:defRPr sz="2400"/>
              </a:pPr>
              <a:endParaRPr sz="1266"/>
            </a:p>
          </p:txBody>
        </p:sp>
        <p:sp>
          <p:nvSpPr>
            <p:cNvPr id="18" name="Programs (PG) that have been run on the data">
              <a:extLst>
                <a:ext uri="{FF2B5EF4-FFF2-40B4-BE49-F238E27FC236}">
                  <a16:creationId xmlns:a16="http://schemas.microsoft.com/office/drawing/2014/main" id="{B98B5F03-B792-8640-99DA-57E3C66765C8}"/>
                </a:ext>
              </a:extLst>
            </p:cNvPr>
            <p:cNvSpPr txBox="1"/>
            <p:nvPr/>
          </p:nvSpPr>
          <p:spPr>
            <a:xfrm>
              <a:off x="2553434" y="3084451"/>
              <a:ext cx="1898918" cy="4111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26789" tIns="26789" rIns="26789" bIns="26789" anchor="ctr">
              <a:spAutoFit/>
            </a:bodyPr>
            <a:lstStyle>
              <a:lvl1pPr algn="l">
                <a:defRPr sz="2200"/>
              </a:lvl1pPr>
            </a:lstStyle>
            <a:p>
              <a:r>
                <a:rPr sz="1160" dirty="0"/>
                <a:t>Programs (PG) that have been run on the data</a:t>
              </a:r>
            </a:p>
          </p:txBody>
        </p:sp>
        <p:sp>
          <p:nvSpPr>
            <p:cNvPr id="19" name="Line">
              <a:extLst>
                <a:ext uri="{FF2B5EF4-FFF2-40B4-BE49-F238E27FC236}">
                  <a16:creationId xmlns:a16="http://schemas.microsoft.com/office/drawing/2014/main" id="{E61CFEFC-3905-8048-9066-7FC7A40CE998}"/>
                </a:ext>
              </a:extLst>
            </p:cNvPr>
            <p:cNvSpPr/>
            <p:nvPr/>
          </p:nvSpPr>
          <p:spPr>
            <a:xfrm flipH="1" flipV="1">
              <a:off x="2053297" y="2576330"/>
              <a:ext cx="1000274" cy="461183"/>
            </a:xfrm>
            <a:prstGeom prst="line">
              <a:avLst/>
            </a:prstGeom>
            <a:ln w="25400">
              <a:solidFill>
                <a:srgbClr val="A6AAA9"/>
              </a:solidFill>
              <a:miter lim="400000"/>
              <a:tailEnd type="triangle"/>
            </a:ln>
          </p:spPr>
          <p:txBody>
            <a:bodyPr lIns="26789" tIns="26789" rIns="26789" bIns="26789" anchor="ctr"/>
            <a:lstStyle/>
            <a:p>
              <a:pPr>
                <a:defRPr sz="2400"/>
              </a:pPr>
              <a:endParaRPr sz="1266"/>
            </a:p>
          </p:txBody>
        </p:sp>
      </p:grpSp>
    </p:spTree>
    <p:extLst>
      <p:ext uri="{BB962C8B-B14F-4D97-AF65-F5344CB8AC3E}">
        <p14:creationId xmlns:p14="http://schemas.microsoft.com/office/powerpoint/2010/main" val="310207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203200" y="94721"/>
            <a:ext cx="10287000" cy="8143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A BAM file is divided in header and alignment sections</a:t>
            </a:r>
          </a:p>
        </p:txBody>
      </p:sp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937"/>
          <a:stretch>
            <a:fillRect/>
          </a:stretch>
        </p:blipFill>
        <p:spPr>
          <a:xfrm>
            <a:off x="203200" y="1606309"/>
            <a:ext cx="11379200" cy="5074577"/>
          </a:xfrm>
        </p:spPr>
      </p:pic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0" y="909109"/>
            <a:ext cx="1280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dirty="0"/>
              <a:t>Example SAM/BAM alignment section (only 10 alignments shown)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D4DD0-1533-9742-86C7-AC3E1F7E5BA5}"/>
              </a:ext>
            </a:extLst>
          </p:cNvPr>
          <p:cNvSpPr txBox="1"/>
          <p:nvPr/>
        </p:nvSpPr>
        <p:spPr>
          <a:xfrm>
            <a:off x="4165600" y="6548442"/>
            <a:ext cx="54864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Slide courtesy of Obi and Malachi Griffith</a:t>
            </a:r>
          </a:p>
        </p:txBody>
      </p:sp>
    </p:spTree>
    <p:extLst>
      <p:ext uri="{BB962C8B-B14F-4D97-AF65-F5344CB8AC3E}">
        <p14:creationId xmlns:p14="http://schemas.microsoft.com/office/powerpoint/2010/main" val="111404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676400" y="-189402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bri" charset="0"/>
                <a:ea typeface="ＭＳ Ｐゴシック" charset="0"/>
              </a:rPr>
              <a:t>SAM/BAM alignment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41" y="3964316"/>
            <a:ext cx="11392779" cy="2103437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QNAME  e.g.  HWI-ST495_129147882:1:2302:10269:12362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FLAG   e.g.  99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RNAME  e.g.  1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POS    e.g.  11623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MAPQ   e.g.  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CIGAR  e.g.  100M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RNEXT  e.g.  =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PNEXT  e.g.  11740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TLEN   e.g.  217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SEQ    e.g.  CCTGTTTCTCCACAAAGTGTTTACTTTTGGATTTTTGCCAGTCTAACAGGTGAAGCCCTGGAGATTCTTATTAGTGATTTGGGCTGGGGCCTGGCCATGT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QUAL   e.g.  CCCFFFFFHHHHHJJIJFIJJJJJJJJJJJHIJJJJJJJIJJJJJGGHIJHIJJJJJJJJJGHGGIJJJJJJIJEEHHHHFFFFCDCDDDDDDDB@ACDD</a:t>
            </a:r>
          </a:p>
        </p:txBody>
      </p:sp>
      <p:pic>
        <p:nvPicPr>
          <p:cNvPr id="26627" name="Picture 3" descr="BAM Alignment Section Colum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72" y="790247"/>
            <a:ext cx="8170862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AC2442-60F7-0842-AD5E-5D5F68263E26}"/>
              </a:ext>
            </a:extLst>
          </p:cNvPr>
          <p:cNvSpPr txBox="1"/>
          <p:nvPr/>
        </p:nvSpPr>
        <p:spPr>
          <a:xfrm>
            <a:off x="607541" y="3560473"/>
            <a:ext cx="21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values</a:t>
            </a:r>
          </a:p>
        </p:txBody>
      </p:sp>
    </p:spTree>
    <p:extLst>
      <p:ext uri="{BB962C8B-B14F-4D97-AF65-F5344CB8AC3E}">
        <p14:creationId xmlns:p14="http://schemas.microsoft.com/office/powerpoint/2010/main" val="521094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AM format"/>
          <p:cNvSpPr txBox="1">
            <a:spLocks noGrp="1"/>
          </p:cNvSpPr>
          <p:nvPr>
            <p:ph type="title"/>
          </p:nvPr>
        </p:nvSpPr>
        <p:spPr>
          <a:xfrm>
            <a:off x="457199" y="27005"/>
            <a:ext cx="11277600" cy="6096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sz="4800" dirty="0"/>
              <a:t>SAM </a:t>
            </a:r>
            <a:r>
              <a:rPr lang="en-US" sz="4800" dirty="0"/>
              <a:t>F</a:t>
            </a:r>
            <a:r>
              <a:rPr sz="4800" dirty="0"/>
              <a:t>ormat</a:t>
            </a:r>
            <a:r>
              <a:rPr lang="en-US" sz="4800" dirty="0"/>
              <a:t> – Information Fields</a:t>
            </a:r>
            <a:endParaRPr sz="4800" dirty="0"/>
          </a:p>
        </p:txBody>
      </p:sp>
      <p:pic>
        <p:nvPicPr>
          <p:cNvPr id="409" name="Screen Shot 2014-11-14 at 8.32.21 AM.png" descr="Screen Shot 2014-11-14 at 8.32.2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01" y="1003765"/>
            <a:ext cx="9194139" cy="308299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94ED37F-E3F3-3B4C-9947-32EFC1395793}"/>
              </a:ext>
            </a:extLst>
          </p:cNvPr>
          <p:cNvGrpSpPr/>
          <p:nvPr/>
        </p:nvGrpSpPr>
        <p:grpSpPr>
          <a:xfrm>
            <a:off x="165401" y="4453923"/>
            <a:ext cx="12026599" cy="1091087"/>
            <a:chOff x="82700" y="4932393"/>
            <a:chExt cx="12026599" cy="1091087"/>
          </a:xfrm>
        </p:grpSpPr>
        <p:pic>
          <p:nvPicPr>
            <p:cNvPr id="410" name="Screen Shot 2014-11-14 at 8.34.08 AM.png" descr="Screen Shot 2014-11-14 at 8.34.08 A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00" y="5286821"/>
              <a:ext cx="12026599" cy="191116"/>
            </a:xfrm>
            <a:prstGeom prst="rect">
              <a:avLst/>
            </a:prstGeom>
            <a:ln w="12700">
              <a:miter lim="400000"/>
            </a:ln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F3EE22F-0334-A347-BE4D-A9740AB0D68D}"/>
                </a:ext>
              </a:extLst>
            </p:cNvPr>
            <p:cNvGrpSpPr/>
            <p:nvPr/>
          </p:nvGrpSpPr>
          <p:grpSpPr>
            <a:xfrm>
              <a:off x="705685" y="4932393"/>
              <a:ext cx="8285962" cy="1091087"/>
              <a:chOff x="747693" y="4953397"/>
              <a:chExt cx="8285962" cy="1091087"/>
            </a:xfrm>
          </p:grpSpPr>
          <p:sp>
            <p:nvSpPr>
              <p:cNvPr id="408" name="3"/>
              <p:cNvSpPr txBox="1"/>
              <p:nvPr/>
            </p:nvSpPr>
            <p:spPr>
              <a:xfrm>
                <a:off x="3249767" y="4988273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3</a:t>
                </a:r>
              </a:p>
            </p:txBody>
          </p:sp>
          <p:sp>
            <p:nvSpPr>
              <p:cNvPr id="411" name="2"/>
              <p:cNvSpPr txBox="1"/>
              <p:nvPr/>
            </p:nvSpPr>
            <p:spPr>
              <a:xfrm>
                <a:off x="2516017" y="4989430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2</a:t>
                </a:r>
              </a:p>
            </p:txBody>
          </p:sp>
          <p:sp>
            <p:nvSpPr>
              <p:cNvPr id="412" name="1"/>
              <p:cNvSpPr txBox="1"/>
              <p:nvPr/>
            </p:nvSpPr>
            <p:spPr>
              <a:xfrm>
                <a:off x="747693" y="4953397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1</a:t>
                </a:r>
              </a:p>
            </p:txBody>
          </p:sp>
          <p:sp>
            <p:nvSpPr>
              <p:cNvPr id="413" name="5"/>
              <p:cNvSpPr txBox="1"/>
              <p:nvPr/>
            </p:nvSpPr>
            <p:spPr>
              <a:xfrm>
                <a:off x="4778973" y="4989430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5</a:t>
                </a:r>
              </a:p>
            </p:txBody>
          </p:sp>
          <p:sp>
            <p:nvSpPr>
              <p:cNvPr id="414" name="4"/>
              <p:cNvSpPr txBox="1"/>
              <p:nvPr/>
            </p:nvSpPr>
            <p:spPr>
              <a:xfrm>
                <a:off x="4167369" y="4979922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4</a:t>
                </a:r>
              </a:p>
            </p:txBody>
          </p:sp>
          <p:sp>
            <p:nvSpPr>
              <p:cNvPr id="415" name="8"/>
              <p:cNvSpPr txBox="1"/>
              <p:nvPr/>
            </p:nvSpPr>
            <p:spPr>
              <a:xfrm>
                <a:off x="7158279" y="4988931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8</a:t>
                </a:r>
              </a:p>
            </p:txBody>
          </p:sp>
          <p:sp>
            <p:nvSpPr>
              <p:cNvPr id="416" name="6"/>
              <p:cNvSpPr txBox="1"/>
              <p:nvPr/>
            </p:nvSpPr>
            <p:spPr>
              <a:xfrm>
                <a:off x="5613979" y="4962687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6</a:t>
                </a:r>
              </a:p>
            </p:txBody>
          </p:sp>
          <p:sp>
            <p:nvSpPr>
              <p:cNvPr id="417" name="7"/>
              <p:cNvSpPr txBox="1"/>
              <p:nvPr/>
            </p:nvSpPr>
            <p:spPr>
              <a:xfrm>
                <a:off x="6228170" y="4971414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7</a:t>
                </a:r>
              </a:p>
            </p:txBody>
          </p:sp>
          <p:sp>
            <p:nvSpPr>
              <p:cNvPr id="418" name="10"/>
              <p:cNvSpPr txBox="1"/>
              <p:nvPr/>
            </p:nvSpPr>
            <p:spPr>
              <a:xfrm>
                <a:off x="8642732" y="4971166"/>
                <a:ext cx="390923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10</a:t>
                </a:r>
              </a:p>
            </p:txBody>
          </p:sp>
          <p:sp>
            <p:nvSpPr>
              <p:cNvPr id="419" name="9"/>
              <p:cNvSpPr txBox="1"/>
              <p:nvPr/>
            </p:nvSpPr>
            <p:spPr>
              <a:xfrm>
                <a:off x="7858631" y="4988931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9</a:t>
                </a:r>
              </a:p>
            </p:txBody>
          </p:sp>
          <p:pic>
            <p:nvPicPr>
              <p:cNvPr id="420" name="Question mark - red.png" descr="Question mark - red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6288" y="5472140"/>
                <a:ext cx="334499" cy="55928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421" name="Question mark - red.png" descr="Question mark - red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0949" y="5485204"/>
                <a:ext cx="334499" cy="559280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B37314-351D-8543-A3A5-53F9090FE0CA}"/>
              </a:ext>
            </a:extLst>
          </p:cNvPr>
          <p:cNvSpPr txBox="1"/>
          <p:nvPr/>
        </p:nvSpPr>
        <p:spPr>
          <a:xfrm>
            <a:off x="1268775" y="6497956"/>
            <a:ext cx="59944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Slide courtesy of Andrew Farrell </a:t>
            </a:r>
          </a:p>
        </p:txBody>
      </p:sp>
    </p:spTree>
    <p:extLst>
      <p:ext uri="{BB962C8B-B14F-4D97-AF65-F5344CB8AC3E}">
        <p14:creationId xmlns:p14="http://schemas.microsoft.com/office/powerpoint/2010/main" val="223797871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122072"/>
            <a:ext cx="8839200" cy="74342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flags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80" y="1272619"/>
            <a:ext cx="5009111" cy="514703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dirty="0"/>
              <a:t>12 bitwise flags describing the alignment</a:t>
            </a:r>
          </a:p>
          <a:p>
            <a:pPr>
              <a:defRPr/>
            </a:pPr>
            <a:r>
              <a:rPr lang="en-US" sz="1800" dirty="0"/>
              <a:t>Stored as a binary string of length 12 instead of 12 columns of data</a:t>
            </a:r>
          </a:p>
          <a:p>
            <a:pPr>
              <a:defRPr/>
            </a:pPr>
            <a:r>
              <a:rPr lang="en-US" sz="1800" dirty="0"/>
              <a:t>Value of ‘1’ indicates the flag is set.  e.g. 001000000000</a:t>
            </a:r>
          </a:p>
          <a:p>
            <a:pPr>
              <a:defRPr/>
            </a:pPr>
            <a:r>
              <a:rPr lang="en-US" sz="1800" dirty="0"/>
              <a:t>All combinations can be represented as a number from 0 to 4095 (i.e. 2</a:t>
            </a:r>
            <a:r>
              <a:rPr lang="en-US" sz="1800" baseline="30000" dirty="0"/>
              <a:t>12</a:t>
            </a:r>
            <a:r>
              <a:rPr lang="en-US" sz="1800" dirty="0"/>
              <a:t>-1).  This number is used in the BAM/SAM file.  </a:t>
            </a:r>
          </a:p>
          <a:p>
            <a:pPr>
              <a:defRPr/>
            </a:pPr>
            <a:r>
              <a:rPr lang="en-US" sz="1800" dirty="0"/>
              <a:t>You can specify ‘required’ or ‘filter’ flags in samtools view using the ‘-f’ and ‘-F’ options respectively  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5637229" y="4034672"/>
            <a:ext cx="64760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Note that to maximize confusion, each bit is described in the SAM specification using its hexadecimal representation (i.e., '0x10' = 16 and '0x40' = 64).</a:t>
            </a:r>
          </a:p>
        </p:txBody>
      </p:sp>
      <p:pic>
        <p:nvPicPr>
          <p:cNvPr id="4" name="Picture 3" descr="Screen Shot 2015-11-16 at 1.15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827" y="1272619"/>
            <a:ext cx="6696173" cy="26912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535AFA-ADEE-D845-A9E4-81E062E79981}"/>
              </a:ext>
            </a:extLst>
          </p:cNvPr>
          <p:cNvSpPr/>
          <p:nvPr/>
        </p:nvSpPr>
        <p:spPr>
          <a:xfrm>
            <a:off x="2963159" y="5836180"/>
            <a:ext cx="7123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hlinkClick r:id="rId3"/>
              </a:rPr>
              <a:t>http://broadinstitute.github.io/picard/explain-flags.html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0916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3267</TotalTime>
  <Words>1491</Words>
  <Application>Microsoft Macintosh PowerPoint</Application>
  <PresentationFormat>Widescreen</PresentationFormat>
  <Paragraphs>210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Consolas</vt:lpstr>
      <vt:lpstr>Courier New</vt:lpstr>
      <vt:lpstr>Segoe UI</vt:lpstr>
      <vt:lpstr>Verdana</vt:lpstr>
      <vt:lpstr>Wingdings</vt:lpstr>
      <vt:lpstr>2_Office Theme</vt:lpstr>
      <vt:lpstr>PowerPoint Presentation</vt:lpstr>
      <vt:lpstr>Introduction to the SAM/BAM format</vt:lpstr>
      <vt:lpstr>Example of SAM/BAM file format</vt:lpstr>
      <vt:lpstr>SAM/BAM header section</vt:lpstr>
      <vt:lpstr>A BAM file is divided in header and alignment sections</vt:lpstr>
      <vt:lpstr>A BAM file is divided in header and alignment sections</vt:lpstr>
      <vt:lpstr>SAM/BAM alignment section</vt:lpstr>
      <vt:lpstr>SAM Format – Information Fields</vt:lpstr>
      <vt:lpstr>SAM/BAM flags explained</vt:lpstr>
      <vt:lpstr>SAM Format – Information Fields</vt:lpstr>
      <vt:lpstr>CIGAR strings explained</vt:lpstr>
      <vt:lpstr>CRAM files</vt:lpstr>
      <vt:lpstr>Introduction to the BED format</vt:lpstr>
      <vt:lpstr>Introduction to the BED format</vt:lpstr>
      <vt:lpstr>Manipulation of SAM/BAM and BED files</vt:lpstr>
      <vt:lpstr>Common sources of confusion</vt:lpstr>
      <vt:lpstr>Genomic coordinates – 1 vs 0 based</vt:lpstr>
      <vt:lpstr>Genome builds</vt:lpstr>
      <vt:lpstr>Variant shifting (alignment) and parsimony/trimming</vt:lpstr>
      <vt:lpstr>How should I sort my SAM/BAM file?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Hoang, My</cp:lastModifiedBy>
  <cp:revision>47</cp:revision>
  <dcterms:created xsi:type="dcterms:W3CDTF">2019-02-25T20:11:31Z</dcterms:created>
  <dcterms:modified xsi:type="dcterms:W3CDTF">2022-11-04T20:42:57Z</dcterms:modified>
</cp:coreProperties>
</file>