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"/>
  </p:notesMasterIdLst>
  <p:sldIdLst>
    <p:sldId id="515" r:id="rId2"/>
    <p:sldId id="524" r:id="rId3"/>
    <p:sldId id="536" r:id="rId4"/>
    <p:sldId id="525" r:id="rId5"/>
    <p:sldId id="528" r:id="rId6"/>
    <p:sldId id="529" r:id="rId7"/>
    <p:sldId id="530" r:id="rId8"/>
    <p:sldId id="531" r:id="rId9"/>
    <p:sldId id="532" r:id="rId10"/>
    <p:sldId id="533" r:id="rId11"/>
    <p:sldId id="53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19"/>
    <p:restoredTop sz="92041"/>
  </p:normalViewPr>
  <p:slideViewPr>
    <p:cSldViewPr snapToGrid="0" snapToObjects="1">
      <p:cViewPr varScale="1">
        <p:scale>
          <a:sx n="117" d="100"/>
          <a:sy n="117" d="100"/>
        </p:scale>
        <p:origin x="12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BD9F9-8452-A342-BB1B-28ECF19E2CC5}" type="datetimeFigureOut">
              <a:rPr lang="en-US" smtClean="0"/>
              <a:t>11/4/22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65747-E6F5-D94A-981D-658B04DED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36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C65747-E6F5-D94A-981D-658B04DED67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29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C65747-E6F5-D94A-981D-658B04DED67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123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96694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5848-7DFC-6C40-B1F8-16CDFB28A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0C4B80-37CE-B14F-B889-FE8A6C8F2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5D8FD2-7081-5447-BFEF-BD64EF32B157}"/>
              </a:ext>
            </a:extLst>
          </p:cNvPr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pic>
        <p:nvPicPr>
          <p:cNvPr id="9" name="Picture 7" descr="cshl_logo_alternate rgb.png">
            <a:extLst>
              <a:ext uri="{FF2B5EF4-FFF2-40B4-BE49-F238E27FC236}">
                <a16:creationId xmlns:a16="http://schemas.microsoft.com/office/drawing/2014/main" id="{8C1A4E5C-7C10-E848-BCA5-61E036F6471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6301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A315-2FF6-0449-93D6-96342D986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5E6CFA-28AB-B748-AE92-1FF1FB3DE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3827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329849-B648-BF40-BC0C-E39A8FDA9F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41A42D-2964-F94E-ABD6-AF0DA39EE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05641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52400"/>
            <a:ext cx="117856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93719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4" name="Picture 7" descr="cshl_logo_alternate rgb.png">
            <a:extLst>
              <a:ext uri="{FF2B5EF4-FFF2-40B4-BE49-F238E27FC236}">
                <a16:creationId xmlns:a16="http://schemas.microsoft.com/office/drawing/2014/main" id="{3665FAC9-6A50-6B44-A0FB-E15A1DEDF3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1259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04983-FF57-3A4F-A50C-F9933F0E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265CB-057E-5147-B720-C8DDCC860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52203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0A621-739C-C746-8F29-9D6CFEEA4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04B73-4058-7C40-98C2-4104D9187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4873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CA464-1AAB-3D41-837C-83C93818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2349E-5B0C-DE44-8CE1-77C14FC70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FBEBA-F2A8-E642-B0D7-3148F7AC1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4791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93B7B-D3EB-1942-9C5D-C2DBE70DC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82C37-8144-2B40-B057-52B9B6778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B8C75-2C38-424A-9A7A-65CB327C2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C54413-8A58-C54E-9133-45A1F00C5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0112E1-1E2D-724A-8EAC-CF4C8204D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4020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7EC2-76AA-FC42-982F-77406246A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14957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7675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ECD1F-576B-CE49-B87E-5BC99EC0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276B3-FB76-F847-A4BA-C9B293389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103DB-251E-7F47-A645-0FDAFF6E6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3381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BD490-1952-7643-90D4-C4F4ABC93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02CD42-FD12-614D-A8C6-FBB652E2B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6E1892-E1D1-5447-8C1E-BFD3993A1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24992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9B2312-714B-3946-B9BF-1C7B2035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A4718-D341-5E48-B2F9-56FD8E3EE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BB045D2-645B-C646-BB72-F8DE27472BD5}"/>
              </a:ext>
            </a:extLst>
          </p:cNvPr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898989"/>
                </a:solidFill>
                <a:latin typeface="Segoe UI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8C1412E-69E1-864D-A0DF-94DDC7C800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5CF350-BF31-8549-8FA5-338ED87D9F31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9A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B817EE-D9D3-BD41-B1E8-44ABFCB0F6F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1760" y="6447904"/>
            <a:ext cx="25213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800" b="1" dirty="0">
                <a:solidFill>
                  <a:schemeClr val="bg1"/>
                </a:solidFill>
                <a:latin typeface="Calibri" charset="0"/>
                <a:cs typeface="Calibri" charset="0"/>
              </a:rPr>
              <a:t>Module 3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ED460E-7615-5C42-A6B8-C0CB12DFEB20}"/>
              </a:ext>
            </a:extLst>
          </p:cNvPr>
          <p:cNvSpPr txBox="1"/>
          <p:nvPr userDrawn="1"/>
        </p:nvSpPr>
        <p:spPr>
          <a:xfrm>
            <a:off x="9721408" y="6447904"/>
            <a:ext cx="2362200" cy="36933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800" b="1" dirty="0">
                <a:solidFill>
                  <a:schemeClr val="bg1"/>
                </a:solidFill>
                <a:cs typeface="Arial" charset="0"/>
              </a:rPr>
              <a:t>rnabio.org</a:t>
            </a:r>
            <a:endParaRPr lang="en-US" sz="18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35C331-C5C3-6E4B-A174-CCBB53B1AA59}"/>
              </a:ext>
            </a:extLst>
          </p:cNvPr>
          <p:cNvSpPr txBox="1"/>
          <p:nvPr userDrawn="1"/>
        </p:nvSpPr>
        <p:spPr>
          <a:xfrm>
            <a:off x="5867412" y="6447904"/>
            <a:ext cx="45717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0153C3B2-0654-1049-821D-A9450C27E9C9}" type="slidenum">
              <a:rPr lang="en-US" sz="1800" smtClean="0">
                <a:solidFill>
                  <a:schemeClr val="bg1"/>
                </a:solidFill>
              </a:rPr>
              <a:pPr algn="ctr"/>
              <a:t>‹#›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247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  <p:sldLayoutId id="214748367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oconductor.org/help/search/index.html?q=pathway" TargetMode="External"/><Relationship Id="rId2" Type="http://schemas.openxmlformats.org/officeDocument/2006/relationships/hyperlink" Target="https://genviz.org/module-04-expression/0004/01/01/Expression_Profiling_and_Visualization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biorxiv.org/content/early/2014/03/30/003665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oconductor.org/packages/release/bioc/html/edgeR.html" TargetMode="External"/><Relationship Id="rId2" Type="http://schemas.openxmlformats.org/officeDocument/2006/relationships/hyperlink" Target="http://www-huber.embl.de/users/anders/DESeq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ostars.org/p/1161/" TargetMode="External"/><Relationship Id="rId2" Type="http://schemas.openxmlformats.org/officeDocument/2006/relationships/hyperlink" Target="http://scotty.genetics.utah.edu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biostars.org/p/68885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oconductor.org/packages/release/bioc/html/multtest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11EB652-D19B-3146-BD1E-BFCBA6FE97A3}"/>
              </a:ext>
            </a:extLst>
          </p:cNvPr>
          <p:cNvSpPr txBox="1">
            <a:spLocks/>
          </p:cNvSpPr>
          <p:nvPr/>
        </p:nvSpPr>
        <p:spPr>
          <a:xfrm>
            <a:off x="3048000" y="141514"/>
            <a:ext cx="9144000" cy="131418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200" dirty="0">
                <a:solidFill>
                  <a:schemeClr val="bg1"/>
                </a:solidFill>
                <a:latin typeface="Calibri" charset="0"/>
                <a:cs typeface="Segoe UI" charset="0"/>
              </a:rPr>
              <a:t>RNA-Seq </a:t>
            </a:r>
            <a:r>
              <a:rPr lang="en-US" sz="3200">
                <a:solidFill>
                  <a:schemeClr val="bg1"/>
                </a:solidFill>
                <a:latin typeface="Calibri" charset="0"/>
                <a:cs typeface="Segoe UI" charset="0"/>
              </a:rPr>
              <a:t>Module 3</a:t>
            </a:r>
            <a:br>
              <a:rPr lang="en-US" sz="3200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3200" dirty="0">
                <a:solidFill>
                  <a:schemeClr val="bg1"/>
                </a:solidFill>
                <a:latin typeface="Calibri" charset="0"/>
                <a:cs typeface="Segoe UI" charset="0"/>
              </a:rPr>
              <a:t>Differential Expression</a:t>
            </a:r>
            <a:endParaRPr lang="en-US" sz="28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1F9936-EAF6-154A-BF03-AABE9BC596DD}"/>
              </a:ext>
            </a:extLst>
          </p:cNvPr>
          <p:cNvSpPr/>
          <p:nvPr/>
        </p:nvSpPr>
        <p:spPr>
          <a:xfrm>
            <a:off x="0" y="2522835"/>
            <a:ext cx="12192000" cy="3889541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7FE54A9-1BDB-3A4A-B8D6-9F8370799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16" y="2890275"/>
            <a:ext cx="3128830" cy="3128830"/>
          </a:xfrm>
          <a:prstGeom prst="rect">
            <a:avLst/>
          </a:prstGeom>
        </p:spPr>
      </p:pic>
      <p:pic>
        <p:nvPicPr>
          <p:cNvPr id="17" name="Picture 1" descr="RNA-Seq-alignment.png">
            <a:extLst>
              <a:ext uri="{FF2B5EF4-FFF2-40B4-BE49-F238E27FC236}">
                <a16:creationId xmlns:a16="http://schemas.microsoft.com/office/drawing/2014/main" id="{B6286FFA-1575-004B-9FB8-E7A3A684EC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151" y="2888092"/>
            <a:ext cx="3271336" cy="3133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B25246C-B233-304F-ABBF-0303C8335D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851" y="3731538"/>
            <a:ext cx="5263149" cy="163198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7527A39-447D-7A4F-8B3D-5BFAB8F07256}"/>
              </a:ext>
            </a:extLst>
          </p:cNvPr>
          <p:cNvSpPr txBox="1">
            <a:spLocks/>
          </p:cNvSpPr>
          <p:nvPr/>
        </p:nvSpPr>
        <p:spPr>
          <a:xfrm>
            <a:off x="3647728" y="1219199"/>
            <a:ext cx="8468072" cy="1161346"/>
          </a:xfrm>
          <a:prstGeom prst="rect">
            <a:avLst/>
          </a:prstGeom>
        </p:spPr>
        <p:txBody>
          <a:bodyPr anchor="ctr"/>
          <a:lstStyle>
            <a:lvl1pPr algn="r">
              <a:defRPr sz="3200" baseline="0">
                <a:solidFill>
                  <a:schemeClr val="bg1"/>
                </a:solidFill>
                <a:latin typeface="Adobe Jenson Pro" pitchFamily="18" charset="0"/>
              </a:defRPr>
            </a:lvl1pPr>
          </a:lstStyle>
          <a:p>
            <a:pPr>
              <a:defRPr/>
            </a:pPr>
            <a:r>
              <a:rPr lang="en-US" sz="1800" dirty="0" err="1">
                <a:latin typeface="Calibri"/>
                <a:cs typeface="Calibri"/>
              </a:rPr>
              <a:t>Kelsy</a:t>
            </a:r>
            <a:r>
              <a:rPr lang="en-US" sz="1800" dirty="0">
                <a:latin typeface="Calibri"/>
                <a:cs typeface="Calibri"/>
              </a:rPr>
              <a:t> </a:t>
            </a:r>
            <a:r>
              <a:rPr lang="en-US" sz="1800" dirty="0" err="1">
                <a:latin typeface="Calibri"/>
                <a:cs typeface="Calibri"/>
              </a:rPr>
              <a:t>Cotto</a:t>
            </a:r>
            <a:r>
              <a:rPr lang="en-US" sz="1800" dirty="0">
                <a:latin typeface="Calibri"/>
                <a:cs typeface="Calibri"/>
              </a:rPr>
              <a:t>, Felicia Gomez, Obi Griffith, Malachi Griffith,</a:t>
            </a:r>
          </a:p>
          <a:p>
            <a:pPr>
              <a:defRPr/>
            </a:pPr>
            <a:r>
              <a:rPr lang="en-US" sz="1800" dirty="0">
                <a:latin typeface="Calibri"/>
                <a:cs typeface="Calibri"/>
              </a:rPr>
              <a:t> My Hoang, Chris Miller, </a:t>
            </a:r>
            <a:r>
              <a:rPr lang="en-US" sz="1800" dirty="0" err="1">
                <a:latin typeface="Calibri"/>
                <a:cs typeface="Calibri"/>
              </a:rPr>
              <a:t>Huiming</a:t>
            </a:r>
            <a:r>
              <a:rPr lang="en-US" sz="1800" dirty="0">
                <a:latin typeface="Calibri"/>
                <a:cs typeface="Calibri"/>
              </a:rPr>
              <a:t> Xia    </a:t>
            </a:r>
          </a:p>
          <a:p>
            <a:pPr>
              <a:defRPr/>
            </a:pPr>
            <a:r>
              <a:rPr lang="en-US" sz="18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Advanced Sequencing Technologies &amp; Bioinformatics Analysis </a:t>
            </a:r>
            <a:r>
              <a:rPr lang="en-US" sz="16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November 6-20, 2022</a:t>
            </a:r>
          </a:p>
        </p:txBody>
      </p:sp>
    </p:spTree>
    <p:extLst>
      <p:ext uri="{BB962C8B-B14F-4D97-AF65-F5344CB8AC3E}">
        <p14:creationId xmlns:p14="http://schemas.microsoft.com/office/powerpoint/2010/main" val="3199442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419725" y="-94828"/>
            <a:ext cx="11352550" cy="1143000"/>
          </a:xfrm>
        </p:spPr>
        <p:txBody>
          <a:bodyPr/>
          <a:lstStyle/>
          <a:p>
            <a:pPr algn="ctr"/>
            <a:r>
              <a:rPr lang="en-US" sz="3600" b="1" dirty="0">
                <a:latin typeface="Calibri" charset="0"/>
                <a:ea typeface="ＭＳ Ｐゴシック" charset="0"/>
              </a:rPr>
              <a:t>Downstream interpretation of expression analysis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19725" y="944380"/>
            <a:ext cx="5101509" cy="501772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400" dirty="0">
                <a:latin typeface="Calibri" charset="0"/>
                <a:ea typeface="ＭＳ Ｐゴシック" charset="0"/>
              </a:rPr>
              <a:t>Topic for an entire course</a:t>
            </a:r>
            <a:br>
              <a:rPr lang="en-US" sz="2400" dirty="0">
                <a:latin typeface="Calibri" charset="0"/>
                <a:ea typeface="ＭＳ Ｐゴシック" charset="0"/>
              </a:rPr>
            </a:br>
            <a:endParaRPr lang="en-US" sz="2400" dirty="0">
              <a:latin typeface="Calibri" charset="0"/>
              <a:ea typeface="ＭＳ Ｐゴシック" charset="0"/>
            </a:endParaRPr>
          </a:p>
          <a:p>
            <a:pPr>
              <a:lnSpc>
                <a:spcPct val="110000"/>
              </a:lnSpc>
            </a:pPr>
            <a:r>
              <a:rPr lang="en-US" sz="2400" dirty="0">
                <a:latin typeface="Calibri" charset="0"/>
                <a:ea typeface="ＭＳ Ｐゴシック" charset="0"/>
              </a:rPr>
              <a:t>Expression estimates and differential expression lists from </a:t>
            </a:r>
            <a:r>
              <a:rPr lang="en-US" sz="2400" dirty="0" err="1">
                <a:latin typeface="Calibri" charset="0"/>
                <a:ea typeface="ＭＳ Ｐゴシック" charset="0"/>
              </a:rPr>
              <a:t>StringTie</a:t>
            </a:r>
            <a:r>
              <a:rPr lang="en-US" sz="2400" dirty="0">
                <a:latin typeface="Calibri" charset="0"/>
                <a:ea typeface="ＭＳ Ｐゴシック" charset="0"/>
              </a:rPr>
              <a:t>, Ballgown or other alternatives can be fed into many analysis pipelines</a:t>
            </a:r>
            <a:br>
              <a:rPr lang="en-US" sz="2400" dirty="0">
                <a:latin typeface="Calibri" charset="0"/>
                <a:ea typeface="ＭＳ Ｐゴシック" charset="0"/>
              </a:rPr>
            </a:br>
            <a:endParaRPr lang="en-US" sz="2400" dirty="0">
              <a:latin typeface="Calibri" charset="0"/>
              <a:ea typeface="ＭＳ Ｐゴシック" charset="0"/>
            </a:endParaRPr>
          </a:p>
          <a:p>
            <a:pPr>
              <a:lnSpc>
                <a:spcPct val="110000"/>
              </a:lnSpc>
            </a:pPr>
            <a:r>
              <a:rPr lang="en-US" sz="2400" dirty="0">
                <a:latin typeface="Calibri" charset="0"/>
                <a:ea typeface="ＭＳ Ｐゴシック" charset="0"/>
              </a:rPr>
              <a:t>See supplemental R tutorial for how to format expression data and start manipulating in R</a:t>
            </a:r>
          </a:p>
        </p:txBody>
      </p:sp>
      <p:sp>
        <p:nvSpPr>
          <p:cNvPr id="3" name="Rectangle 2"/>
          <p:cNvSpPr/>
          <p:nvPr/>
        </p:nvSpPr>
        <p:spPr>
          <a:xfrm>
            <a:off x="170817" y="6010712"/>
            <a:ext cx="99338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hlinkClick r:id="rId2"/>
              </a:rPr>
              <a:t>https://genviz.org/module-04-expression/0004/01/01/Expression_Profiling_and_Visualization/</a:t>
            </a:r>
            <a:r>
              <a:rPr lang="en-US" sz="1600" dirty="0"/>
              <a:t> 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6BA4DE4-E50B-8F4F-AC42-40CD85229C83}"/>
              </a:ext>
            </a:extLst>
          </p:cNvPr>
          <p:cNvSpPr txBox="1">
            <a:spLocks/>
          </p:cNvSpPr>
          <p:nvPr/>
        </p:nvSpPr>
        <p:spPr>
          <a:xfrm>
            <a:off x="5686697" y="944380"/>
            <a:ext cx="6412864" cy="54369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000" dirty="0">
                <a:latin typeface="Calibri" charset="0"/>
                <a:ea typeface="ＭＳ Ｐゴシック" charset="0"/>
              </a:rPr>
              <a:t>Clustering/Heatmaps</a:t>
            </a:r>
          </a:p>
          <a:p>
            <a:pPr lvl="1">
              <a:lnSpc>
                <a:spcPct val="110000"/>
              </a:lnSpc>
            </a:pPr>
            <a:r>
              <a:rPr lang="en-US" sz="1800" dirty="0">
                <a:latin typeface="Calibri" charset="0"/>
                <a:ea typeface="ＭＳ Ｐゴシック" charset="0"/>
              </a:rPr>
              <a:t>Provided by Ballgown</a:t>
            </a:r>
          </a:p>
          <a:p>
            <a:pPr lvl="1">
              <a:lnSpc>
                <a:spcPct val="110000"/>
              </a:lnSpc>
            </a:pPr>
            <a:r>
              <a:rPr lang="en-US" sz="1800" dirty="0">
                <a:latin typeface="Calibri" charset="0"/>
                <a:ea typeface="ＭＳ Ｐゴシック" charset="0"/>
              </a:rPr>
              <a:t>For more customized analysis various R packages exist: </a:t>
            </a:r>
          </a:p>
          <a:p>
            <a:pPr lvl="2">
              <a:lnSpc>
                <a:spcPct val="110000"/>
              </a:lnSpc>
            </a:pPr>
            <a:r>
              <a:rPr lang="en-US" sz="1800" dirty="0" err="1">
                <a:latin typeface="Calibri" charset="0"/>
                <a:ea typeface="ＭＳ Ｐゴシック" charset="0"/>
              </a:rPr>
              <a:t>hclust</a:t>
            </a:r>
            <a:r>
              <a:rPr lang="en-US" sz="1800" dirty="0">
                <a:latin typeface="Calibri" charset="0"/>
                <a:ea typeface="ＭＳ Ｐゴシック" charset="0"/>
              </a:rPr>
              <a:t>, heatmap.2, </a:t>
            </a:r>
            <a:r>
              <a:rPr lang="en-US" sz="1800" dirty="0" err="1">
                <a:latin typeface="Calibri" charset="0"/>
                <a:ea typeface="ＭＳ Ｐゴシック" charset="0"/>
              </a:rPr>
              <a:t>plotrix</a:t>
            </a:r>
            <a:r>
              <a:rPr lang="en-US" sz="1800" dirty="0">
                <a:latin typeface="Calibri" charset="0"/>
                <a:ea typeface="ＭＳ Ｐゴシック" charset="0"/>
              </a:rPr>
              <a:t>, ggplot2, etc.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latin typeface="Calibri" charset="0"/>
                <a:ea typeface="ＭＳ Ｐゴシック" charset="0"/>
              </a:rPr>
              <a:t>Classification</a:t>
            </a:r>
          </a:p>
          <a:p>
            <a:pPr lvl="1">
              <a:lnSpc>
                <a:spcPct val="110000"/>
              </a:lnSpc>
            </a:pPr>
            <a:r>
              <a:rPr lang="en-US" sz="1800" dirty="0">
                <a:latin typeface="Calibri" charset="0"/>
                <a:ea typeface="ＭＳ Ｐゴシック" charset="0"/>
              </a:rPr>
              <a:t>For RNA-</a:t>
            </a:r>
            <a:r>
              <a:rPr lang="en-US" sz="1800" dirty="0" err="1">
                <a:latin typeface="Calibri" charset="0"/>
                <a:ea typeface="ＭＳ Ｐゴシック" charset="0"/>
              </a:rPr>
              <a:t>seq</a:t>
            </a:r>
            <a:r>
              <a:rPr lang="en-US" sz="1800" dirty="0">
                <a:latin typeface="Calibri" charset="0"/>
                <a:ea typeface="ＭＳ Ｐゴシック" charset="0"/>
              </a:rPr>
              <a:t> data we still rarely have sufficient sample size and clinical details but this is changing</a:t>
            </a:r>
          </a:p>
          <a:p>
            <a:pPr lvl="2">
              <a:lnSpc>
                <a:spcPct val="110000"/>
              </a:lnSpc>
            </a:pPr>
            <a:r>
              <a:rPr lang="en-US" sz="1800" dirty="0">
                <a:latin typeface="Calibri" charset="0"/>
                <a:ea typeface="ＭＳ Ｐゴシック" charset="0"/>
              </a:rPr>
              <a:t>Weka is a good learning tool</a:t>
            </a:r>
          </a:p>
          <a:p>
            <a:pPr lvl="2">
              <a:lnSpc>
                <a:spcPct val="110000"/>
              </a:lnSpc>
            </a:pPr>
            <a:r>
              <a:rPr lang="en-US" sz="1800" dirty="0" err="1">
                <a:latin typeface="Calibri" charset="0"/>
                <a:ea typeface="ＭＳ Ｐゴシック" charset="0"/>
              </a:rPr>
              <a:t>RandomForests</a:t>
            </a:r>
            <a:r>
              <a:rPr lang="en-US" sz="1800" dirty="0">
                <a:latin typeface="Calibri" charset="0"/>
                <a:ea typeface="ＭＳ Ｐゴシック" charset="0"/>
              </a:rPr>
              <a:t> R package (</a:t>
            </a:r>
            <a:r>
              <a:rPr lang="en-US" sz="1800" dirty="0" err="1">
                <a:latin typeface="Calibri" charset="0"/>
                <a:ea typeface="ＭＳ Ｐゴシック" charset="0"/>
              </a:rPr>
              <a:t>biostar</a:t>
            </a:r>
            <a:r>
              <a:rPr lang="en-US" sz="1800" dirty="0">
                <a:latin typeface="Calibri" charset="0"/>
                <a:ea typeface="ＭＳ Ｐゴシック" charset="0"/>
              </a:rPr>
              <a:t> tutorial being developed)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latin typeface="Calibri" charset="0"/>
                <a:ea typeface="ＭＳ Ｐゴシック" charset="0"/>
              </a:rPr>
              <a:t>Pathway analysis</a:t>
            </a:r>
          </a:p>
          <a:p>
            <a:pPr lvl="1">
              <a:lnSpc>
                <a:spcPct val="110000"/>
              </a:lnSpc>
            </a:pPr>
            <a:r>
              <a:rPr lang="en-US" sz="1800" dirty="0">
                <a:latin typeface="Calibri" charset="0"/>
                <a:ea typeface="ＭＳ Ｐゴシック" charset="0"/>
              </a:rPr>
              <a:t>GSEA, IPA, </a:t>
            </a:r>
            <a:r>
              <a:rPr lang="en-US" sz="1800" dirty="0" err="1">
                <a:latin typeface="Calibri" charset="0"/>
                <a:ea typeface="ＭＳ Ｐゴシック" charset="0"/>
              </a:rPr>
              <a:t>Cytoscape</a:t>
            </a:r>
            <a:r>
              <a:rPr lang="en-US" sz="1800" dirty="0">
                <a:latin typeface="Calibri" charset="0"/>
                <a:ea typeface="ＭＳ Ｐゴシック" charset="0"/>
              </a:rPr>
              <a:t>, many R/</a:t>
            </a:r>
            <a:r>
              <a:rPr lang="en-US" sz="1800" dirty="0" err="1">
                <a:latin typeface="Calibri" charset="0"/>
                <a:ea typeface="ＭＳ Ｐゴシック" charset="0"/>
              </a:rPr>
              <a:t>BioConductor</a:t>
            </a:r>
            <a:r>
              <a:rPr lang="en-US" sz="1800" dirty="0">
                <a:latin typeface="Calibri" charset="0"/>
                <a:ea typeface="ＭＳ Ｐゴシック" charset="0"/>
              </a:rPr>
              <a:t> packages:</a:t>
            </a:r>
            <a:br>
              <a:rPr lang="en-US" sz="1800" dirty="0">
                <a:latin typeface="Calibri" charset="0"/>
                <a:ea typeface="ＭＳ Ｐゴシック" charset="0"/>
              </a:rPr>
            </a:br>
            <a:r>
              <a:rPr lang="en-US" sz="1600" dirty="0">
                <a:latin typeface="Calibri" charset="0"/>
                <a:ea typeface="ＭＳ Ｐゴシック" charset="0"/>
                <a:hlinkClick r:id="rId3"/>
              </a:rPr>
              <a:t>http://www.bioconductor.org/help/search/index.html?q=pathway</a:t>
            </a:r>
            <a:endParaRPr lang="en-US" sz="1600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8262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Title 4"/>
          <p:cNvSpPr>
            <a:spLocks noGrp="1"/>
          </p:cNvSpPr>
          <p:nvPr>
            <p:ph type="title"/>
          </p:nvPr>
        </p:nvSpPr>
        <p:spPr>
          <a:xfrm>
            <a:off x="1676400" y="0"/>
            <a:ext cx="88392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HISAT2/</a:t>
            </a:r>
            <a:r>
              <a:rPr lang="en-US" b="1" dirty="0" err="1">
                <a:latin typeface="Calibri" charset="0"/>
                <a:ea typeface="ＭＳ Ｐゴシック" charset="0"/>
              </a:rPr>
              <a:t>StringTie</a:t>
            </a:r>
            <a:r>
              <a:rPr lang="en-US" b="1" dirty="0">
                <a:latin typeface="Calibri" charset="0"/>
                <a:ea typeface="ＭＳ Ｐゴシック" charset="0"/>
              </a:rPr>
              <a:t>/</a:t>
            </a:r>
            <a:r>
              <a:rPr lang="en-US" b="1" dirty="0" err="1">
                <a:latin typeface="Calibri" charset="0"/>
                <a:ea typeface="ＭＳ Ｐゴシック" charset="0"/>
              </a:rPr>
              <a:t>Ballgown</a:t>
            </a:r>
            <a:br>
              <a:rPr lang="en-US" b="1" dirty="0">
                <a:latin typeface="Calibri" charset="0"/>
                <a:ea typeface="ＭＳ Ｐゴシック" charset="0"/>
              </a:rPr>
            </a:br>
            <a:r>
              <a:rPr lang="en-US" b="1" dirty="0">
                <a:latin typeface="Calibri" charset="0"/>
                <a:ea typeface="ＭＳ Ｐゴシック" charset="0"/>
              </a:rPr>
              <a:t>RNA-</a:t>
            </a:r>
            <a:r>
              <a:rPr lang="en-US" b="1" dirty="0" err="1">
                <a:latin typeface="Calibri" charset="0"/>
                <a:ea typeface="ＭＳ Ｐゴシック" charset="0"/>
              </a:rPr>
              <a:t>seq</a:t>
            </a:r>
            <a:r>
              <a:rPr lang="en-US" b="1" dirty="0">
                <a:latin typeface="Calibri" charset="0"/>
                <a:ea typeface="ＭＳ Ｐゴシック" charset="0"/>
              </a:rPr>
              <a:t> Pipeline</a:t>
            </a:r>
          </a:p>
        </p:txBody>
      </p:sp>
      <p:sp>
        <p:nvSpPr>
          <p:cNvPr id="139" name="Rounded Rectangle 138">
            <a:extLst>
              <a:ext uri="{FF2B5EF4-FFF2-40B4-BE49-F238E27FC236}">
                <a16:creationId xmlns:a16="http://schemas.microsoft.com/office/drawing/2014/main" id="{83F6B337-7FA3-D842-92D1-44B24378278A}"/>
              </a:ext>
            </a:extLst>
          </p:cNvPr>
          <p:cNvSpPr/>
          <p:nvPr/>
        </p:nvSpPr>
        <p:spPr>
          <a:xfrm>
            <a:off x="5188312" y="1853627"/>
            <a:ext cx="1657350" cy="1800225"/>
          </a:xfrm>
          <a:prstGeom prst="roundRect">
            <a:avLst/>
          </a:prstGeom>
          <a:gradFill flip="none" rotWithShape="1">
            <a:gsLst>
              <a:gs pos="0">
                <a:sysClr val="windowText" lastClr="000000">
                  <a:tint val="50000"/>
                  <a:satMod val="300000"/>
                  <a:alpha val="13000"/>
                </a:sysClr>
              </a:gs>
              <a:gs pos="35000">
                <a:sysClr val="windowText" lastClr="000000">
                  <a:tint val="37000"/>
                  <a:satMod val="300000"/>
                  <a:alpha val="13000"/>
                </a:sysClr>
              </a:gs>
              <a:gs pos="100000">
                <a:sysClr val="windowText" lastClr="000000">
                  <a:tint val="15000"/>
                  <a:satMod val="350000"/>
                  <a:alpha val="13000"/>
                </a:sysClr>
              </a:gs>
            </a:gsLst>
            <a:lin ang="16200000" scaled="1"/>
            <a:tileRect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 w="76200" cmpd="sng">
                <a:noFill/>
                <a:prstDash val="dot"/>
              </a:ln>
              <a:noFill/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0" name="Rounded Rectangle 139">
            <a:extLst>
              <a:ext uri="{FF2B5EF4-FFF2-40B4-BE49-F238E27FC236}">
                <a16:creationId xmlns:a16="http://schemas.microsoft.com/office/drawing/2014/main" id="{58E8C654-3C65-434B-97C7-F827154688E4}"/>
              </a:ext>
            </a:extLst>
          </p:cNvPr>
          <p:cNvSpPr/>
          <p:nvPr/>
        </p:nvSpPr>
        <p:spPr>
          <a:xfrm>
            <a:off x="6845662" y="1853627"/>
            <a:ext cx="3382963" cy="3600450"/>
          </a:xfrm>
          <a:prstGeom prst="roundRect">
            <a:avLst/>
          </a:prstGeom>
          <a:gradFill flip="none" rotWithShape="1">
            <a:gsLst>
              <a:gs pos="0">
                <a:sysClr val="windowText" lastClr="000000">
                  <a:tint val="50000"/>
                  <a:satMod val="300000"/>
                  <a:alpha val="13000"/>
                </a:sysClr>
              </a:gs>
              <a:gs pos="35000">
                <a:sysClr val="windowText" lastClr="000000">
                  <a:tint val="37000"/>
                  <a:satMod val="300000"/>
                  <a:alpha val="13000"/>
                </a:sysClr>
              </a:gs>
              <a:gs pos="100000">
                <a:sysClr val="windowText" lastClr="000000">
                  <a:tint val="15000"/>
                  <a:satMod val="350000"/>
                  <a:alpha val="13000"/>
                </a:sysClr>
              </a:gs>
            </a:gsLst>
            <a:lin ang="16200000" scaled="1"/>
            <a:tileRect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 w="76200" cmpd="sng">
                <a:noFill/>
                <a:prstDash val="dot"/>
              </a:ln>
              <a:noFill/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1" name="TextBox 3">
            <a:extLst>
              <a:ext uri="{FF2B5EF4-FFF2-40B4-BE49-F238E27FC236}">
                <a16:creationId xmlns:a16="http://schemas.microsoft.com/office/drawing/2014/main" id="{66762F5F-329E-FC42-B53F-22CAB3AC5B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99775" y="5454077"/>
            <a:ext cx="107433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Module 3</a:t>
            </a:r>
          </a:p>
        </p:txBody>
      </p:sp>
      <p:sp>
        <p:nvSpPr>
          <p:cNvPr id="142" name="Rounded Rectangle 141">
            <a:extLst>
              <a:ext uri="{FF2B5EF4-FFF2-40B4-BE49-F238E27FC236}">
                <a16:creationId xmlns:a16="http://schemas.microsoft.com/office/drawing/2014/main" id="{0C636F96-9D65-1343-9BB4-C1D2E715B291}"/>
              </a:ext>
            </a:extLst>
          </p:cNvPr>
          <p:cNvSpPr/>
          <p:nvPr/>
        </p:nvSpPr>
        <p:spPr bwMode="auto">
          <a:xfrm>
            <a:off x="1948225" y="3869752"/>
            <a:ext cx="4824412" cy="1008063"/>
          </a:xfrm>
          <a:prstGeom prst="roundRect">
            <a:avLst/>
          </a:prstGeom>
          <a:gradFill flip="none" rotWithShape="1">
            <a:gsLst>
              <a:gs pos="0">
                <a:sysClr val="windowText" lastClr="000000">
                  <a:tint val="50000"/>
                  <a:satMod val="300000"/>
                  <a:alpha val="51000"/>
                </a:sysClr>
              </a:gs>
              <a:gs pos="35000">
                <a:sysClr val="windowText" lastClr="000000">
                  <a:tint val="37000"/>
                  <a:satMod val="300000"/>
                  <a:alpha val="51000"/>
                </a:sysClr>
              </a:gs>
              <a:gs pos="100000">
                <a:sysClr val="windowText" lastClr="000000">
                  <a:tint val="15000"/>
                  <a:satMod val="350000"/>
                  <a:alpha val="51000"/>
                </a:sysClr>
              </a:gs>
            </a:gsLst>
            <a:lin ang="16200000" scaled="1"/>
            <a:tileRect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8C8CE3F5-B39A-FE40-A44C-4E7A3EA72F2B}"/>
              </a:ext>
            </a:extLst>
          </p:cNvPr>
          <p:cNvGrpSpPr>
            <a:grpSpLocks/>
          </p:cNvGrpSpPr>
          <p:nvPr/>
        </p:nvGrpSpPr>
        <p:grpSpPr bwMode="auto">
          <a:xfrm>
            <a:off x="2019662" y="2150490"/>
            <a:ext cx="1368425" cy="1287462"/>
            <a:chOff x="251520" y="1926414"/>
            <a:chExt cx="1368152" cy="1286562"/>
          </a:xfrm>
        </p:grpSpPr>
        <p:sp>
          <p:nvSpPr>
            <p:cNvPr id="144" name="Rounded Rectangle 143">
              <a:extLst>
                <a:ext uri="{FF2B5EF4-FFF2-40B4-BE49-F238E27FC236}">
                  <a16:creationId xmlns:a16="http://schemas.microsoft.com/office/drawing/2014/main" id="{3CDF1F0B-7581-8A41-B611-70C100B88672}"/>
                </a:ext>
              </a:extLst>
            </p:cNvPr>
            <p:cNvSpPr/>
            <p:nvPr/>
          </p:nvSpPr>
          <p:spPr>
            <a:xfrm>
              <a:off x="251520" y="2492755"/>
              <a:ext cx="1368152" cy="720221"/>
            </a:xfrm>
            <a:prstGeom prst="roundRect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RNA-</a:t>
              </a: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seq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reads (2 x 100 </a:t>
              </a: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bp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)</a:t>
              </a:r>
            </a:p>
          </p:txBody>
        </p:sp>
        <p:sp>
          <p:nvSpPr>
            <p:cNvPr id="145" name="TextBox 3">
              <a:extLst>
                <a:ext uri="{FF2B5EF4-FFF2-40B4-BE49-F238E27FC236}">
                  <a16:creationId xmlns:a16="http://schemas.microsoft.com/office/drawing/2014/main" id="{ED9FAD6E-D62D-C846-AB81-3A1A3E87C3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504" y="1926414"/>
              <a:ext cx="120218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Sequencing</a:t>
              </a:r>
            </a:p>
          </p:txBody>
        </p:sp>
      </p:grpSp>
      <p:grpSp>
        <p:nvGrpSpPr>
          <p:cNvPr id="146" name="Group 16">
            <a:extLst>
              <a:ext uri="{FF2B5EF4-FFF2-40B4-BE49-F238E27FC236}">
                <a16:creationId xmlns:a16="http://schemas.microsoft.com/office/drawing/2014/main" id="{8F275BF1-C9A6-D340-A7D4-A32810D8AE41}"/>
              </a:ext>
            </a:extLst>
          </p:cNvPr>
          <p:cNvGrpSpPr>
            <a:grpSpLocks/>
          </p:cNvGrpSpPr>
          <p:nvPr/>
        </p:nvGrpSpPr>
        <p:grpSpPr bwMode="auto">
          <a:xfrm>
            <a:off x="3684950" y="2044127"/>
            <a:ext cx="1368425" cy="1393825"/>
            <a:chOff x="1916196" y="1818692"/>
            <a:chExt cx="1368152" cy="1394284"/>
          </a:xfrm>
        </p:grpSpPr>
        <p:sp>
          <p:nvSpPr>
            <p:cNvPr id="147" name="Rounded Rectangle 146">
              <a:extLst>
                <a:ext uri="{FF2B5EF4-FFF2-40B4-BE49-F238E27FC236}">
                  <a16:creationId xmlns:a16="http://schemas.microsoft.com/office/drawing/2014/main" id="{4E5530C3-FA3E-0D45-8273-101FC172034D}"/>
                </a:ext>
              </a:extLst>
            </p:cNvPr>
            <p:cNvSpPr/>
            <p:nvPr/>
          </p:nvSpPr>
          <p:spPr>
            <a:xfrm>
              <a:off x="1916196" y="2493602"/>
              <a:ext cx="1368152" cy="719374"/>
            </a:xfrm>
            <a:prstGeom prst="roundRect">
              <a:avLst/>
            </a:prstGeom>
            <a:gradFill rotWithShape="1">
              <a:gsLst>
                <a:gs pos="0">
                  <a:srgbClr val="8064A2">
                    <a:tint val="50000"/>
                    <a:satMod val="300000"/>
                  </a:srgbClr>
                </a:gs>
                <a:gs pos="35000">
                  <a:srgbClr val="8064A2">
                    <a:tint val="37000"/>
                    <a:satMod val="300000"/>
                  </a:srgbClr>
                </a:gs>
                <a:gs pos="100000">
                  <a:srgbClr val="8064A2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8064A2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HISAT2</a:t>
              </a:r>
            </a:p>
          </p:txBody>
        </p:sp>
        <p:sp>
          <p:nvSpPr>
            <p:cNvPr id="148" name="TextBox 12">
              <a:extLst>
                <a:ext uri="{FF2B5EF4-FFF2-40B4-BE49-F238E27FC236}">
                  <a16:creationId xmlns:a16="http://schemas.microsoft.com/office/drawing/2014/main" id="{D8AD683B-C6F6-2247-B1E0-4FC544B835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8694" y="1818692"/>
              <a:ext cx="124315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Read alignment</a:t>
              </a:r>
            </a:p>
          </p:txBody>
        </p:sp>
      </p:grpSp>
      <p:grpSp>
        <p:nvGrpSpPr>
          <p:cNvPr id="149" name="Group 18">
            <a:extLst>
              <a:ext uri="{FF2B5EF4-FFF2-40B4-BE49-F238E27FC236}">
                <a16:creationId xmlns:a16="http://schemas.microsoft.com/office/drawing/2014/main" id="{A5CB1494-F9A4-E943-BA7A-4D87B31CA325}"/>
              </a:ext>
            </a:extLst>
          </p:cNvPr>
          <p:cNvGrpSpPr>
            <a:grpSpLocks/>
          </p:cNvGrpSpPr>
          <p:nvPr/>
        </p:nvGrpSpPr>
        <p:grpSpPr bwMode="auto">
          <a:xfrm>
            <a:off x="5188312" y="2044127"/>
            <a:ext cx="1657350" cy="1393825"/>
            <a:chOff x="3563889" y="1818692"/>
            <a:chExt cx="1656184" cy="1394284"/>
          </a:xfrm>
        </p:grpSpPr>
        <p:sp>
          <p:nvSpPr>
            <p:cNvPr id="150" name="Rounded Rectangle 149">
              <a:extLst>
                <a:ext uri="{FF2B5EF4-FFF2-40B4-BE49-F238E27FC236}">
                  <a16:creationId xmlns:a16="http://schemas.microsoft.com/office/drawing/2014/main" id="{7ACDB40E-C22B-254C-BD8D-DBDBF551D9EB}"/>
                </a:ext>
              </a:extLst>
            </p:cNvPr>
            <p:cNvSpPr/>
            <p:nvPr/>
          </p:nvSpPr>
          <p:spPr>
            <a:xfrm>
              <a:off x="3708250" y="2493602"/>
              <a:ext cx="1367462" cy="719374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StringTie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" name="TextBox 13">
              <a:extLst>
                <a:ext uri="{FF2B5EF4-FFF2-40B4-BE49-F238E27FC236}">
                  <a16:creationId xmlns:a16="http://schemas.microsoft.com/office/drawing/2014/main" id="{A7825944-7783-BE41-A848-0E28C4724D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3889" y="1818692"/>
              <a:ext cx="165618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Transcript compilation</a:t>
              </a:r>
            </a:p>
          </p:txBody>
        </p:sp>
      </p:grpSp>
      <p:grpSp>
        <p:nvGrpSpPr>
          <p:cNvPr id="152" name="Group 19">
            <a:extLst>
              <a:ext uri="{FF2B5EF4-FFF2-40B4-BE49-F238E27FC236}">
                <a16:creationId xmlns:a16="http://schemas.microsoft.com/office/drawing/2014/main" id="{7BB4E748-BBBD-2C4C-9F3F-1E2472B7CF3F}"/>
              </a:ext>
            </a:extLst>
          </p:cNvPr>
          <p:cNvGrpSpPr>
            <a:grpSpLocks/>
          </p:cNvGrpSpPr>
          <p:nvPr/>
        </p:nvGrpSpPr>
        <p:grpSpPr bwMode="auto">
          <a:xfrm>
            <a:off x="6845662" y="2044127"/>
            <a:ext cx="1655763" cy="1393825"/>
            <a:chOff x="5148064" y="1818692"/>
            <a:chExt cx="1656184" cy="1394284"/>
          </a:xfrm>
        </p:grpSpPr>
        <p:sp>
          <p:nvSpPr>
            <p:cNvPr id="153" name="Rounded Rectangle 152">
              <a:extLst>
                <a:ext uri="{FF2B5EF4-FFF2-40B4-BE49-F238E27FC236}">
                  <a16:creationId xmlns:a16="http://schemas.microsoft.com/office/drawing/2014/main" id="{F37D2FCE-51D0-DB42-8849-4AEA1E20A7CD}"/>
                </a:ext>
              </a:extLst>
            </p:cNvPr>
            <p:cNvSpPr/>
            <p:nvPr/>
          </p:nvSpPr>
          <p:spPr>
            <a:xfrm>
              <a:off x="5292564" y="2493602"/>
              <a:ext cx="1367185" cy="719374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StringTie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" name="TextBox 14">
              <a:extLst>
                <a:ext uri="{FF2B5EF4-FFF2-40B4-BE49-F238E27FC236}">
                  <a16:creationId xmlns:a16="http://schemas.microsoft.com/office/drawing/2014/main" id="{060866B7-DA81-F141-90B5-F975B0089C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8064" y="1818692"/>
              <a:ext cx="1656184" cy="523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Expression estimation</a:t>
              </a:r>
            </a:p>
          </p:txBody>
        </p:sp>
      </p:grpSp>
      <p:grpSp>
        <p:nvGrpSpPr>
          <p:cNvPr id="155" name="Group 20">
            <a:extLst>
              <a:ext uri="{FF2B5EF4-FFF2-40B4-BE49-F238E27FC236}">
                <a16:creationId xmlns:a16="http://schemas.microsoft.com/office/drawing/2014/main" id="{35F3C2FF-CDBC-9D44-AFFF-670824810127}"/>
              </a:ext>
            </a:extLst>
          </p:cNvPr>
          <p:cNvGrpSpPr>
            <a:grpSpLocks/>
          </p:cNvGrpSpPr>
          <p:nvPr/>
        </p:nvGrpSpPr>
        <p:grpSpPr bwMode="auto">
          <a:xfrm>
            <a:off x="8572862" y="2044127"/>
            <a:ext cx="1655763" cy="1393825"/>
            <a:chOff x="6804248" y="1818692"/>
            <a:chExt cx="1656184" cy="1394284"/>
          </a:xfrm>
        </p:grpSpPr>
        <p:sp>
          <p:nvSpPr>
            <p:cNvPr id="156" name="Rounded Rectangle 155">
              <a:extLst>
                <a:ext uri="{FF2B5EF4-FFF2-40B4-BE49-F238E27FC236}">
                  <a16:creationId xmlns:a16="http://schemas.microsoft.com/office/drawing/2014/main" id="{2C8F8E8B-829D-E34D-8E11-8964918D60DA}"/>
                </a:ext>
              </a:extLst>
            </p:cNvPr>
            <p:cNvSpPr/>
            <p:nvPr/>
          </p:nvSpPr>
          <p:spPr>
            <a:xfrm>
              <a:off x="6912225" y="2493602"/>
              <a:ext cx="1440229" cy="719374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Ballgown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7" name="TextBox 15">
              <a:extLst>
                <a:ext uri="{FF2B5EF4-FFF2-40B4-BE49-F238E27FC236}">
                  <a16:creationId xmlns:a16="http://schemas.microsoft.com/office/drawing/2014/main" id="{DCBFD905-C5BC-6D46-8DC8-4574681670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4248" y="1818692"/>
              <a:ext cx="1656184" cy="523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Differential expression</a:t>
              </a:r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94A89F73-DCF8-CE44-880A-3C88F44DF554}"/>
              </a:ext>
            </a:extLst>
          </p:cNvPr>
          <p:cNvGrpSpPr>
            <a:grpSpLocks/>
          </p:cNvGrpSpPr>
          <p:nvPr/>
        </p:nvGrpSpPr>
        <p:grpSpPr bwMode="auto">
          <a:xfrm>
            <a:off x="8572862" y="4014215"/>
            <a:ext cx="1655763" cy="1171575"/>
            <a:chOff x="6804248" y="3861048"/>
            <a:chExt cx="1656184" cy="1171873"/>
          </a:xfrm>
        </p:grpSpPr>
        <p:sp>
          <p:nvSpPr>
            <p:cNvPr id="159" name="Rounded Rectangle 158">
              <a:extLst>
                <a:ext uri="{FF2B5EF4-FFF2-40B4-BE49-F238E27FC236}">
                  <a16:creationId xmlns:a16="http://schemas.microsoft.com/office/drawing/2014/main" id="{BA239D61-B3C2-AF4B-84D1-2ABE3930D1DA}"/>
                </a:ext>
              </a:extLst>
            </p:cNvPr>
            <p:cNvSpPr/>
            <p:nvPr/>
          </p:nvSpPr>
          <p:spPr>
            <a:xfrm>
              <a:off x="6948748" y="3861048"/>
              <a:ext cx="1367185" cy="719320"/>
            </a:xfrm>
            <a:prstGeom prst="round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Ballgown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&amp; R</a:t>
              </a:r>
            </a:p>
          </p:txBody>
        </p:sp>
        <p:sp>
          <p:nvSpPr>
            <p:cNvPr id="160" name="TextBox 17">
              <a:extLst>
                <a:ext uri="{FF2B5EF4-FFF2-40B4-BE49-F238E27FC236}">
                  <a16:creationId xmlns:a16="http://schemas.microsoft.com/office/drawing/2014/main" id="{E31FF49D-844F-C649-8059-AD03658535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4248" y="4725144"/>
              <a:ext cx="165618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Visualization</a:t>
              </a:r>
            </a:p>
          </p:txBody>
        </p:sp>
      </p:grp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60851C13-5F9B-AA41-86F7-03E649A86AFF}"/>
              </a:ext>
            </a:extLst>
          </p:cNvPr>
          <p:cNvCxnSpPr>
            <a:stCxn id="144" idx="3"/>
            <a:endCxn id="147" idx="1"/>
          </p:cNvCxnSpPr>
          <p:nvPr/>
        </p:nvCxnSpPr>
        <p:spPr>
          <a:xfrm>
            <a:off x="3388087" y="3077590"/>
            <a:ext cx="296863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5E9A5C36-602E-454F-A4E3-1649106A92BD}"/>
              </a:ext>
            </a:extLst>
          </p:cNvPr>
          <p:cNvCxnSpPr>
            <a:stCxn id="147" idx="3"/>
            <a:endCxn id="150" idx="1"/>
          </p:cNvCxnSpPr>
          <p:nvPr/>
        </p:nvCxnSpPr>
        <p:spPr>
          <a:xfrm>
            <a:off x="5053375" y="3077590"/>
            <a:ext cx="279400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599199B8-BDB5-484E-9557-19468EFC7AD5}"/>
              </a:ext>
            </a:extLst>
          </p:cNvPr>
          <p:cNvCxnSpPr>
            <a:stCxn id="150" idx="3"/>
            <a:endCxn id="153" idx="1"/>
          </p:cNvCxnSpPr>
          <p:nvPr/>
        </p:nvCxnSpPr>
        <p:spPr>
          <a:xfrm>
            <a:off x="6701200" y="3077590"/>
            <a:ext cx="287337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0E4F0C9B-91FA-9346-B5E6-87EC7F968CE6}"/>
              </a:ext>
            </a:extLst>
          </p:cNvPr>
          <p:cNvCxnSpPr>
            <a:stCxn id="153" idx="3"/>
            <a:endCxn id="156" idx="1"/>
          </p:cNvCxnSpPr>
          <p:nvPr/>
        </p:nvCxnSpPr>
        <p:spPr>
          <a:xfrm>
            <a:off x="8356962" y="3077590"/>
            <a:ext cx="323850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6E91CD16-520C-4A41-8A38-28B1AD7FAFE5}"/>
              </a:ext>
            </a:extLst>
          </p:cNvPr>
          <p:cNvCxnSpPr>
            <a:stCxn id="156" idx="2"/>
            <a:endCxn id="159" idx="0"/>
          </p:cNvCxnSpPr>
          <p:nvPr/>
        </p:nvCxnSpPr>
        <p:spPr>
          <a:xfrm>
            <a:off x="9401537" y="3437952"/>
            <a:ext cx="0" cy="576263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66" name="Rounded Rectangle 165">
            <a:extLst>
              <a:ext uri="{FF2B5EF4-FFF2-40B4-BE49-F238E27FC236}">
                <a16:creationId xmlns:a16="http://schemas.microsoft.com/office/drawing/2014/main" id="{29398F2E-FD79-8D4E-88FA-6A3C0CEB0D15}"/>
              </a:ext>
            </a:extLst>
          </p:cNvPr>
          <p:cNvSpPr/>
          <p:nvPr/>
        </p:nvSpPr>
        <p:spPr bwMode="auto">
          <a:xfrm>
            <a:off x="5332775" y="4014215"/>
            <a:ext cx="1368425" cy="719137"/>
          </a:xfrm>
          <a:prstGeom prst="round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Gene annotation 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(.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gtf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file)</a:t>
            </a:r>
          </a:p>
        </p:txBody>
      </p:sp>
      <p:sp>
        <p:nvSpPr>
          <p:cNvPr id="167" name="Rounded Rectangle 166">
            <a:extLst>
              <a:ext uri="{FF2B5EF4-FFF2-40B4-BE49-F238E27FC236}">
                <a16:creationId xmlns:a16="http://schemas.microsoft.com/office/drawing/2014/main" id="{D61245BC-1EFA-8844-92ED-7A207C142388}"/>
              </a:ext>
            </a:extLst>
          </p:cNvPr>
          <p:cNvSpPr/>
          <p:nvPr/>
        </p:nvSpPr>
        <p:spPr bwMode="auto">
          <a:xfrm>
            <a:off x="3677012" y="4014215"/>
            <a:ext cx="1368425" cy="719137"/>
          </a:xfrm>
          <a:prstGeom prst="round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Reference genome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(.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fa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file)</a:t>
            </a:r>
          </a:p>
        </p:txBody>
      </p:sp>
      <p:sp>
        <p:nvSpPr>
          <p:cNvPr id="168" name="Rounded Rectangle 167">
            <a:extLst>
              <a:ext uri="{FF2B5EF4-FFF2-40B4-BE49-F238E27FC236}">
                <a16:creationId xmlns:a16="http://schemas.microsoft.com/office/drawing/2014/main" id="{C99728FA-45CB-BF4E-8867-454B4D983AFA}"/>
              </a:ext>
            </a:extLst>
          </p:cNvPr>
          <p:cNvSpPr/>
          <p:nvPr/>
        </p:nvSpPr>
        <p:spPr bwMode="auto">
          <a:xfrm>
            <a:off x="2019662" y="4014215"/>
            <a:ext cx="1368425" cy="719137"/>
          </a:xfrm>
          <a:prstGeom prst="round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Raw sequence data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(.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fastq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files)</a:t>
            </a:r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F2EF1B6B-FCE1-1A40-A27D-8F7864AF0810}"/>
              </a:ext>
            </a:extLst>
          </p:cNvPr>
          <p:cNvCxnSpPr>
            <a:stCxn id="168" idx="0"/>
            <a:endCxn id="144" idx="2"/>
          </p:cNvCxnSpPr>
          <p:nvPr/>
        </p:nvCxnSpPr>
        <p:spPr>
          <a:xfrm flipH="1" flipV="1">
            <a:off x="2703875" y="3437952"/>
            <a:ext cx="0" cy="576263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7E091E60-474B-4F44-B05E-7A57B73E9D45}"/>
              </a:ext>
            </a:extLst>
          </p:cNvPr>
          <p:cNvCxnSpPr>
            <a:stCxn id="167" idx="0"/>
            <a:endCxn id="147" idx="2"/>
          </p:cNvCxnSpPr>
          <p:nvPr/>
        </p:nvCxnSpPr>
        <p:spPr>
          <a:xfrm flipV="1">
            <a:off x="4361225" y="3437952"/>
            <a:ext cx="7937" cy="576263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0B7DC8A0-D7B5-1146-A8DD-4B0858F5D546}"/>
              </a:ext>
            </a:extLst>
          </p:cNvPr>
          <p:cNvCxnSpPr>
            <a:stCxn id="166" idx="0"/>
            <a:endCxn id="150" idx="2"/>
          </p:cNvCxnSpPr>
          <p:nvPr/>
        </p:nvCxnSpPr>
        <p:spPr>
          <a:xfrm flipV="1">
            <a:off x="6016987" y="3437952"/>
            <a:ext cx="0" cy="576263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72" name="TextBox 3">
            <a:extLst>
              <a:ext uri="{FF2B5EF4-FFF2-40B4-BE49-F238E27FC236}">
                <a16:creationId xmlns:a16="http://schemas.microsoft.com/office/drawing/2014/main" id="{11FB1091-C4BF-F342-8983-EA7F5C9DDE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1175" y="5001640"/>
            <a:ext cx="7239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Inputs</a:t>
            </a:r>
          </a:p>
        </p:txBody>
      </p:sp>
    </p:spTree>
    <p:extLst>
      <p:ext uri="{BB962C8B-B14F-4D97-AF65-F5344CB8AC3E}">
        <p14:creationId xmlns:p14="http://schemas.microsoft.com/office/powerpoint/2010/main" val="1644994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34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olas"/>
              <a:buNone/>
            </a:pPr>
            <a:r>
              <a:rPr lang="en-US"/>
              <a:t>We are on a Coffee Break &amp; Networking Session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75595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0"/>
            <a:ext cx="8839200" cy="764704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Differential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7747" y="873475"/>
            <a:ext cx="11159066" cy="5111049"/>
          </a:xfrm>
        </p:spPr>
        <p:txBody>
          <a:bodyPr>
            <a:normAutofit/>
          </a:bodyPr>
          <a:lstStyle/>
          <a:p>
            <a:r>
              <a:rPr lang="en-US" dirty="0"/>
              <a:t>Tying gene expression back to genotype/phenotype</a:t>
            </a:r>
          </a:p>
          <a:p>
            <a:endParaRPr lang="en-US" dirty="0"/>
          </a:p>
          <a:p>
            <a:r>
              <a:rPr lang="en-US" dirty="0"/>
              <a:t>What genes/transcripts are being expressed at higher/lower levels in different groups of samples?</a:t>
            </a:r>
          </a:p>
          <a:p>
            <a:pPr lvl="1"/>
            <a:r>
              <a:rPr lang="en-US" dirty="0"/>
              <a:t>Are these differences ‘significant’, accounting for variance/noise?</a:t>
            </a:r>
            <a:br>
              <a:rPr lang="en-US" dirty="0"/>
            </a:br>
            <a:endParaRPr lang="en-US" dirty="0"/>
          </a:p>
          <a:p>
            <a:r>
              <a:rPr lang="en-US" dirty="0"/>
              <a:t>Examples (used in course):</a:t>
            </a:r>
          </a:p>
          <a:p>
            <a:pPr lvl="1"/>
            <a:r>
              <a:rPr lang="en-US" dirty="0"/>
              <a:t>UHR cells vs HBR brain</a:t>
            </a:r>
          </a:p>
          <a:p>
            <a:pPr lvl="1"/>
            <a:r>
              <a:rPr lang="en-US" dirty="0"/>
              <a:t>Tumor vs Normal tissue</a:t>
            </a:r>
          </a:p>
          <a:p>
            <a:pPr lvl="1"/>
            <a:r>
              <a:rPr lang="en-US" dirty="0"/>
              <a:t>Wild-type vs gene KO cells 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1B4A4A-D781-BD4E-94DC-4B6E90B4E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2191" y="3276771"/>
            <a:ext cx="5242062" cy="2960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815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0"/>
            <a:ext cx="8839200" cy="764704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Differential Expression with Ballgown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7747" y="764704"/>
            <a:ext cx="11159066" cy="5393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Parametric F-test comparing nested linear models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Two models are fit to each feature, using expression as the outcome</a:t>
            </a:r>
          </a:p>
          <a:p>
            <a:pPr lvl="1"/>
            <a:r>
              <a:rPr lang="en-US" dirty="0"/>
              <a:t>one including the covariate of interest (e.g., case/control status or time) and one not including that covariate. </a:t>
            </a:r>
            <a:br>
              <a:rPr lang="en-US" dirty="0"/>
            </a:br>
            <a:endParaRPr lang="en-US" dirty="0"/>
          </a:p>
          <a:p>
            <a:r>
              <a:rPr lang="en-US" sz="2400" dirty="0"/>
              <a:t>An F statistic and p-value are calculated using the fits of the two models. </a:t>
            </a:r>
          </a:p>
          <a:p>
            <a:pPr lvl="1"/>
            <a:r>
              <a:rPr lang="en-US" dirty="0"/>
              <a:t>A significant p-value means the model including the covariate of interest fits significantly better than the model without that covariate, indicating differential expression.</a:t>
            </a:r>
            <a:br>
              <a:rPr lang="en-US" dirty="0"/>
            </a:br>
            <a:r>
              <a:rPr lang="en-US" dirty="0"/>
              <a:t> </a:t>
            </a:r>
          </a:p>
          <a:p>
            <a:r>
              <a:rPr lang="en-US" sz="2400" dirty="0"/>
              <a:t>We adjust for multiple testing by reporting q-values: </a:t>
            </a:r>
          </a:p>
          <a:p>
            <a:pPr lvl="1"/>
            <a:r>
              <a:rPr lang="en-US" dirty="0"/>
              <a:t>q &lt; 0.05 the false discovery rate should be controlled at ~5%.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65008" y="6082270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hlinkClick r:id="rId2"/>
              </a:rPr>
              <a:t>Frazee et al. (2014)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856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reen Shot 2016-11-14 at 7.24.0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640" y="3310874"/>
            <a:ext cx="6624736" cy="30704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3512" y="103380"/>
            <a:ext cx="8839200" cy="49006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Ballgown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for Visualization with R</a:t>
            </a:r>
          </a:p>
        </p:txBody>
      </p:sp>
      <p:pic>
        <p:nvPicPr>
          <p:cNvPr id="4" name="Content Placeholder 3" descr="nprot.2016.095-F3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9529" r="-39529"/>
          <a:stretch>
            <a:fillRect/>
          </a:stretch>
        </p:blipFill>
        <p:spPr>
          <a:xfrm>
            <a:off x="623392" y="908721"/>
            <a:ext cx="5051412" cy="2699893"/>
          </a:xfrm>
        </p:spPr>
      </p:pic>
      <p:pic>
        <p:nvPicPr>
          <p:cNvPr id="5" name="Picture 4" descr="nprot.2016.095-F4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832" y="764705"/>
            <a:ext cx="2951294" cy="2741425"/>
          </a:xfrm>
          <a:prstGeom prst="rect">
            <a:avLst/>
          </a:prstGeom>
        </p:spPr>
      </p:pic>
      <p:pic>
        <p:nvPicPr>
          <p:cNvPr id="6" name="Picture 5" descr="nprot.2016.095-F5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176" y="764705"/>
            <a:ext cx="2952328" cy="2926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522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Alternative differential expression methods</a:t>
            </a:r>
          </a:p>
        </p:txBody>
      </p:sp>
      <p:sp>
        <p:nvSpPr>
          <p:cNvPr id="32770" name="Content Placeholder 2"/>
          <p:cNvSpPr>
            <a:spLocks noGrp="1"/>
          </p:cNvSpPr>
          <p:nvPr>
            <p:ph idx="1"/>
          </p:nvPr>
        </p:nvSpPr>
        <p:spPr>
          <a:xfrm>
            <a:off x="569843" y="1433739"/>
            <a:ext cx="10783957" cy="4351338"/>
          </a:xfrm>
        </p:spPr>
        <p:txBody>
          <a:bodyPr/>
          <a:lstStyle/>
          <a:p>
            <a:r>
              <a:rPr lang="en-US" sz="3200" dirty="0">
                <a:latin typeface="Calibri" charset="0"/>
                <a:ea typeface="ＭＳ Ｐゴシック" charset="0"/>
              </a:rPr>
              <a:t>Raw count approaches</a:t>
            </a:r>
            <a:br>
              <a:rPr lang="en-US" sz="3200" dirty="0">
                <a:latin typeface="Calibri" charset="0"/>
                <a:ea typeface="ＭＳ Ｐゴシック" charset="0"/>
              </a:rPr>
            </a:br>
            <a:endParaRPr lang="en-US" sz="3200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DESeq2 - </a:t>
            </a:r>
            <a:r>
              <a:rPr lang="en-US" dirty="0">
                <a:latin typeface="Calibri" charset="0"/>
                <a:ea typeface="ＭＳ Ｐゴシック" charset="0"/>
                <a:hlinkClick r:id="rId2"/>
              </a:rPr>
              <a:t>http://www-huber.embl.de/users/anders/DESeq/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 err="1">
                <a:latin typeface="Calibri" charset="0"/>
                <a:ea typeface="ＭＳ Ｐゴシック" charset="0"/>
              </a:rPr>
              <a:t>edgeR</a:t>
            </a:r>
            <a:r>
              <a:rPr lang="en-US" dirty="0">
                <a:latin typeface="Calibri" charset="0"/>
                <a:ea typeface="ＭＳ Ｐゴシック" charset="0"/>
              </a:rPr>
              <a:t> - </a:t>
            </a:r>
            <a:r>
              <a:rPr lang="en-US" dirty="0">
                <a:latin typeface="Calibri" charset="0"/>
                <a:ea typeface="ＭＳ Ｐゴシック" charset="0"/>
                <a:hlinkClick r:id="rId3"/>
              </a:rPr>
              <a:t>http://www.bioconductor.org/packages/release/bioc/html/edgeR.html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Others…</a:t>
            </a:r>
          </a:p>
          <a:p>
            <a:pPr lvl="1"/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endParaRPr lang="en-US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433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>
          <a:xfrm>
            <a:off x="1056904" y="-27384"/>
            <a:ext cx="9458696" cy="864096"/>
          </a:xfrm>
        </p:spPr>
        <p:txBody>
          <a:bodyPr>
            <a:noAutofit/>
          </a:bodyPr>
          <a:lstStyle/>
          <a:p>
            <a:pPr algn="ctr"/>
            <a:r>
              <a:rPr lang="en-US" sz="3400" b="1" dirty="0">
                <a:latin typeface="Calibri" charset="0"/>
                <a:ea typeface="ＭＳ Ｐゴシック" charset="0"/>
              </a:rPr>
              <a:t>‘FPKM/TPM’ expression estimates vs. ‘raw’ counts</a:t>
            </a: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>
          <a:xfrm>
            <a:off x="866899" y="908720"/>
            <a:ext cx="10604665" cy="5328592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Which should I use?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Long running debate, but the general consensus: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FPKM/TPM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When you want to leverage benefits of tuxedo suite</a:t>
            </a:r>
          </a:p>
          <a:p>
            <a:pPr lvl="2"/>
            <a:r>
              <a:rPr lang="en-US" dirty="0">
                <a:latin typeface="Calibri" charset="0"/>
                <a:ea typeface="ＭＳ Ｐゴシック" charset="0"/>
              </a:rPr>
              <a:t>Isoform </a:t>
            </a:r>
            <a:r>
              <a:rPr lang="en-US" dirty="0" err="1">
                <a:latin typeface="Calibri" charset="0"/>
                <a:ea typeface="ＭＳ Ｐゴシック" charset="0"/>
              </a:rPr>
              <a:t>deconvolution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Good for visualization (e.g., </a:t>
            </a:r>
            <a:r>
              <a:rPr lang="en-US" dirty="0" err="1">
                <a:latin typeface="Calibri" charset="0"/>
                <a:ea typeface="ＭＳ Ｐゴシック" charset="0"/>
              </a:rPr>
              <a:t>heatmaps</a:t>
            </a:r>
            <a:r>
              <a:rPr lang="en-US" dirty="0">
                <a:latin typeface="Calibri" charset="0"/>
                <a:ea typeface="ＭＳ Ｐゴシック" charset="0"/>
              </a:rPr>
              <a:t>)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Calculating fold changes, etc.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Counts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More robust statistical methods for differential expression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Accommodates more sophisticated experimental designs with appropriate statistical tests</a:t>
            </a:r>
          </a:p>
        </p:txBody>
      </p:sp>
    </p:spTree>
    <p:extLst>
      <p:ext uri="{BB962C8B-B14F-4D97-AF65-F5344CB8AC3E}">
        <p14:creationId xmlns:p14="http://schemas.microsoft.com/office/powerpoint/2010/main" val="299928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4624"/>
            <a:ext cx="8839200" cy="114300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Multiple approaches advisable</a:t>
            </a:r>
          </a:p>
        </p:txBody>
      </p:sp>
      <p:pic>
        <p:nvPicPr>
          <p:cNvPr id="3" name="Picture 2" descr="Screen Shot 2013-06-01 at 10.13.4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664" y="1440160"/>
            <a:ext cx="6078124" cy="465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396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Lessons learned from microarray days</a:t>
            </a:r>
          </a:p>
        </p:txBody>
      </p:sp>
      <p:sp>
        <p:nvSpPr>
          <p:cNvPr id="34818" name="Content Placeholder 2"/>
          <p:cNvSpPr>
            <a:spLocks noGrp="1"/>
          </p:cNvSpPr>
          <p:nvPr>
            <p:ph idx="1"/>
          </p:nvPr>
        </p:nvSpPr>
        <p:spPr>
          <a:xfrm>
            <a:off x="838200" y="1555668"/>
            <a:ext cx="10515600" cy="4621295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Calibri" charset="0"/>
                <a:ea typeface="ＭＳ Ｐゴシック" charset="0"/>
              </a:rPr>
              <a:t>Hansen et al. “Sequencing Technology Does Not Eliminate Biological Variability.” Nature Biotechnology 29, no. 7 (2011): 572–573.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Power analysis for RNA-seq experiments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  <a:hlinkClick r:id="rId2"/>
              </a:rPr>
              <a:t>http://scotty.genetics.utah.edu/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RNA-seq need for biological replicates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  <a:hlinkClick r:id="rId3"/>
              </a:rPr>
              <a:t>http://www.biostars.org/p/1161/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RNA-seq study design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  <a:hlinkClick r:id="rId4"/>
              </a:rPr>
              <a:t>http://www.biostars.org/p/68885/</a:t>
            </a:r>
            <a:endParaRPr lang="en-US" dirty="0">
              <a:latin typeface="Calibri" charset="0"/>
              <a:ea typeface="ＭＳ Ｐゴシック" charset="0"/>
            </a:endParaRPr>
          </a:p>
          <a:p>
            <a:endParaRPr lang="en-US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6227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>
          <a:xfrm>
            <a:off x="1676400" y="53752"/>
            <a:ext cx="8839200" cy="1143000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Multiple testing correction</a:t>
            </a:r>
          </a:p>
        </p:txBody>
      </p:sp>
      <p:sp>
        <p:nvSpPr>
          <p:cNvPr id="35842" name="Content Placeholder 2"/>
          <p:cNvSpPr>
            <a:spLocks noGrp="1"/>
          </p:cNvSpPr>
          <p:nvPr>
            <p:ph idx="1"/>
          </p:nvPr>
        </p:nvSpPr>
        <p:spPr>
          <a:xfrm>
            <a:off x="581891" y="1196752"/>
            <a:ext cx="10877797" cy="4968552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Calibri" charset="0"/>
                <a:ea typeface="ＭＳ Ｐゴシック" charset="0"/>
              </a:rPr>
              <a:t>As more attributes are compared, differences due solely to chance become more likely! 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Well known from array studies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10,000s genes/transcripts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100,000s exons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pPr marL="342900" lvl="1" indent="-342900">
              <a:buFont typeface="Arial" charset="0"/>
              <a:buChar char="•"/>
            </a:pPr>
            <a:r>
              <a:rPr lang="en-US" dirty="0">
                <a:latin typeface="Calibri" charset="0"/>
                <a:ea typeface="ＭＳ Ｐゴシック" charset="0"/>
              </a:rPr>
              <a:t>With RNA-</a:t>
            </a:r>
            <a:r>
              <a:rPr lang="en-US" dirty="0" err="1">
                <a:latin typeface="Calibri" charset="0"/>
                <a:ea typeface="ＭＳ Ｐゴシック" charset="0"/>
              </a:rPr>
              <a:t>seq</a:t>
            </a:r>
            <a:r>
              <a:rPr lang="en-US" dirty="0">
                <a:latin typeface="Calibri" charset="0"/>
                <a:ea typeface="ＭＳ Ｐゴシック" charset="0"/>
              </a:rPr>
              <a:t>, more of a problem than ever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All the complexity of the transcriptome gives huge numbers of potential features</a:t>
            </a:r>
          </a:p>
          <a:p>
            <a:pPr lvl="2"/>
            <a:r>
              <a:rPr lang="en-US" dirty="0">
                <a:latin typeface="Calibri" charset="0"/>
                <a:ea typeface="ＭＳ Ｐゴシック" charset="0"/>
              </a:rPr>
              <a:t>Genes, transcripts, exons, junctions, retained introns, microRNAs, </a:t>
            </a:r>
            <a:r>
              <a:rPr lang="en-US" dirty="0" err="1">
                <a:latin typeface="Calibri" charset="0"/>
                <a:ea typeface="ＭＳ Ｐゴシック" charset="0"/>
              </a:rPr>
              <a:t>lncRNAs</a:t>
            </a:r>
            <a:r>
              <a:rPr lang="en-US" dirty="0">
                <a:latin typeface="Calibri" charset="0"/>
                <a:ea typeface="ＭＳ Ｐゴシック" charset="0"/>
              </a:rPr>
              <a:t>, </a:t>
            </a:r>
            <a:r>
              <a:rPr lang="en-US" dirty="0" err="1">
                <a:latin typeface="Calibri" charset="0"/>
                <a:ea typeface="ＭＳ Ｐゴシック" charset="0"/>
              </a:rPr>
              <a:t>etc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 err="1">
                <a:latin typeface="Calibri" charset="0"/>
                <a:ea typeface="ＭＳ Ｐゴシック" charset="0"/>
              </a:rPr>
              <a:t>Bioconductor</a:t>
            </a:r>
            <a:r>
              <a:rPr lang="en-US" dirty="0">
                <a:latin typeface="Calibri" charset="0"/>
                <a:ea typeface="ＭＳ Ｐゴシック" charset="0"/>
              </a:rPr>
              <a:t> </a:t>
            </a:r>
            <a:r>
              <a:rPr lang="en-US" dirty="0" err="1">
                <a:latin typeface="Calibri" charset="0"/>
                <a:ea typeface="ＭＳ Ｐゴシック" charset="0"/>
              </a:rPr>
              <a:t>multtest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sz="1800" dirty="0">
                <a:latin typeface="Calibri" charset="0"/>
                <a:ea typeface="ＭＳ Ｐゴシック" charset="0"/>
                <a:hlinkClick r:id="rId3"/>
              </a:rPr>
              <a:t>http://www.bioconductor.org/packages/release/bioc/html/multtest.html</a:t>
            </a:r>
            <a:endParaRPr lang="en-US" sz="1800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90221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748</Words>
  <Application>Microsoft Macintosh PowerPoint</Application>
  <PresentationFormat>Widescreen</PresentationFormat>
  <Paragraphs>99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Consolas</vt:lpstr>
      <vt:lpstr>Segoe UI</vt:lpstr>
      <vt:lpstr>Verdana</vt:lpstr>
      <vt:lpstr>1_Office Theme</vt:lpstr>
      <vt:lpstr>PowerPoint Presentation</vt:lpstr>
      <vt:lpstr>Differential Expression</vt:lpstr>
      <vt:lpstr>Differential Expression with Ballgown</vt:lpstr>
      <vt:lpstr>Ballgown for Visualization with R</vt:lpstr>
      <vt:lpstr>Alternative differential expression methods</vt:lpstr>
      <vt:lpstr>‘FPKM/TPM’ expression estimates vs. ‘raw’ counts</vt:lpstr>
      <vt:lpstr>Multiple approaches advisable</vt:lpstr>
      <vt:lpstr>Lessons learned from microarray days</vt:lpstr>
      <vt:lpstr>Multiple testing correction</vt:lpstr>
      <vt:lpstr>Downstream interpretation of expression analysis</vt:lpstr>
      <vt:lpstr>HISAT2/StringTie/Ballgown RNA-seq Pipeline</vt:lpstr>
      <vt:lpstr>We are on a Coffee Break &amp; Networking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Cotto, Kelsy</dc:creator>
  <cp:lastModifiedBy>Hoang, My</cp:lastModifiedBy>
  <cp:revision>40</cp:revision>
  <cp:lastPrinted>2019-03-13T02:52:17Z</cp:lastPrinted>
  <dcterms:created xsi:type="dcterms:W3CDTF">2019-02-25T20:09:25Z</dcterms:created>
  <dcterms:modified xsi:type="dcterms:W3CDTF">2022-11-04T20:44:45Z</dcterms:modified>
</cp:coreProperties>
</file>