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585" r:id="rId4"/>
    <p:sldId id="582" r:id="rId5"/>
    <p:sldId id="583" r:id="rId6"/>
    <p:sldId id="579" r:id="rId7"/>
    <p:sldId id="260" r:id="rId8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6"/>
    <p:restoredTop sz="94966"/>
  </p:normalViewPr>
  <p:slideViewPr>
    <p:cSldViewPr>
      <p:cViewPr varScale="1">
        <p:scale>
          <a:sx n="121" d="100"/>
          <a:sy n="121" d="100"/>
        </p:scale>
        <p:origin x="3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6/17/24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6/17/24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483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402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81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151469"/>
            <a:ext cx="5486400" cy="49746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1469"/>
            <a:ext cx="5588000" cy="49746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7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935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63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0AD11-E150-784D-BBB9-5AA24CA37BAE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8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2D9A2-C384-504F-A21F-4E461C292C4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3AF26-EEB7-234F-864A-46D92D67A7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541" y="6461447"/>
            <a:ext cx="8940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5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FD3AE-7B31-FB40-93E9-9E19F3055CE6}"/>
              </a:ext>
            </a:extLst>
          </p:cNvPr>
          <p:cNvSpPr txBox="1"/>
          <p:nvPr userDrawn="1"/>
        </p:nvSpPr>
        <p:spPr>
          <a:xfrm>
            <a:off x="8803051" y="6451602"/>
            <a:ext cx="31496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3E6FB-A43A-1440-8CFC-E45A2373FA7C}"/>
              </a:ext>
            </a:extLst>
          </p:cNvPr>
          <p:cNvSpPr txBox="1"/>
          <p:nvPr userDrawn="1"/>
        </p:nvSpPr>
        <p:spPr>
          <a:xfrm>
            <a:off x="5885847" y="6471291"/>
            <a:ext cx="420307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500" smtClean="0">
                <a:solidFill>
                  <a:schemeClr val="bg1"/>
                </a:solidFill>
              </a:rPr>
              <a:pPr algn="ctr"/>
              <a:t>‹#›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mbio.org/" TargetMode="External"/><Relationship Id="rId13" Type="http://schemas.openxmlformats.org/officeDocument/2006/relationships/image" Target="../media/image10.tiff"/><Relationship Id="rId3" Type="http://schemas.openxmlformats.org/officeDocument/2006/relationships/image" Target="../media/image4.jpg"/><Relationship Id="rId7" Type="http://schemas.openxmlformats.org/officeDocument/2006/relationships/hyperlink" Target="http://www.genviz.org/" TargetMode="External"/><Relationship Id="rId12" Type="http://schemas.openxmlformats.org/officeDocument/2006/relationships/image" Target="../media/image9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nabio.org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://www.griffithlab.org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6.gif"/><Relationship Id="rId1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2294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C525469F-D12C-306E-6398-1EB223E4803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918" y="260648"/>
            <a:ext cx="4000165" cy="600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83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648072"/>
          </a:xfrm>
        </p:spPr>
        <p:txBody>
          <a:bodyPr/>
          <a:lstStyle/>
          <a:p>
            <a:r>
              <a:rPr lang="en-US" sz="3200" dirty="0"/>
              <a:t>Introductions to Bioinformatics instructors</a:t>
            </a:r>
          </a:p>
        </p:txBody>
      </p:sp>
      <p:pic>
        <p:nvPicPr>
          <p:cNvPr id="8" name="Picture 7" descr="MalachiGriffit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7" y="1490646"/>
            <a:ext cx="1504063" cy="1671180"/>
          </a:xfrm>
          <a:prstGeom prst="rect">
            <a:avLst/>
          </a:prstGeom>
        </p:spPr>
      </p:pic>
      <p:pic>
        <p:nvPicPr>
          <p:cNvPr id="9" name="Picture 8" descr="ObiGriffi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81" y="1484784"/>
            <a:ext cx="1357730" cy="16806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360" y="3140968"/>
            <a:ext cx="241335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Malachi Griffith</a:t>
            </a:r>
            <a:br>
              <a:rPr lang="en-US" sz="1800" dirty="0"/>
            </a:br>
            <a:r>
              <a:rPr lang="en-US" sz="1000" dirty="0"/>
              <a:t>Associate Professor of Medicine</a:t>
            </a:r>
            <a:br>
              <a:rPr lang="en-US" sz="1000" dirty="0"/>
            </a:br>
            <a:r>
              <a:rPr lang="en-US" sz="1000" dirty="0"/>
              <a:t>Associate Professor of Genetics</a:t>
            </a:r>
          </a:p>
          <a:p>
            <a:pPr algn="ctr"/>
            <a:r>
              <a:rPr lang="en-US" sz="1000" dirty="0"/>
              <a:t>Assistant Director, MGI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5294" y="3140968"/>
            <a:ext cx="214763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Obi Griffith</a:t>
            </a:r>
          </a:p>
          <a:p>
            <a:pPr algn="ctr"/>
            <a:r>
              <a:rPr lang="en-US" sz="1000" dirty="0"/>
              <a:t>Associate Professor of Medicine</a:t>
            </a:r>
            <a:br>
              <a:rPr lang="en-US" sz="1000" dirty="0"/>
            </a:br>
            <a:r>
              <a:rPr lang="en-US" sz="1000" dirty="0"/>
              <a:t>Associate Professor of Genetics</a:t>
            </a:r>
          </a:p>
          <a:p>
            <a:pPr algn="ctr"/>
            <a:r>
              <a:rPr lang="en-US" sz="1000" dirty="0"/>
              <a:t>Assistant Director, MGI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2A286-F53C-9F44-96AA-03E0C86F5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85" y="4892803"/>
            <a:ext cx="3240360" cy="6785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2E6C50-C9F1-204F-9954-3A2E9FD467C3}"/>
              </a:ext>
            </a:extLst>
          </p:cNvPr>
          <p:cNvSpPr txBox="1"/>
          <p:nvPr/>
        </p:nvSpPr>
        <p:spPr>
          <a:xfrm>
            <a:off x="767408" y="5522822"/>
            <a:ext cx="477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hlinkClick r:id="rId5"/>
              </a:rPr>
              <a:t>griffithlab.org</a:t>
            </a:r>
            <a:endParaRPr lang="en-US" sz="1800" dirty="0"/>
          </a:p>
          <a:p>
            <a:pPr algn="ctr"/>
            <a:r>
              <a:rPr lang="en-US" sz="1800" b="1" dirty="0">
                <a:hlinkClick r:id="rId6"/>
              </a:rPr>
              <a:t>rnabio.org</a:t>
            </a:r>
            <a:r>
              <a:rPr lang="en-US" sz="1800" b="1" dirty="0"/>
              <a:t> </a:t>
            </a:r>
            <a:r>
              <a:rPr lang="en-US" sz="1800" dirty="0"/>
              <a:t>  </a:t>
            </a:r>
            <a:r>
              <a:rPr lang="en-US" sz="1800" dirty="0">
                <a:hlinkClick r:id="rId7"/>
              </a:rPr>
              <a:t>genviz.org</a:t>
            </a:r>
            <a:r>
              <a:rPr lang="en-US" sz="1800" dirty="0"/>
              <a:t>   </a:t>
            </a:r>
            <a:r>
              <a:rPr lang="en-US" sz="1800" dirty="0">
                <a:hlinkClick r:id="rId8"/>
              </a:rPr>
              <a:t>pmbio.org</a:t>
            </a:r>
            <a:r>
              <a:rPr lang="en-US" sz="1800" dirty="0"/>
              <a:t>  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647F2E-2160-114E-B90D-D382568A25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38" y="5046648"/>
            <a:ext cx="3534528" cy="1095978"/>
          </a:xfrm>
          <a:prstGeom prst="rect">
            <a:avLst/>
          </a:prstGeom>
        </p:spPr>
      </p:pic>
      <p:pic>
        <p:nvPicPr>
          <p:cNvPr id="16" name="Google Shape;97;p5">
            <a:extLst>
              <a:ext uri="{FF2B5EF4-FFF2-40B4-BE49-F238E27FC236}">
                <a16:creationId xmlns:a16="http://schemas.microsoft.com/office/drawing/2014/main" id="{C22B3B4A-CE50-5044-8C06-929A87208C24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522500" y="5065452"/>
            <a:ext cx="1496701" cy="107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FFF3B7-638B-4946-ABCF-7FC6DEBB6E1D}"/>
              </a:ext>
            </a:extLst>
          </p:cNvPr>
          <p:cNvSpPr txBox="1"/>
          <p:nvPr/>
        </p:nvSpPr>
        <p:spPr>
          <a:xfrm>
            <a:off x="4504732" y="3140968"/>
            <a:ext cx="21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Isabel </a:t>
            </a:r>
            <a:r>
              <a:rPr lang="en-US" sz="1800" dirty="0" err="1"/>
              <a:t>Risch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A4968-8DA1-E245-A982-23E0A25AC8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163" y="1633642"/>
            <a:ext cx="1252271" cy="14401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E41054-C85B-E847-9B65-53321D2EA15B}"/>
              </a:ext>
            </a:extLst>
          </p:cNvPr>
          <p:cNvSpPr txBox="1"/>
          <p:nvPr/>
        </p:nvSpPr>
        <p:spPr>
          <a:xfrm>
            <a:off x="6592964" y="3140968"/>
            <a:ext cx="157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Zhibin</a:t>
            </a:r>
            <a:r>
              <a:rPr lang="en-US" sz="1800" dirty="0"/>
              <a:t> Lu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ACFB39-0FAE-FB4F-A80E-E6E50BD220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91" y="1576492"/>
            <a:ext cx="1371600" cy="1371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B7D6F2-9220-BC45-A397-D3119222EF16}"/>
              </a:ext>
            </a:extLst>
          </p:cNvPr>
          <p:cNvSpPr txBox="1"/>
          <p:nvPr/>
        </p:nvSpPr>
        <p:spPr>
          <a:xfrm>
            <a:off x="8143588" y="3140968"/>
            <a:ext cx="157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Vida </a:t>
            </a:r>
            <a:r>
              <a:rPr lang="en-US" sz="1800" dirty="0" err="1"/>
              <a:t>Talebian</a:t>
            </a: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5D2373-FACA-D143-9CAF-A42E7C36283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22817" b="19752"/>
          <a:stretch/>
        </p:blipFill>
        <p:spPr>
          <a:xfrm>
            <a:off x="10074861" y="1582527"/>
            <a:ext cx="1313407" cy="13655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F87B78-585C-1C40-896E-3B0DD2F18ACC}"/>
              </a:ext>
            </a:extLst>
          </p:cNvPr>
          <p:cNvSpPr txBox="1"/>
          <p:nvPr/>
        </p:nvSpPr>
        <p:spPr>
          <a:xfrm>
            <a:off x="10034126" y="3140968"/>
            <a:ext cx="157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Nia Hughes</a:t>
            </a:r>
          </a:p>
        </p:txBody>
      </p:sp>
      <p:pic>
        <p:nvPicPr>
          <p:cNvPr id="6" name="Picture 5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809D737-A41C-DB52-FF55-CB51C92419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912" y="1628800"/>
            <a:ext cx="1440112" cy="14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F7C8-464C-1340-A041-0A03F3FD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course – philosophy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1B26-1E7E-7B40-81E7-5F8F8FBC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/>
              <a:t>Do “the bioinformatics” for someone, and you help them for a day. Teach someone to do bioinformatics, and you help them for a lifetime.</a:t>
            </a:r>
          </a:p>
          <a:p>
            <a:pPr marL="0" indent="0" algn="r">
              <a:buNone/>
            </a:pPr>
            <a:r>
              <a:rPr lang="en-US" i="1" dirty="0"/>
              <a:t>- Ancient Chinese proverb</a:t>
            </a:r>
          </a:p>
          <a:p>
            <a:endParaRPr lang="en-US" dirty="0"/>
          </a:p>
          <a:p>
            <a:r>
              <a:rPr lang="en-US" dirty="0"/>
              <a:t>Course goals</a:t>
            </a:r>
          </a:p>
          <a:p>
            <a:pPr lvl="1"/>
            <a:r>
              <a:rPr lang="en-US" dirty="0"/>
              <a:t>Learn concepts and develop skills for sequence analysis</a:t>
            </a:r>
          </a:p>
          <a:p>
            <a:pPr lvl="1"/>
            <a:r>
              <a:rPr lang="en-US" dirty="0"/>
              <a:t>Build the foundation for tackling your own analysis challenges</a:t>
            </a:r>
          </a:p>
          <a:p>
            <a:pPr lvl="1"/>
            <a:r>
              <a:rPr lang="en-US" dirty="0"/>
              <a:t>Learn to think like a bioinformatician</a:t>
            </a:r>
          </a:p>
          <a:p>
            <a:pPr lvl="1"/>
            <a:r>
              <a:rPr lang="en-US" dirty="0"/>
              <a:t>Have fun</a:t>
            </a:r>
          </a:p>
        </p:txBody>
      </p:sp>
    </p:spTree>
    <p:extLst>
      <p:ext uri="{BB962C8B-B14F-4D97-AF65-F5344CB8AC3E}">
        <p14:creationId xmlns:p14="http://schemas.microsoft.com/office/powerpoint/2010/main" val="46028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D3AF-EEB6-2448-BCD4-FCA3CA1C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format for a typical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C395-B60A-F44C-876E-337B8CAF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423926"/>
            <a:ext cx="11785600" cy="4724400"/>
          </a:xfrm>
        </p:spPr>
        <p:txBody>
          <a:bodyPr/>
          <a:lstStyle/>
          <a:p>
            <a:r>
              <a:rPr lang="en-US" sz="2400" dirty="0"/>
              <a:t>Lecture</a:t>
            </a:r>
          </a:p>
          <a:p>
            <a:r>
              <a:rPr lang="en-US" sz="2400" dirty="0"/>
              <a:t>BREAK</a:t>
            </a:r>
          </a:p>
          <a:p>
            <a:r>
              <a:rPr lang="en-US" sz="2400" dirty="0"/>
              <a:t>Practical exercises</a:t>
            </a:r>
          </a:p>
          <a:p>
            <a:r>
              <a:rPr lang="en-US" sz="2400" dirty="0"/>
              <a:t>Lunch</a:t>
            </a:r>
          </a:p>
          <a:p>
            <a:r>
              <a:rPr lang="en-US" sz="2400" dirty="0"/>
              <a:t>Practical exercises</a:t>
            </a:r>
          </a:p>
          <a:p>
            <a:r>
              <a:rPr lang="en-US" sz="2400" dirty="0"/>
              <a:t>BREAK</a:t>
            </a:r>
          </a:p>
          <a:p>
            <a:r>
              <a:rPr lang="en-US" sz="2400" dirty="0"/>
              <a:t>Practical exercises</a:t>
            </a:r>
          </a:p>
          <a:p>
            <a:r>
              <a:rPr lang="en-US" sz="2400" dirty="0"/>
              <a:t>Wrap-up and Q&amp;A</a:t>
            </a:r>
          </a:p>
        </p:txBody>
      </p:sp>
    </p:spTree>
    <p:extLst>
      <p:ext uri="{BB962C8B-B14F-4D97-AF65-F5344CB8AC3E}">
        <p14:creationId xmlns:p14="http://schemas.microsoft.com/office/powerpoint/2010/main" val="354116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792088"/>
          </a:xfrm>
        </p:spPr>
        <p:txBody>
          <a:bodyPr/>
          <a:lstStyle/>
          <a:p>
            <a:r>
              <a:rPr lang="en-US" dirty="0"/>
              <a:t>Student poll (respond in slack)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836712"/>
            <a:ext cx="9964216" cy="530046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Not counting the pre-requisites and materials for this course:</a:t>
            </a:r>
          </a:p>
          <a:p>
            <a:r>
              <a:rPr lang="en-US" sz="2000" dirty="0"/>
              <a:t>Do you consider yourself a bioinformatician? Computational biologist?</a:t>
            </a:r>
          </a:p>
          <a:p>
            <a:r>
              <a:rPr lang="en-US" sz="2000" dirty="0"/>
              <a:t>Are you familiar with </a:t>
            </a:r>
            <a:r>
              <a:rPr lang="en-US" sz="2000" dirty="0" err="1"/>
              <a:t>linux</a:t>
            </a:r>
            <a:r>
              <a:rPr lang="en-US" sz="2000" dirty="0"/>
              <a:t>/command line?</a:t>
            </a:r>
          </a:p>
          <a:p>
            <a:pPr lvl="1"/>
            <a:r>
              <a:rPr lang="en-US" sz="2000" dirty="0"/>
              <a:t>Intermediate? </a:t>
            </a:r>
          </a:p>
          <a:p>
            <a:pPr lvl="1"/>
            <a:r>
              <a:rPr lang="en-US" sz="2000" dirty="0"/>
              <a:t>Expert?</a:t>
            </a:r>
          </a:p>
          <a:p>
            <a:r>
              <a:rPr lang="en-US" sz="2000" dirty="0"/>
              <a:t>Do you sometimes write code?</a:t>
            </a:r>
          </a:p>
          <a:p>
            <a:r>
              <a:rPr lang="en-US" sz="2000" dirty="0"/>
              <a:t>Are you familiar with R?</a:t>
            </a:r>
          </a:p>
          <a:p>
            <a:pPr lvl="1"/>
            <a:r>
              <a:rPr lang="en-US" sz="2000" dirty="0"/>
              <a:t>Intermediate?</a:t>
            </a:r>
          </a:p>
          <a:p>
            <a:pPr lvl="1"/>
            <a:r>
              <a:rPr lang="en-US" sz="2000" dirty="0"/>
              <a:t>Expert?</a:t>
            </a:r>
          </a:p>
          <a:p>
            <a:r>
              <a:rPr lang="en-US" sz="2000" dirty="0"/>
              <a:t>Do you use git/</a:t>
            </a:r>
            <a:r>
              <a:rPr lang="en-US" sz="2000" dirty="0" err="1"/>
              <a:t>github</a:t>
            </a:r>
            <a:r>
              <a:rPr lang="en-US" sz="2000" dirty="0"/>
              <a:t>?</a:t>
            </a:r>
          </a:p>
          <a:p>
            <a:r>
              <a:rPr lang="en-US" sz="2000" dirty="0"/>
              <a:t>What organism do you work with? (Put an animal emoji in slack)</a:t>
            </a:r>
          </a:p>
          <a:p>
            <a:r>
              <a:rPr lang="en-US" sz="2000" dirty="0"/>
              <a:t>Are you interested in bulk </a:t>
            </a:r>
            <a:r>
              <a:rPr lang="en-US" sz="2000" dirty="0" err="1"/>
              <a:t>RNAseq</a:t>
            </a:r>
            <a:r>
              <a:rPr lang="en-US" sz="2000" dirty="0"/>
              <a:t>, </a:t>
            </a:r>
            <a:r>
              <a:rPr lang="en-US" sz="2000" dirty="0" err="1"/>
              <a:t>scRNAseq</a:t>
            </a:r>
            <a:r>
              <a:rPr lang="en-US" sz="2000" dirty="0"/>
              <a:t>, or both?</a:t>
            </a:r>
          </a:p>
        </p:txBody>
      </p:sp>
    </p:spTree>
    <p:extLst>
      <p:ext uri="{BB962C8B-B14F-4D97-AF65-F5344CB8AC3E}">
        <p14:creationId xmlns:p14="http://schemas.microsoft.com/office/powerpoint/2010/main" val="24449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2152650" y="1131097"/>
            <a:ext cx="7886700" cy="25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3300"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2" name="Google Shape;159;g24c7d206a1c_1_72">
            <a:extLst>
              <a:ext uri="{FF2B5EF4-FFF2-40B4-BE49-F238E27FC236}">
                <a16:creationId xmlns:a16="http://schemas.microsoft.com/office/drawing/2014/main" id="{627D07C6-EEF4-80F8-EC18-18951656C9DA}"/>
              </a:ext>
            </a:extLst>
          </p:cNvPr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160;g24c7d206a1c_1_72">
            <a:extLst>
              <a:ext uri="{FF2B5EF4-FFF2-40B4-BE49-F238E27FC236}">
                <a16:creationId xmlns:a16="http://schemas.microsoft.com/office/drawing/2014/main" id="{A6903722-A178-A776-2E26-C240FBB418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1;g24c7d206a1c_1_72">
            <a:extLst>
              <a:ext uri="{FF2B5EF4-FFF2-40B4-BE49-F238E27FC236}">
                <a16:creationId xmlns:a16="http://schemas.microsoft.com/office/drawing/2014/main" id="{F556B781-F28E-46D3-51D2-109760019B6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2;g24c7d206a1c_1_72">
            <a:extLst>
              <a:ext uri="{FF2B5EF4-FFF2-40B4-BE49-F238E27FC236}">
                <a16:creationId xmlns:a16="http://schemas.microsoft.com/office/drawing/2014/main" id="{C0D34EAD-1DC4-E56C-BFEE-AB1C965E557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3;g24c7d206a1c_1_7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02ADC7C-9F1D-E226-4E5F-F718BB83A14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4;g24c7d206a1c_1_72">
            <a:extLst>
              <a:ext uri="{FF2B5EF4-FFF2-40B4-BE49-F238E27FC236}">
                <a16:creationId xmlns:a16="http://schemas.microsoft.com/office/drawing/2014/main" id="{F0E9305F-6B2B-2101-8DE5-C4A63799B51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213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11887</TotalTime>
  <Words>260</Words>
  <Application>Microsoft Macintosh PowerPoint</Application>
  <PresentationFormat>Widescreen</PresentationFormat>
  <Paragraphs>49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Verdana</vt:lpstr>
      <vt:lpstr>Office Theme</vt:lpstr>
      <vt:lpstr>PowerPoint Presentation</vt:lpstr>
      <vt:lpstr>PowerPoint Presentation</vt:lpstr>
      <vt:lpstr>Introductions to Bioinformatics instructors</vt:lpstr>
      <vt:lpstr>Introduction to course – philosophy and goals</vt:lpstr>
      <vt:lpstr>Course format for a typical day</vt:lpstr>
      <vt:lpstr>Student poll (respond in slack)</vt:lpstr>
      <vt:lpstr>We are on a Coffee Break &amp; Networking Session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Griffith, Obi</cp:lastModifiedBy>
  <cp:revision>728</cp:revision>
  <dcterms:created xsi:type="dcterms:W3CDTF">2011-11-14T19:50:16Z</dcterms:created>
  <dcterms:modified xsi:type="dcterms:W3CDTF">2024-06-17T12:55:56Z</dcterms:modified>
</cp:coreProperties>
</file>