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handoutMasterIdLst>
    <p:handoutMasterId r:id="rId31"/>
  </p:handoutMasterIdLst>
  <p:sldIdLst>
    <p:sldId id="256" r:id="rId2"/>
    <p:sldId id="257" r:id="rId3"/>
    <p:sldId id="258" r:id="rId4"/>
    <p:sldId id="539" r:id="rId5"/>
    <p:sldId id="515" r:id="rId6"/>
    <p:sldId id="516" r:id="rId7"/>
    <p:sldId id="517" r:id="rId8"/>
    <p:sldId id="518" r:id="rId9"/>
    <p:sldId id="519" r:id="rId10"/>
    <p:sldId id="520" r:id="rId11"/>
    <p:sldId id="521" r:id="rId12"/>
    <p:sldId id="522" r:id="rId13"/>
    <p:sldId id="523" r:id="rId14"/>
    <p:sldId id="524" r:id="rId15"/>
    <p:sldId id="525" r:id="rId16"/>
    <p:sldId id="526" r:id="rId17"/>
    <p:sldId id="527" r:id="rId18"/>
    <p:sldId id="528" r:id="rId19"/>
    <p:sldId id="529" r:id="rId20"/>
    <p:sldId id="540" r:id="rId21"/>
    <p:sldId id="531" r:id="rId22"/>
    <p:sldId id="532" r:id="rId23"/>
    <p:sldId id="533" r:id="rId24"/>
    <p:sldId id="534" r:id="rId25"/>
    <p:sldId id="535" r:id="rId26"/>
    <p:sldId id="536" r:id="rId27"/>
    <p:sldId id="537" r:id="rId28"/>
    <p:sldId id="260" r:id="rId29"/>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9"/>
    <p:restoredTop sz="87914" autoAdjust="0"/>
  </p:normalViewPr>
  <p:slideViewPr>
    <p:cSldViewPr>
      <p:cViewPr varScale="1">
        <p:scale>
          <a:sx n="159" d="100"/>
          <a:sy n="159" d="100"/>
        </p:scale>
        <p:origin x="1088"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9/7/21</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9/7/21</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24807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14</a:t>
            </a:fld>
            <a:endParaRPr lang="en-US"/>
          </a:p>
        </p:txBody>
      </p:sp>
    </p:spTree>
    <p:extLst>
      <p:ext uri="{BB962C8B-B14F-4D97-AF65-F5344CB8AC3E}">
        <p14:creationId xmlns:p14="http://schemas.microsoft.com/office/powerpoint/2010/main" val="1856609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15</a:t>
            </a:fld>
            <a:endParaRPr lang="en-US"/>
          </a:p>
        </p:txBody>
      </p:sp>
    </p:spTree>
    <p:extLst>
      <p:ext uri="{BB962C8B-B14F-4D97-AF65-F5344CB8AC3E}">
        <p14:creationId xmlns:p14="http://schemas.microsoft.com/office/powerpoint/2010/main" val="18059050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228216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18</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19</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20</a:t>
            </a:fld>
            <a:endParaRPr lang="en-US"/>
          </a:p>
        </p:txBody>
      </p:sp>
    </p:spTree>
    <p:extLst>
      <p:ext uri="{BB962C8B-B14F-4D97-AF65-F5344CB8AC3E}">
        <p14:creationId xmlns:p14="http://schemas.microsoft.com/office/powerpoint/2010/main" val="3134832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76BF016-1E7C-3C4A-993E-737B795E1553}" type="slidenum">
              <a:rPr lang="en-US" sz="1300">
                <a:latin typeface="Calibri" charset="0"/>
              </a:rPr>
              <a:pPr eaLnBrk="1" hangingPunct="1"/>
              <a:t>21</a:t>
            </a:fld>
            <a:endParaRPr lang="en-US" sz="1300">
              <a:latin typeface="Calibri" charset="0"/>
            </a:endParaRPr>
          </a:p>
        </p:txBody>
      </p:sp>
      <p:sp>
        <p:nvSpPr>
          <p:cNvPr id="3789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789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7078982-65E0-D74B-8290-CAE56C8C911A}" type="slidenum">
              <a:rPr lang="en-US" sz="1300">
                <a:latin typeface="Calibri" charset="0"/>
              </a:rPr>
              <a:pPr eaLnBrk="1" hangingPunct="1"/>
              <a:t>22</a:t>
            </a:fld>
            <a:endParaRPr lang="en-US" sz="1300">
              <a:latin typeface="Calibri" charset="0"/>
            </a:endParaRPr>
          </a:p>
        </p:txBody>
      </p:sp>
      <p:sp>
        <p:nvSpPr>
          <p:cNvPr id="3993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993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3ABE008-912B-BF46-9B27-77FA7D4FD07E}" type="slidenum">
              <a:rPr lang="en-US" sz="1300">
                <a:latin typeface="Calibri" charset="0"/>
              </a:rPr>
              <a:pPr eaLnBrk="1" hangingPunct="1"/>
              <a:t>23</a:t>
            </a:fld>
            <a:endParaRPr lang="en-US" sz="1300">
              <a:latin typeface="Calibri" charset="0"/>
            </a:endParaRPr>
          </a:p>
        </p:txBody>
      </p:sp>
      <p:sp>
        <p:nvSpPr>
          <p:cNvPr id="419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extLst>
      <p:ext uri="{BB962C8B-B14F-4D97-AF65-F5344CB8AC3E}">
        <p14:creationId xmlns:p14="http://schemas.microsoft.com/office/powerpoint/2010/main" val="20271936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6" name="Google Shape;76;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59613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382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5</a:t>
            </a:fld>
            <a:endParaRPr lang="en-US" sz="1300">
              <a:latin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6</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7</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0D7944F4-F5C7-5E4C-83AD-FBAC8BD6727E}" type="slidenum">
              <a:rPr lang="en-US" sz="1300">
                <a:latin typeface="Calibri" charset="0"/>
              </a:rPr>
              <a:pPr eaLnBrk="1" hangingPunct="1"/>
              <a:t>8</a:t>
            </a:fld>
            <a:endParaRPr lang="en-US" sz="1300">
              <a:latin typeface="Calibri" charset="0"/>
            </a:endParaRPr>
          </a:p>
        </p:txBody>
      </p:sp>
      <p:sp>
        <p:nvSpPr>
          <p:cNvPr id="2048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048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942D274C-6A4C-3642-A752-85F6FA955545}" type="slidenum">
              <a:rPr lang="en-US" sz="1300">
                <a:latin typeface="Calibri" charset="0"/>
              </a:rPr>
              <a:pPr eaLnBrk="1" hangingPunct="1"/>
              <a:t>9</a:t>
            </a:fld>
            <a:endParaRPr lang="en-US" sz="1300">
              <a:latin typeface="Calibri" charset="0"/>
            </a:endParaRPr>
          </a:p>
        </p:txBody>
      </p:sp>
      <p:sp>
        <p:nvSpPr>
          <p:cNvPr id="2253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253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10</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00051" y="381000"/>
            <a:ext cx="3483441" cy="1247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16"/>
        <p:cNvGrpSpPr/>
        <p:nvPr/>
      </p:nvGrpSpPr>
      <p:grpSpPr>
        <a:xfrm>
          <a:off x="0" y="0"/>
          <a:ext cx="0" cy="0"/>
          <a:chOff x="0" y="0"/>
          <a:chExt cx="0" cy="0"/>
        </a:xfrm>
      </p:grpSpPr>
      <p:sp>
        <p:nvSpPr>
          <p:cNvPr id="17" name="Google Shape;17;p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onsola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7"/>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 name="Google Shape;20;p7"/>
          <p:cNvSpPr/>
          <p:nvPr/>
        </p:nvSpPr>
        <p:spPr>
          <a:xfrm>
            <a:off x="0" y="0"/>
            <a:ext cx="12192000" cy="25146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Verdana"/>
              <a:ea typeface="Verdana"/>
              <a:cs typeface="Verdana"/>
              <a:sym typeface="Verdana"/>
            </a:endParaRPr>
          </a:p>
        </p:txBody>
      </p:sp>
      <p:pic>
        <p:nvPicPr>
          <p:cNvPr id="21" name="Google Shape;21;p7" descr="bioinformatics.ca-logo-white-text.png"/>
          <p:cNvPicPr preferRelativeResize="0"/>
          <p:nvPr/>
        </p:nvPicPr>
        <p:blipFill rotWithShape="1">
          <a:blip r:embed="rId2">
            <a:alphaModFix/>
          </a:blip>
          <a:srcRect/>
          <a:stretch/>
        </p:blipFill>
        <p:spPr>
          <a:xfrm>
            <a:off x="76200" y="1656599"/>
            <a:ext cx="1729740" cy="727826"/>
          </a:xfrm>
          <a:prstGeom prst="rect">
            <a:avLst/>
          </a:prstGeom>
          <a:noFill/>
          <a:ln>
            <a:noFill/>
          </a:ln>
        </p:spPr>
      </p:pic>
    </p:spTree>
    <p:extLst>
      <p:ext uri="{BB962C8B-B14F-4D97-AF65-F5344CB8AC3E}">
        <p14:creationId xmlns:p14="http://schemas.microsoft.com/office/powerpoint/2010/main" val="1018291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
        <p:nvSpPr>
          <p:cNvPr id="23" name="Google Shape;23;p8"/>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1969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8"/>
        <p:cNvGrpSpPr/>
        <p:nvPr/>
      </p:nvGrpSpPr>
      <p:grpSpPr>
        <a:xfrm>
          <a:off x="0" y="0"/>
          <a:ext cx="0" cy="0"/>
          <a:chOff x="0" y="0"/>
          <a:chExt cx="0" cy="0"/>
        </a:xfrm>
      </p:grpSpPr>
      <p:sp>
        <p:nvSpPr>
          <p:cNvPr id="29" name="Google Shape;29;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10"/>
          <p:cNvSpPr txBox="1">
            <a:spLocks noGrp="1"/>
          </p:cNvSpPr>
          <p:nvPr>
            <p:ph type="sldNum" idx="12"/>
          </p:nvPr>
        </p:nvSpPr>
        <p:spPr>
          <a:xfrm>
            <a:off x="9448800" y="6065837"/>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58499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RNA: Module 1</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err="1">
                <a:solidFill>
                  <a:schemeClr val="bg1"/>
                </a:solidFill>
                <a:cs typeface="Arial" charset="0"/>
              </a:rPr>
              <a:t>bioinformatics.ca</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github.com/griffithlab/rnaseq_tutorial/wiki/Kallisto" TargetMode="External"/><Relationship Id="rId2" Type="http://schemas.openxmlformats.org/officeDocument/2006/relationships/hyperlink" Target="https://github.com/griffithlab/rnaseq_tutorial/blob/master/manuscript/supplementary_tables/supplementary_table_2_urls.md"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9.xml"/><Relationship Id="rId1" Type="http://schemas.openxmlformats.org/officeDocument/2006/relationships/slideLayout" Target="../slideLayouts/slideLayout8.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image" Target="../media/image8.gif"/><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931221" y="2489451"/>
            <a:ext cx="10294920" cy="1447800"/>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9A3334"/>
              </a:buClr>
              <a:buSzPts val="4400"/>
              <a:buFont typeface="Verdana"/>
              <a:buNone/>
            </a:pPr>
            <a:r>
              <a:rPr lang="en-US" sz="4400" b="0" i="0" u="none" strike="noStrike" cap="none">
                <a:solidFill>
                  <a:srgbClr val="9A3334"/>
                </a:solidFill>
                <a:latin typeface="Verdana"/>
                <a:ea typeface="Verdana"/>
                <a:cs typeface="Verdana"/>
                <a:sym typeface="Verdana"/>
              </a:rPr>
              <a:t>Canadian Bioinformatics Workshops</a:t>
            </a:r>
            <a:endParaRPr/>
          </a:p>
        </p:txBody>
      </p:sp>
      <p:sp>
        <p:nvSpPr>
          <p:cNvPr id="70" name="Google Shape;70;p1"/>
          <p:cNvSpPr txBox="1"/>
          <p:nvPr/>
        </p:nvSpPr>
        <p:spPr>
          <a:xfrm>
            <a:off x="2058889" y="3719450"/>
            <a:ext cx="8039584" cy="1927225"/>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www.bioinformatics.ca</a:t>
            </a:r>
            <a:endParaRPr sz="2800" b="0" i="0" u="none" strike="noStrike" cap="none">
              <a:solidFill>
                <a:schemeClr val="dk1"/>
              </a:solidFill>
              <a:latin typeface="Verdana"/>
              <a:ea typeface="Verdana"/>
              <a:cs typeface="Verdana"/>
              <a:sym typeface="Verdana"/>
            </a:endParaRPr>
          </a:p>
          <a:p>
            <a:pPr marL="0" marR="0" lvl="0" indent="0" algn="ctr" rtl="0">
              <a:lnSpc>
                <a:spcPct val="90000"/>
              </a:lnSpc>
              <a:spcBef>
                <a:spcPts val="1000"/>
              </a:spcBef>
              <a:spcAft>
                <a:spcPts val="0"/>
              </a:spcAft>
              <a:buClr>
                <a:schemeClr val="dk1"/>
              </a:buClr>
              <a:buSzPts val="2800"/>
              <a:buFont typeface="Arial"/>
              <a:buNone/>
            </a:pPr>
            <a:r>
              <a:rPr lang="en-US" sz="2800" b="0" i="0" u="none" strike="noStrike" cap="none">
                <a:solidFill>
                  <a:schemeClr val="dk1"/>
                </a:solidFill>
                <a:latin typeface="Verdana"/>
                <a:ea typeface="Verdana"/>
                <a:cs typeface="Verdana"/>
                <a:sym typeface="Verdana"/>
              </a:rPr>
              <a:t>bioinformaticsdotca.github.io</a:t>
            </a:r>
            <a:endParaRPr sz="2800" b="0" i="0" u="none" strike="noStrike" cap="none">
              <a:solidFill>
                <a:schemeClr val="dk1"/>
              </a:solidFill>
              <a:latin typeface="Verdana"/>
              <a:ea typeface="Verdana"/>
              <a:cs typeface="Verdana"/>
              <a:sym typeface="Verdana"/>
            </a:endParaRPr>
          </a:p>
        </p:txBody>
      </p:sp>
      <p:pic>
        <p:nvPicPr>
          <p:cNvPr id="71" name="Google Shape;71;p1"/>
          <p:cNvPicPr preferRelativeResize="0"/>
          <p:nvPr/>
        </p:nvPicPr>
        <p:blipFill rotWithShape="1">
          <a:blip r:embed="rId3">
            <a:alphaModFix/>
          </a:blip>
          <a:srcRect/>
          <a:stretch/>
        </p:blipFill>
        <p:spPr>
          <a:xfrm>
            <a:off x="20706545" y="5616657"/>
            <a:ext cx="243182" cy="201720"/>
          </a:xfrm>
          <a:prstGeom prst="rect">
            <a:avLst/>
          </a:prstGeom>
          <a:noFill/>
          <a:ln>
            <a:noFill/>
          </a:ln>
        </p:spPr>
      </p:pic>
      <p:pic>
        <p:nvPicPr>
          <p:cNvPr id="72" name="Google Shape;72;p1" descr="Funding and Entrance Fellowships 2020, Faculty Of Law, McGill ..."/>
          <p:cNvPicPr preferRelativeResize="0"/>
          <p:nvPr/>
        </p:nvPicPr>
        <p:blipFill rotWithShape="1">
          <a:blip r:embed="rId4">
            <a:alphaModFix/>
          </a:blip>
          <a:srcRect/>
          <a:stretch/>
        </p:blipFill>
        <p:spPr>
          <a:xfrm>
            <a:off x="10202645" y="5385065"/>
            <a:ext cx="1871856" cy="982724"/>
          </a:xfrm>
          <a:prstGeom prst="rect">
            <a:avLst/>
          </a:prstGeom>
          <a:noFill/>
          <a:ln>
            <a:noFill/>
          </a:ln>
        </p:spPr>
      </p:pic>
      <p:sp>
        <p:nvSpPr>
          <p:cNvPr id="73" name="Google Shape;73;p1"/>
          <p:cNvSpPr txBox="1"/>
          <p:nvPr/>
        </p:nvSpPr>
        <p:spPr>
          <a:xfrm>
            <a:off x="10338298" y="5471296"/>
            <a:ext cx="1307939" cy="21544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00" b="0" i="0" u="none" strike="noStrike" cap="none">
                <a:solidFill>
                  <a:schemeClr val="dk1"/>
                </a:solidFill>
                <a:latin typeface="Verdana"/>
                <a:ea typeface="Verdana"/>
                <a:cs typeface="Verdana"/>
                <a:sym typeface="Verdana"/>
              </a:rPr>
              <a:t>Supported by </a:t>
            </a:r>
            <a:endParaRPr/>
          </a:p>
        </p:txBody>
      </p:sp>
    </p:spTree>
    <p:extLst>
      <p:ext uri="{BB962C8B-B14F-4D97-AF65-F5344CB8AC3E}">
        <p14:creationId xmlns:p14="http://schemas.microsoft.com/office/powerpoint/2010/main" val="4263690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03827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12232709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215808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4060146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1980018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2558248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3552386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13578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28296350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35269967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pic>
        <p:nvPicPr>
          <p:cNvPr id="78" name="Google Shape;78;p2" descr="Picture 1.png"/>
          <p:cNvPicPr preferRelativeResize="0"/>
          <p:nvPr/>
        </p:nvPicPr>
        <p:blipFill rotWithShape="1">
          <a:blip r:embed="rId3">
            <a:alphaModFix/>
          </a:blip>
          <a:srcRect/>
          <a:stretch/>
        </p:blipFill>
        <p:spPr>
          <a:xfrm>
            <a:off x="2822576" y="0"/>
            <a:ext cx="6518495" cy="6400800"/>
          </a:xfrm>
          <a:prstGeom prst="rect">
            <a:avLst/>
          </a:prstGeom>
          <a:noFill/>
          <a:ln>
            <a:noFill/>
          </a:ln>
        </p:spPr>
      </p:pic>
    </p:spTree>
    <p:extLst>
      <p:ext uri="{BB962C8B-B14F-4D97-AF65-F5344CB8AC3E}">
        <p14:creationId xmlns:p14="http://schemas.microsoft.com/office/powerpoint/2010/main" val="34097108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3217644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Should I remove duplicates for RNA-seq?</a:t>
            </a:r>
          </a:p>
        </p:txBody>
      </p:sp>
      <p:sp>
        <p:nvSpPr>
          <p:cNvPr id="36866" name="Content Placeholder 6"/>
          <p:cNvSpPr>
            <a:spLocks noGrp="1"/>
          </p:cNvSpPr>
          <p:nvPr>
            <p:ph idx="1"/>
          </p:nvPr>
        </p:nvSpPr>
        <p:spPr>
          <a:xfrm>
            <a:off x="911424" y="1905000"/>
            <a:ext cx="10585176" cy="3962400"/>
          </a:xfrm>
        </p:spPr>
        <p:txBody>
          <a:bodyPr/>
          <a:lstStyle/>
          <a:p>
            <a:pPr>
              <a:lnSpc>
                <a:spcPct val="80000"/>
              </a:lnSpc>
            </a:pPr>
            <a:r>
              <a:rPr lang="en-US" sz="2200" dirty="0">
                <a:latin typeface="Calibri" charset="0"/>
                <a:ea typeface="ＭＳ Ｐゴシック" charset="0"/>
              </a:rPr>
              <a:t>Maybe… more complicated question than for DNA</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Concern.  </a:t>
            </a:r>
          </a:p>
          <a:p>
            <a:pPr lvl="1">
              <a:lnSpc>
                <a:spcPct val="80000"/>
              </a:lnSpc>
            </a:pPr>
            <a:r>
              <a:rPr lang="en-US" sz="1900" dirty="0">
                <a:latin typeface="Calibri" charset="0"/>
                <a:ea typeface="ＭＳ Ｐゴシック" charset="0"/>
              </a:rPr>
              <a:t>Duplicates may correspond to biased PCR amplification of particular fragments</a:t>
            </a:r>
          </a:p>
          <a:p>
            <a:pPr lvl="1">
              <a:lnSpc>
                <a:spcPct val="80000"/>
              </a:lnSpc>
            </a:pPr>
            <a:r>
              <a:rPr lang="en-US" sz="1900" dirty="0">
                <a:latin typeface="Calibri" charset="0"/>
                <a:ea typeface="ＭＳ Ｐゴシック" charset="0"/>
              </a:rPr>
              <a:t>For highly expressed, short genes, duplicates are expected even if there is no amplification bias</a:t>
            </a:r>
          </a:p>
          <a:p>
            <a:pPr lvl="1">
              <a:lnSpc>
                <a:spcPct val="80000"/>
              </a:lnSpc>
            </a:pPr>
            <a:r>
              <a:rPr lang="en-US" sz="1900" dirty="0">
                <a:latin typeface="Calibri" charset="0"/>
                <a:ea typeface="ＭＳ Ｐゴシック" charset="0"/>
              </a:rPr>
              <a:t>Removing them may reduce the dynamic range of expression estimates</a:t>
            </a:r>
          </a:p>
          <a:p>
            <a:pPr>
              <a:lnSpc>
                <a:spcPct val="80000"/>
              </a:lnSpc>
            </a:pPr>
            <a:endParaRPr lang="en-US" sz="2200" dirty="0">
              <a:latin typeface="Calibri" charset="0"/>
              <a:ea typeface="ＭＳ Ｐゴシック" charset="0"/>
            </a:endParaRPr>
          </a:p>
          <a:p>
            <a:pPr>
              <a:lnSpc>
                <a:spcPct val="80000"/>
              </a:lnSpc>
            </a:pPr>
            <a:r>
              <a:rPr lang="en-US" sz="2200" dirty="0">
                <a:latin typeface="Calibri" charset="0"/>
                <a:ea typeface="ＭＳ Ｐゴシック" charset="0"/>
              </a:rPr>
              <a:t>If you do remove them, assess duplicates at the level of paired-end reads (fragments) not single end reads</a:t>
            </a:r>
          </a:p>
        </p:txBody>
      </p:sp>
    </p:spTree>
    <p:extLst>
      <p:ext uri="{BB962C8B-B14F-4D97-AF65-F5344CB8AC3E}">
        <p14:creationId xmlns:p14="http://schemas.microsoft.com/office/powerpoint/2010/main" val="2534138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How much library depth is needed for RNA-seq?</a:t>
            </a:r>
          </a:p>
        </p:txBody>
      </p:sp>
      <p:sp>
        <p:nvSpPr>
          <p:cNvPr id="38914" name="Content Placeholder 6"/>
          <p:cNvSpPr>
            <a:spLocks noGrp="1"/>
          </p:cNvSpPr>
          <p:nvPr>
            <p:ph idx="1"/>
          </p:nvPr>
        </p:nvSpPr>
        <p:spPr>
          <a:xfrm>
            <a:off x="623392" y="1600200"/>
            <a:ext cx="10873208" cy="4648200"/>
          </a:xfrm>
        </p:spPr>
        <p:txBody>
          <a:bodyPr/>
          <a:lstStyle/>
          <a:p>
            <a:pPr>
              <a:lnSpc>
                <a:spcPct val="80000"/>
              </a:lnSpc>
            </a:pPr>
            <a:r>
              <a:rPr lang="en-US" sz="2600" dirty="0">
                <a:latin typeface="Calibri" charset="0"/>
                <a:ea typeface="ＭＳ Ｐゴシック" charset="0"/>
              </a:rPr>
              <a:t>Depends on a number of factors:</a:t>
            </a:r>
          </a:p>
          <a:p>
            <a:pPr lvl="1">
              <a:lnSpc>
                <a:spcPct val="80000"/>
              </a:lnSpc>
            </a:pPr>
            <a:r>
              <a:rPr lang="en-US" sz="2200" dirty="0">
                <a:latin typeface="Calibri" charset="0"/>
                <a:ea typeface="ＭＳ Ｐゴシック" charset="0"/>
              </a:rPr>
              <a:t>Question being asked of the data.  Gene expression? Alternative expression?  Mutation calling?</a:t>
            </a:r>
          </a:p>
          <a:p>
            <a:pPr lvl="1">
              <a:lnSpc>
                <a:spcPct val="80000"/>
              </a:lnSpc>
            </a:pPr>
            <a:r>
              <a:rPr lang="en-US" sz="2200" dirty="0">
                <a:latin typeface="Calibri" charset="0"/>
                <a:ea typeface="ＭＳ Ｐゴシック" charset="0"/>
              </a:rPr>
              <a:t>Tissue type, RNA preparation, quality of input RNA, library construction method, etc. </a:t>
            </a:r>
          </a:p>
          <a:p>
            <a:pPr lvl="1">
              <a:lnSpc>
                <a:spcPct val="80000"/>
              </a:lnSpc>
            </a:pPr>
            <a:r>
              <a:rPr lang="en-US" sz="2200" dirty="0">
                <a:latin typeface="Calibri" charset="0"/>
                <a:ea typeface="ＭＳ Ｐゴシック" charset="0"/>
              </a:rPr>
              <a:t>Sequencing type: read length, paired vs. unpaired, etc.</a:t>
            </a:r>
          </a:p>
          <a:p>
            <a:pPr lvl="1">
              <a:lnSpc>
                <a:spcPct val="80000"/>
              </a:lnSpc>
            </a:pPr>
            <a:r>
              <a:rPr lang="en-US" sz="2200" dirty="0">
                <a:latin typeface="Calibri" charset="0"/>
                <a:ea typeface="ＭＳ Ｐゴシック" charset="0"/>
              </a:rPr>
              <a:t>Computational approach and resources</a:t>
            </a:r>
          </a:p>
          <a:p>
            <a:pPr>
              <a:lnSpc>
                <a:spcPct val="80000"/>
              </a:lnSpc>
            </a:pPr>
            <a:r>
              <a:rPr lang="en-US" sz="2600" dirty="0">
                <a:latin typeface="Calibri" charset="0"/>
                <a:ea typeface="ＭＳ Ｐゴシック" charset="0"/>
              </a:rPr>
              <a:t>Identify publications with similar goals</a:t>
            </a:r>
          </a:p>
          <a:p>
            <a:pPr>
              <a:lnSpc>
                <a:spcPct val="80000"/>
              </a:lnSpc>
            </a:pPr>
            <a:r>
              <a:rPr lang="en-US" sz="2600" dirty="0">
                <a:latin typeface="Calibri" charset="0"/>
                <a:ea typeface="ＭＳ Ｐゴシック" charset="0"/>
              </a:rPr>
              <a:t>Pilot experiment</a:t>
            </a:r>
          </a:p>
          <a:p>
            <a:pPr>
              <a:lnSpc>
                <a:spcPct val="80000"/>
              </a:lnSpc>
            </a:pPr>
            <a:endParaRPr lang="en-US" sz="2600" dirty="0">
              <a:latin typeface="Calibri" charset="0"/>
              <a:ea typeface="ＭＳ Ｐゴシック" charset="0"/>
            </a:endParaRPr>
          </a:p>
          <a:p>
            <a:pPr>
              <a:lnSpc>
                <a:spcPct val="80000"/>
              </a:lnSpc>
            </a:pPr>
            <a:r>
              <a:rPr lang="en-US" sz="2600" dirty="0">
                <a:latin typeface="Calibri" charset="0"/>
                <a:ea typeface="ＭＳ Ｐゴシック" charset="0"/>
              </a:rPr>
              <a:t>For DGE analysis only, 30-40 million reads is a common recommendation. More replicates can be more valuable than deeper libraries. Short (e.g. 50-75bp), single-end reads may be used to drive cost down as low as possible.</a:t>
            </a:r>
          </a:p>
        </p:txBody>
      </p:sp>
    </p:spTree>
    <p:extLst>
      <p:ext uri="{BB962C8B-B14F-4D97-AF65-F5344CB8AC3E}">
        <p14:creationId xmlns:p14="http://schemas.microsoft.com/office/powerpoint/2010/main" val="4287483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questions: What mapping strategy should I use for RNA-seq?</a:t>
            </a:r>
          </a:p>
        </p:txBody>
      </p:sp>
      <p:sp>
        <p:nvSpPr>
          <p:cNvPr id="40962" name="Content Placeholder 6"/>
          <p:cNvSpPr>
            <a:spLocks noGrp="1"/>
          </p:cNvSpPr>
          <p:nvPr>
            <p:ph idx="1"/>
          </p:nvPr>
        </p:nvSpPr>
        <p:spPr>
          <a:xfrm>
            <a:off x="551384" y="1600200"/>
            <a:ext cx="10873208" cy="4648200"/>
          </a:xfrm>
        </p:spPr>
        <p:txBody>
          <a:bodyPr/>
          <a:lstStyle/>
          <a:p>
            <a:r>
              <a:rPr lang="en-US" dirty="0">
                <a:latin typeface="Calibri" charset="0"/>
                <a:ea typeface="ＭＳ Ｐゴシック" charset="0"/>
              </a:rPr>
              <a:t>Depends on read length</a:t>
            </a:r>
          </a:p>
          <a:p>
            <a:r>
              <a:rPr lang="en-US" dirty="0">
                <a:latin typeface="Calibri" charset="0"/>
                <a:ea typeface="ＭＳ Ｐゴシック" charset="0"/>
              </a:rPr>
              <a:t>&lt;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Use aligner like BWA and a genome + junction database</a:t>
            </a:r>
          </a:p>
          <a:p>
            <a:pPr lvl="1"/>
            <a:r>
              <a:rPr lang="en-US" dirty="0">
                <a:latin typeface="Calibri" charset="0"/>
                <a:ea typeface="ＭＳ Ｐゴシック" charset="0"/>
              </a:rPr>
              <a:t>Junction database needs to be tailored to read length</a:t>
            </a:r>
          </a:p>
          <a:p>
            <a:pPr lvl="2"/>
            <a:r>
              <a:rPr lang="en-US" dirty="0">
                <a:latin typeface="Calibri" charset="0"/>
                <a:ea typeface="ＭＳ Ｐゴシック" charset="0"/>
              </a:rPr>
              <a:t>Or you can use a standard junction database for all read lengths and an aligner that allows substring alignments for the junctions only (e.g. BLAST … slow).</a:t>
            </a:r>
          </a:p>
          <a:p>
            <a:pPr lvl="1"/>
            <a:r>
              <a:rPr lang="en-US" dirty="0">
                <a:latin typeface="Calibri" charset="0"/>
                <a:ea typeface="ＭＳ Ｐゴシック" charset="0"/>
              </a:rPr>
              <a:t>Assembly strategy may also work (e.g. Trans-</a:t>
            </a:r>
            <a:r>
              <a:rPr lang="en-US" dirty="0" err="1">
                <a:latin typeface="Calibri" charset="0"/>
                <a:ea typeface="ＭＳ Ｐゴシック" charset="0"/>
              </a:rPr>
              <a:t>ABySS</a:t>
            </a:r>
            <a:r>
              <a:rPr lang="en-US" dirty="0">
                <a:latin typeface="Calibri" charset="0"/>
                <a:ea typeface="ＭＳ Ｐゴシック" charset="0"/>
              </a:rPr>
              <a:t>)</a:t>
            </a:r>
          </a:p>
          <a:p>
            <a:r>
              <a:rPr lang="en-US" dirty="0">
                <a:latin typeface="Calibri" charset="0"/>
                <a:ea typeface="ＭＳ Ｐゴシック" charset="0"/>
              </a:rPr>
              <a:t>&gt; 50 </a:t>
            </a:r>
            <a:r>
              <a:rPr lang="en-US" dirty="0" err="1">
                <a:latin typeface="Calibri" charset="0"/>
                <a:ea typeface="ＭＳ Ｐゴシック" charset="0"/>
              </a:rPr>
              <a:t>bp</a:t>
            </a:r>
            <a:r>
              <a:rPr lang="en-US" dirty="0">
                <a:latin typeface="Calibri" charset="0"/>
                <a:ea typeface="ＭＳ Ｐゴシック" charset="0"/>
              </a:rPr>
              <a:t> reads</a:t>
            </a:r>
          </a:p>
          <a:p>
            <a:pPr lvl="1"/>
            <a:r>
              <a:rPr lang="en-US" dirty="0">
                <a:latin typeface="Calibri" charset="0"/>
                <a:ea typeface="ＭＳ Ｐゴシック" charset="0"/>
              </a:rPr>
              <a:t>Spliced aligner such as Bowtie/</a:t>
            </a:r>
            <a:r>
              <a:rPr lang="en-US" dirty="0" err="1">
                <a:latin typeface="Calibri" charset="0"/>
                <a:ea typeface="ＭＳ Ｐゴシック" charset="0"/>
              </a:rPr>
              <a:t>TopHat</a:t>
            </a:r>
            <a:r>
              <a:rPr lang="en-US" dirty="0">
                <a:latin typeface="Calibri" charset="0"/>
                <a:ea typeface="ＭＳ Ｐゴシック" charset="0"/>
              </a:rPr>
              <a:t>, STAR, HISAT, etc.</a:t>
            </a:r>
          </a:p>
        </p:txBody>
      </p:sp>
    </p:spTree>
    <p:extLst>
      <p:ext uri="{BB962C8B-B14F-4D97-AF65-F5344CB8AC3E}">
        <p14:creationId xmlns:p14="http://schemas.microsoft.com/office/powerpoint/2010/main" val="2067619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Common questions: What if I don’t have a reference genome for my species?</a:t>
            </a:r>
          </a:p>
        </p:txBody>
      </p:sp>
      <p:sp>
        <p:nvSpPr>
          <p:cNvPr id="3" name="Content Placeholder 2"/>
          <p:cNvSpPr>
            <a:spLocks noGrp="1"/>
          </p:cNvSpPr>
          <p:nvPr>
            <p:ph idx="1"/>
          </p:nvPr>
        </p:nvSpPr>
        <p:spPr/>
        <p:txBody>
          <a:bodyPr>
            <a:normAutofit lnSpcReduction="10000"/>
          </a:bodyPr>
          <a:lstStyle/>
          <a:p>
            <a:pPr>
              <a:defRPr/>
            </a:pPr>
            <a:r>
              <a:rPr lang="en-US" dirty="0"/>
              <a:t>Have you considered sequencing the genome of your species?</a:t>
            </a:r>
          </a:p>
          <a:p>
            <a:pPr>
              <a:defRPr/>
            </a:pPr>
            <a:endParaRPr lang="en-US" dirty="0"/>
          </a:p>
          <a:p>
            <a:pPr>
              <a:defRPr/>
            </a:pPr>
            <a:r>
              <a:rPr lang="en-US" dirty="0"/>
              <a:t>If that is not practical or you simply prefer a transcript discovery approach that does not rely on prior knowledge of the genome or transcriptome there are some tools available ...</a:t>
            </a:r>
          </a:p>
          <a:p>
            <a:pPr lvl="1">
              <a:defRPr/>
            </a:pPr>
            <a:r>
              <a:rPr lang="en-US" dirty="0"/>
              <a:t>Unfortunately de novo transcriptome assembly is currently beyond the scope of this workshop</a:t>
            </a:r>
          </a:p>
          <a:p>
            <a:pPr lvl="1">
              <a:defRPr/>
            </a:pPr>
            <a:r>
              <a:rPr lang="en-US" dirty="0"/>
              <a:t>The good news is that the skills you learn here will help you figure out how to install and run those tools yourself</a:t>
            </a:r>
          </a:p>
          <a:p>
            <a:pPr lvl="1">
              <a:defRPr/>
            </a:pPr>
            <a:r>
              <a:rPr lang="en-US" dirty="0"/>
              <a:t>Also we provide example tools in </a:t>
            </a:r>
            <a:r>
              <a:rPr lang="en-US" dirty="0">
                <a:hlinkClick r:id="rId2"/>
              </a:rPr>
              <a:t>Supplementary Table 2</a:t>
            </a:r>
            <a:r>
              <a:rPr lang="en-US" dirty="0"/>
              <a:t>.</a:t>
            </a:r>
          </a:p>
          <a:p>
            <a:pPr lvl="1">
              <a:defRPr/>
            </a:pPr>
            <a:r>
              <a:rPr lang="en-US" dirty="0">
                <a:hlinkClick r:id="rId3"/>
              </a:rPr>
              <a:t>https://github.com/griffithlab/rnaseq_tutorial/wiki/Kallisto</a:t>
            </a:r>
            <a:r>
              <a:rPr lang="en-US" dirty="0"/>
              <a:t> </a:t>
            </a:r>
          </a:p>
        </p:txBody>
      </p:sp>
    </p:spTree>
    <p:extLst>
      <p:ext uri="{BB962C8B-B14F-4D97-AF65-F5344CB8AC3E}">
        <p14:creationId xmlns:p14="http://schemas.microsoft.com/office/powerpoint/2010/main" val="32864630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More 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1752936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2886100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34468249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
        <p:nvSpPr>
          <p:cNvPr id="8" name="Google Shape;100;p5">
            <a:extLst>
              <a:ext uri="{FF2B5EF4-FFF2-40B4-BE49-F238E27FC236}">
                <a16:creationId xmlns:a16="http://schemas.microsoft.com/office/drawing/2014/main" id="{96A4E4F5-8E19-5E48-BBC8-68AF28060ACC}"/>
              </a:ext>
            </a:extLst>
          </p:cNvPr>
          <p:cNvSpPr txBox="1"/>
          <p:nvPr/>
        </p:nvSpPr>
        <p:spPr>
          <a:xfrm>
            <a:off x="794951" y="3448906"/>
            <a:ext cx="10602098"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dirty="0">
                <a:solidFill>
                  <a:schemeClr val="dk1"/>
                </a:solidFill>
                <a:latin typeface="Verdana"/>
                <a:ea typeface="Verdana"/>
                <a:cs typeface="Verdana"/>
                <a:sym typeface="Verdana"/>
              </a:rPr>
              <a:t>Workshop Sponsors:</a:t>
            </a:r>
            <a:endParaRPr dirty="0"/>
          </a:p>
        </p:txBody>
      </p:sp>
      <p:pic>
        <p:nvPicPr>
          <p:cNvPr id="9" name="Picture 2">
            <a:extLst>
              <a:ext uri="{FF2B5EF4-FFF2-40B4-BE49-F238E27FC236}">
                <a16:creationId xmlns:a16="http://schemas.microsoft.com/office/drawing/2014/main" id="{6281E846-B77A-1F45-82D4-79E9578C24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89395" y="4199772"/>
            <a:ext cx="1719035" cy="16216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3">
            <a:extLst>
              <a:ext uri="{FF2B5EF4-FFF2-40B4-BE49-F238E27FC236}">
                <a16:creationId xmlns:a16="http://schemas.microsoft.com/office/drawing/2014/main" id="{52AA7974-A87F-404B-B0DC-8C686D8B30D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3506" y="4234674"/>
            <a:ext cx="189595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a:extLst>
              <a:ext uri="{FF2B5EF4-FFF2-40B4-BE49-F238E27FC236}">
                <a16:creationId xmlns:a16="http://schemas.microsoft.com/office/drawing/2014/main" id="{865F7923-7B82-6549-AED3-D2168CBE17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09003" y="3501184"/>
            <a:ext cx="3764337" cy="1375431"/>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5">
            <a:extLst>
              <a:ext uri="{FF2B5EF4-FFF2-40B4-BE49-F238E27FC236}">
                <a16:creationId xmlns:a16="http://schemas.microsoft.com/office/drawing/2014/main" id="{3D922AE2-4AB7-A045-9E5A-2075EA53023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9096" y="4057148"/>
            <a:ext cx="2275780" cy="648001"/>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6">
            <a:extLst>
              <a:ext uri="{FF2B5EF4-FFF2-40B4-BE49-F238E27FC236}">
                <a16:creationId xmlns:a16="http://schemas.microsoft.com/office/drawing/2014/main" id="{519F25B8-FD6E-D547-B4F4-241D2ED041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933308" y="4644230"/>
            <a:ext cx="2420492" cy="1610728"/>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7">
            <a:extLst>
              <a:ext uri="{FF2B5EF4-FFF2-40B4-BE49-F238E27FC236}">
                <a16:creationId xmlns:a16="http://schemas.microsoft.com/office/drawing/2014/main" id="{A61525C6-32F6-2340-B80D-044D768669B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07903" y="4898276"/>
            <a:ext cx="1475294" cy="14236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416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3"/>
          <p:cNvSpPr txBox="1">
            <a:spLocks noGrp="1"/>
          </p:cNvSpPr>
          <p:nvPr>
            <p:ph type="ctrTitle"/>
          </p:nvPr>
        </p:nvSpPr>
        <p:spPr>
          <a:xfrm>
            <a:off x="3048000" y="-1300203"/>
            <a:ext cx="9144000" cy="2387600"/>
          </a:xfrm>
          <a:prstGeom prst="rect">
            <a:avLst/>
          </a:prstGeom>
          <a:noFill/>
          <a:ln>
            <a:noFill/>
          </a:ln>
        </p:spPr>
        <p:txBody>
          <a:bodyPr spcFirstLastPara="1" wrap="square" lIns="91425" tIns="45700" rIns="91425" bIns="45700" anchor="b" anchorCtr="0">
            <a:normAutofit/>
          </a:bodyPr>
          <a:lstStyle/>
          <a:p>
            <a:pPr algn="r" eaLnBrk="1" hangingPunct="1"/>
            <a:r>
              <a:rPr lang="en-US" sz="4400" dirty="0">
                <a:solidFill>
                  <a:schemeClr val="bg1"/>
                </a:solidFill>
                <a:latin typeface="Calibri" charset="0"/>
                <a:cs typeface="Segoe UI" charset="0"/>
              </a:rPr>
              <a:t>Introduction to RNA sequencing</a:t>
            </a:r>
          </a:p>
        </p:txBody>
      </p:sp>
      <p:sp>
        <p:nvSpPr>
          <p:cNvPr id="84" name="Google Shape;84;p3"/>
          <p:cNvSpPr txBox="1">
            <a:spLocks noGrp="1"/>
          </p:cNvSpPr>
          <p:nvPr>
            <p:ph type="subTitle" idx="1"/>
          </p:nvPr>
        </p:nvSpPr>
        <p:spPr>
          <a:xfrm>
            <a:off x="3048000" y="1087397"/>
            <a:ext cx="9144000" cy="1655762"/>
          </a:xfrm>
          <a:prstGeom prst="rect">
            <a:avLst/>
          </a:prstGeom>
          <a:noFill/>
          <a:ln>
            <a:noFill/>
          </a:ln>
        </p:spPr>
        <p:txBody>
          <a:bodyPr spcFirstLastPara="1" wrap="square" lIns="91425" tIns="45700" rIns="91425" bIns="45700" anchor="t" anchorCtr="0">
            <a:normAutofit/>
          </a:bodyPr>
          <a:lstStyle/>
          <a:p>
            <a:pPr marL="0" lvl="0" indent="0" algn="r">
              <a:spcBef>
                <a:spcPts val="0"/>
              </a:spcBef>
              <a:buClr>
                <a:schemeClr val="lt1"/>
              </a:buClr>
            </a:pPr>
            <a:r>
              <a:rPr lang="en-US" sz="2000" dirty="0">
                <a:solidFill>
                  <a:schemeClr val="lt1"/>
                </a:solidFill>
              </a:rPr>
              <a:t>Emma Bell, Felicia Gomez, Obi Griffith, Malachi Griffith, Huiming Xia </a:t>
            </a:r>
          </a:p>
          <a:p>
            <a:pPr marL="0" lvl="0" indent="0" algn="r" rtl="0">
              <a:lnSpc>
                <a:spcPct val="90000"/>
              </a:lnSpc>
              <a:spcBef>
                <a:spcPts val="1000"/>
              </a:spcBef>
              <a:spcAft>
                <a:spcPts val="0"/>
              </a:spcAft>
              <a:buClr>
                <a:schemeClr val="lt1"/>
              </a:buClr>
              <a:buSzPts val="2400"/>
              <a:buNone/>
            </a:pPr>
            <a:r>
              <a:rPr lang="en-US" dirty="0">
                <a:solidFill>
                  <a:schemeClr val="lt1"/>
                </a:solidFill>
              </a:rPr>
              <a:t>RNA-Seq Analysis</a:t>
            </a:r>
            <a:endParaRPr dirty="0"/>
          </a:p>
          <a:p>
            <a:pPr marL="0" lvl="0" indent="0" algn="r" rtl="0">
              <a:lnSpc>
                <a:spcPct val="90000"/>
              </a:lnSpc>
              <a:spcBef>
                <a:spcPts val="1000"/>
              </a:spcBef>
              <a:spcAft>
                <a:spcPts val="0"/>
              </a:spcAft>
              <a:buClr>
                <a:schemeClr val="lt1"/>
              </a:buClr>
              <a:buSzPts val="2400"/>
              <a:buNone/>
            </a:pPr>
            <a:r>
              <a:rPr lang="en-US" dirty="0">
                <a:solidFill>
                  <a:schemeClr val="lt1"/>
                </a:solidFill>
              </a:rPr>
              <a:t>Sep 8</a:t>
            </a:r>
            <a:r>
              <a:rPr lang="en-US" baseline="30000" dirty="0">
                <a:solidFill>
                  <a:schemeClr val="lt1"/>
                </a:solidFill>
              </a:rPr>
              <a:t>th</a:t>
            </a:r>
            <a:r>
              <a:rPr lang="en-US" dirty="0">
                <a:solidFill>
                  <a:schemeClr val="lt1"/>
                </a:solidFill>
              </a:rPr>
              <a:t>-10</a:t>
            </a:r>
            <a:r>
              <a:rPr lang="en-US" baseline="30000" dirty="0">
                <a:solidFill>
                  <a:schemeClr val="lt1"/>
                </a:solidFill>
              </a:rPr>
              <a:t>th</a:t>
            </a:r>
            <a:r>
              <a:rPr lang="en-US" dirty="0">
                <a:solidFill>
                  <a:schemeClr val="lt1"/>
                </a:solidFill>
              </a:rPr>
              <a:t>, 2021</a:t>
            </a:r>
            <a:endParaRPr dirty="0"/>
          </a:p>
        </p:txBody>
      </p:sp>
      <p:sp>
        <p:nvSpPr>
          <p:cNvPr id="7" name="Rectangle 6">
            <a:extLst>
              <a:ext uri="{FF2B5EF4-FFF2-40B4-BE49-F238E27FC236}">
                <a16:creationId xmlns:a16="http://schemas.microsoft.com/office/drawing/2014/main" id="{C302EFD0-3714-DE48-B678-329D6320DCB6}"/>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9" name="Picture 8">
            <a:extLst>
              <a:ext uri="{FF2B5EF4-FFF2-40B4-BE49-F238E27FC236}">
                <a16:creationId xmlns:a16="http://schemas.microsoft.com/office/drawing/2014/main" id="{BB0C1A8D-0A4A-D348-B189-3C0558A47788}"/>
              </a:ext>
            </a:extLst>
          </p:cNvPr>
          <p:cNvPicPr>
            <a:picLocks noChangeAspect="1"/>
          </p:cNvPicPr>
          <p:nvPr/>
        </p:nvPicPr>
        <p:blipFill>
          <a:blip r:embed="rId3"/>
          <a:stretch>
            <a:fillRect/>
          </a:stretch>
        </p:blipFill>
        <p:spPr>
          <a:xfrm>
            <a:off x="204216" y="2890275"/>
            <a:ext cx="3128830" cy="3128830"/>
          </a:xfrm>
          <a:prstGeom prst="rect">
            <a:avLst/>
          </a:prstGeom>
        </p:spPr>
      </p:pic>
      <p:pic>
        <p:nvPicPr>
          <p:cNvPr id="10" name="Picture 1" descr="RNA-Seq-alignment.png">
            <a:extLst>
              <a:ext uri="{FF2B5EF4-FFF2-40B4-BE49-F238E27FC236}">
                <a16:creationId xmlns:a16="http://schemas.microsoft.com/office/drawing/2014/main" id="{59272AB8-5541-324D-A158-5923F6E15668}"/>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 name="Picture 2">
            <a:extLst>
              <a:ext uri="{FF2B5EF4-FFF2-40B4-BE49-F238E27FC236}">
                <a16:creationId xmlns:a16="http://schemas.microsoft.com/office/drawing/2014/main" id="{1DB8603B-07F8-2D4A-8A42-72715C6D78F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Tree>
    <p:extLst>
      <p:ext uri="{BB962C8B-B14F-4D97-AF65-F5344CB8AC3E}">
        <p14:creationId xmlns:p14="http://schemas.microsoft.com/office/powerpoint/2010/main" val="3549175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675791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3758188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238956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969403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19458" name="Content Placeholder 6"/>
          <p:cNvSpPr>
            <a:spLocks noGrp="1"/>
          </p:cNvSpPr>
          <p:nvPr>
            <p:ph idx="1"/>
          </p:nvPr>
        </p:nvSpPr>
        <p:spPr>
          <a:xfrm>
            <a:off x="551384" y="1187450"/>
            <a:ext cx="11233248" cy="5060950"/>
          </a:xfrm>
        </p:spPr>
        <p:txBody>
          <a:bodyPr/>
          <a:lstStyle/>
          <a:p>
            <a:r>
              <a:rPr lang="en-US" dirty="0">
                <a:latin typeface="Calibri" charset="0"/>
                <a:ea typeface="ＭＳ Ｐゴシック" charset="0"/>
              </a:rPr>
              <a:t>Functional studies</a:t>
            </a:r>
          </a:p>
          <a:p>
            <a:pPr lvl="1"/>
            <a:r>
              <a:rPr lang="en-US" dirty="0">
                <a:latin typeface="Calibri" charset="0"/>
                <a:ea typeface="ＭＳ Ｐゴシック" charset="0"/>
              </a:rPr>
              <a:t>Genome may be constant but an experimental condition has a pronounced effect on gene expression</a:t>
            </a:r>
          </a:p>
          <a:p>
            <a:pPr lvl="2"/>
            <a:r>
              <a:rPr lang="en-US" dirty="0">
                <a:latin typeface="Calibri" charset="0"/>
                <a:ea typeface="ＭＳ Ｐゴシック" charset="0"/>
              </a:rPr>
              <a:t>e.g. Drug treated vs. untreated cell line</a:t>
            </a:r>
          </a:p>
          <a:p>
            <a:pPr lvl="2"/>
            <a:r>
              <a:rPr lang="en-US" dirty="0">
                <a:latin typeface="Calibri" charset="0"/>
                <a:ea typeface="ＭＳ Ｐゴシック" charset="0"/>
              </a:rPr>
              <a:t>e.g. Wild type versus knock out mice</a:t>
            </a:r>
          </a:p>
          <a:p>
            <a:r>
              <a:rPr lang="en-US" dirty="0">
                <a:latin typeface="Calibri" charset="0"/>
                <a:ea typeface="ＭＳ Ｐゴシック" charset="0"/>
              </a:rPr>
              <a:t>Predicting transcript sequence from genome sequence is difficult</a:t>
            </a:r>
          </a:p>
          <a:p>
            <a:pPr lvl="1"/>
            <a:r>
              <a:rPr lang="en-US" dirty="0">
                <a:latin typeface="Calibri" charset="0"/>
                <a:ea typeface="ＭＳ Ｐゴシック" charset="0"/>
              </a:rPr>
              <a:t>Gene annotation is revolutionized by RNA-seq</a:t>
            </a:r>
          </a:p>
          <a:p>
            <a:r>
              <a:rPr lang="en-US" dirty="0">
                <a:latin typeface="Calibri" charset="0"/>
                <a:ea typeface="ＭＳ Ｐゴシック" charset="0"/>
              </a:rPr>
              <a:t>Some molecular features can only be observed at the RNA level</a:t>
            </a:r>
          </a:p>
          <a:p>
            <a:pPr lvl="1"/>
            <a:r>
              <a:rPr lang="en-US" dirty="0">
                <a:latin typeface="Calibri" charset="0"/>
                <a:ea typeface="ＭＳ Ｐゴシック" charset="0"/>
              </a:rPr>
              <a:t>Alternative isoforms, fusion transcripts, RNA editing</a:t>
            </a:r>
          </a:p>
        </p:txBody>
      </p:sp>
    </p:spTree>
    <p:extLst>
      <p:ext uri="{BB962C8B-B14F-4D97-AF65-F5344CB8AC3E}">
        <p14:creationId xmlns:p14="http://schemas.microsoft.com/office/powerpoint/2010/main" val="3769700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Why sequence RNA (versus DNA)?</a:t>
            </a:r>
          </a:p>
        </p:txBody>
      </p:sp>
      <p:sp>
        <p:nvSpPr>
          <p:cNvPr id="21506" name="Content Placeholder 6"/>
          <p:cNvSpPr>
            <a:spLocks noGrp="1"/>
          </p:cNvSpPr>
          <p:nvPr>
            <p:ph idx="1"/>
          </p:nvPr>
        </p:nvSpPr>
        <p:spPr>
          <a:xfrm>
            <a:off x="551384" y="1341438"/>
            <a:ext cx="10873208" cy="4906962"/>
          </a:xfrm>
        </p:spPr>
        <p:txBody>
          <a:bodyPr/>
          <a:lstStyle/>
          <a:p>
            <a:pPr>
              <a:lnSpc>
                <a:spcPct val="90000"/>
              </a:lnSpc>
            </a:pPr>
            <a:r>
              <a:rPr lang="en-US" sz="2600" dirty="0">
                <a:latin typeface="Calibri" charset="0"/>
                <a:ea typeface="ＭＳ Ｐゴシック" charset="0"/>
              </a:rPr>
              <a:t>Interpreting mutations that do not have an obvious effect on protein sequence</a:t>
            </a:r>
          </a:p>
          <a:p>
            <a:pPr lvl="1">
              <a:lnSpc>
                <a:spcPct val="90000"/>
              </a:lnSpc>
            </a:pPr>
            <a:r>
              <a:rPr lang="ja-JP" altLang="en-US" sz="2200" dirty="0">
                <a:latin typeface="Calibri" charset="0"/>
                <a:ea typeface="ＭＳ Ｐゴシック" charset="0"/>
              </a:rPr>
              <a:t>‘</a:t>
            </a:r>
            <a:r>
              <a:rPr lang="en-US" altLang="ja-JP" sz="2200" dirty="0">
                <a:latin typeface="Calibri" charset="0"/>
                <a:ea typeface="ＭＳ Ｐゴシック" charset="0"/>
              </a:rPr>
              <a:t>Regulatory</a:t>
            </a:r>
            <a:r>
              <a:rPr lang="ja-JP" altLang="en-US" sz="2200" dirty="0">
                <a:latin typeface="Calibri" charset="0"/>
                <a:ea typeface="ＭＳ Ｐゴシック" charset="0"/>
              </a:rPr>
              <a:t>’</a:t>
            </a:r>
            <a:r>
              <a:rPr lang="en-US" altLang="ja-JP" sz="2200" dirty="0">
                <a:latin typeface="Calibri" charset="0"/>
                <a:ea typeface="ＭＳ Ｐゴシック" charset="0"/>
              </a:rPr>
              <a:t> mutations that affect what mRNA isoform is expressed and how much</a:t>
            </a:r>
          </a:p>
          <a:p>
            <a:pPr marL="457200" lvl="1" indent="0">
              <a:lnSpc>
                <a:spcPct val="90000"/>
              </a:lnSpc>
              <a:buNone/>
            </a:pPr>
            <a:r>
              <a:rPr lang="en-US" altLang="ja-JP" sz="2200" dirty="0">
                <a:latin typeface="Calibri" charset="0"/>
                <a:ea typeface="ＭＳ Ｐゴシック" charset="0"/>
              </a:rPr>
              <a:t> </a:t>
            </a:r>
          </a:p>
          <a:p>
            <a:pPr>
              <a:lnSpc>
                <a:spcPct val="90000"/>
              </a:lnSpc>
            </a:pPr>
            <a:r>
              <a:rPr lang="en-US" sz="2600" dirty="0">
                <a:latin typeface="Calibri" charset="0"/>
                <a:ea typeface="ＭＳ Ｐゴシック" charset="0"/>
              </a:rPr>
              <a:t>Prioritizing protein coding somatic mutations (often heterozygous)</a:t>
            </a:r>
          </a:p>
          <a:p>
            <a:pPr lvl="1">
              <a:lnSpc>
                <a:spcPct val="90000"/>
              </a:lnSpc>
            </a:pPr>
            <a:r>
              <a:rPr lang="en-US" sz="2200" dirty="0">
                <a:latin typeface="Calibri" charset="0"/>
                <a:ea typeface="ＭＳ Ｐゴシック" charset="0"/>
              </a:rPr>
              <a:t>If the gene is not expressed, a mutation in that gene would be less interesting</a:t>
            </a:r>
          </a:p>
          <a:p>
            <a:pPr lvl="1">
              <a:lnSpc>
                <a:spcPct val="90000"/>
              </a:lnSpc>
            </a:pPr>
            <a:r>
              <a:rPr lang="en-US" sz="2200" dirty="0">
                <a:latin typeface="Calibri" charset="0"/>
                <a:ea typeface="ＭＳ Ｐゴシック" charset="0"/>
              </a:rPr>
              <a:t>If the gene is expressed but only from the wild type allele, this might suggest loss-of-function (</a:t>
            </a:r>
            <a:r>
              <a:rPr lang="en-US" sz="2200" dirty="0" err="1">
                <a:latin typeface="Calibri" charset="0"/>
                <a:ea typeface="ＭＳ Ｐゴシック" charset="0"/>
              </a:rPr>
              <a:t>haploinsufficiency</a:t>
            </a:r>
            <a:r>
              <a:rPr lang="en-US" sz="2200" dirty="0">
                <a:latin typeface="Calibri" charset="0"/>
                <a:ea typeface="ＭＳ Ｐゴシック" charset="0"/>
              </a:rPr>
              <a:t>)</a:t>
            </a:r>
          </a:p>
          <a:p>
            <a:pPr lvl="1">
              <a:lnSpc>
                <a:spcPct val="90000"/>
              </a:lnSpc>
            </a:pPr>
            <a:r>
              <a:rPr lang="en-US" sz="2200" dirty="0">
                <a:latin typeface="Calibri" charset="0"/>
                <a:ea typeface="ＭＳ Ｐゴシック" charset="0"/>
              </a:rPr>
              <a:t>If the mutant allele itself is expressed, this might suggest a candidate drug target</a:t>
            </a:r>
          </a:p>
        </p:txBody>
      </p:sp>
    </p:spTree>
    <p:extLst>
      <p:ext uri="{BB962C8B-B14F-4D97-AF65-F5344CB8AC3E}">
        <p14:creationId xmlns:p14="http://schemas.microsoft.com/office/powerpoint/2010/main" val="41510783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11960</TotalTime>
  <Words>3185</Words>
  <Application>Microsoft Macintosh PowerPoint</Application>
  <PresentationFormat>Widescreen</PresentationFormat>
  <Paragraphs>193</Paragraphs>
  <Slides>28</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ＭＳ Ｐゴシック</vt:lpstr>
      <vt:lpstr>Arial</vt:lpstr>
      <vt:lpstr>Calibri</vt:lpstr>
      <vt:lpstr>Consolas</vt:lpstr>
      <vt:lpstr>Segoe UI</vt:lpstr>
      <vt:lpstr>Verdana</vt:lpstr>
      <vt:lpstr>Office Theme</vt:lpstr>
      <vt:lpstr>PowerPoint Presentation</vt:lpstr>
      <vt:lpstr>PowerPoint Presentation</vt:lpstr>
      <vt:lpstr>Introduction to RNA sequencing</vt:lpstr>
      <vt:lpstr>Learning objectives of the course</vt:lpstr>
      <vt:lpstr>Learning objectives of module 1</vt:lpstr>
      <vt:lpstr>Gene expression</vt:lpstr>
      <vt:lpstr>RNA sequencing</vt:lpstr>
      <vt:lpstr>Why sequence RNA (versus DNA)?</vt:lpstr>
      <vt:lpstr>Why sequence RNA (versus DNA)?</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Should I remove duplicates for RNA-seq?</vt:lpstr>
      <vt:lpstr>Common questions: How much library depth is needed for RNA-seq?</vt:lpstr>
      <vt:lpstr>Common questions: What mapping strategy should I use for RNA-seq?</vt:lpstr>
      <vt:lpstr>Common questions: What if I don’t have a reference genome for my species?</vt:lpstr>
      <vt:lpstr>More common questions (and answers)</vt:lpstr>
      <vt:lpstr>PowerPoint Presentation</vt:lpstr>
      <vt:lpstr>HISAT2/StringTie/Ballgown  RNA-seq Pipeline</vt:lpstr>
      <vt:lpstr>We are on a Coffee Break &amp; Networking Session</vt:lpstr>
    </vt:vector>
  </TitlesOfParts>
  <Company>Boston College</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Griffith, Malachi</cp:lastModifiedBy>
  <cp:revision>687</cp:revision>
  <cp:lastPrinted>2020-06-16T21:59:43Z</cp:lastPrinted>
  <dcterms:created xsi:type="dcterms:W3CDTF">2011-11-14T19:50:16Z</dcterms:created>
  <dcterms:modified xsi:type="dcterms:W3CDTF">2021-09-08T13:32:25Z</dcterms:modified>
</cp:coreProperties>
</file>