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513" r:id="rId4"/>
    <p:sldId id="540" r:id="rId5"/>
    <p:sldId id="541" r:id="rId6"/>
    <p:sldId id="542" r:id="rId7"/>
    <p:sldId id="543" r:id="rId8"/>
    <p:sldId id="546" r:id="rId9"/>
    <p:sldId id="547" r:id="rId10"/>
    <p:sldId id="548" r:id="rId11"/>
    <p:sldId id="549" r:id="rId12"/>
    <p:sldId id="550" r:id="rId13"/>
    <p:sldId id="551" r:id="rId14"/>
    <p:sldId id="552" r:id="rId15"/>
    <p:sldId id="553" r:id="rId16"/>
    <p:sldId id="554" r:id="rId17"/>
    <p:sldId id="555" r:id="rId18"/>
    <p:sldId id="556" r:id="rId19"/>
    <p:sldId id="564" r:id="rId20"/>
    <p:sldId id="561" r:id="rId21"/>
    <p:sldId id="562" r:id="rId22"/>
    <p:sldId id="563" r:id="rId23"/>
    <p:sldId id="260" r:id="rId24"/>
  </p:sldIdLst>
  <p:sldSz cx="12192000" cy="6858000"/>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6"/>
    <p:restoredTop sz="66190" autoAdjust="0"/>
  </p:normalViewPr>
  <p:slideViewPr>
    <p:cSldViewPr>
      <p:cViewPr>
        <p:scale>
          <a:sx n="295" d="100"/>
          <a:sy n="295" d="100"/>
        </p:scale>
        <p:origin x="-16" y="-304"/>
      </p:cViewPr>
      <p:guideLst>
        <p:guide orient="horz" pos="2160"/>
        <p:guide pos="384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6/17/24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6/17/24</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3469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16</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52223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17</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23604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mn-lt"/>
                <a:ea typeface="ＭＳ Ｐゴシック" pitchFamily="-28" charset="-128"/>
                <a:cs typeface="ＭＳ Ｐゴシック" pitchFamily="-28" charset="-128"/>
              </a:rPr>
              <a:t>RNA-</a:t>
            </a:r>
            <a:r>
              <a:rPr lang="en-US" sz="1200" b="1" kern="1200" dirty="0" err="1">
                <a:solidFill>
                  <a:schemeClr val="tx1"/>
                </a:solidFill>
                <a:effectLst/>
                <a:latin typeface="+mn-lt"/>
                <a:ea typeface="ＭＳ Ｐゴシック" pitchFamily="-28" charset="-128"/>
                <a:cs typeface="ＭＳ Ｐゴシック" pitchFamily="-28" charset="-128"/>
              </a:rPr>
              <a:t>seq</a:t>
            </a:r>
            <a:r>
              <a:rPr lang="en-US" sz="1200" b="1" kern="1200" dirty="0">
                <a:solidFill>
                  <a:schemeClr val="tx1"/>
                </a:solidFill>
                <a:effectLst/>
                <a:latin typeface="+mn-lt"/>
                <a:ea typeface="ＭＳ Ｐゴシック" pitchFamily="-28" charset="-128"/>
                <a:cs typeface="ＭＳ Ｐゴシック" pitchFamily="-28" charset="-128"/>
              </a:rPr>
              <a:t> data analysis workflow for differential gene expression. </a:t>
            </a:r>
            <a:r>
              <a:rPr lang="en-US" sz="1200" b="0" kern="1200" dirty="0">
                <a:solidFill>
                  <a:schemeClr val="tx1"/>
                </a:solidFill>
                <a:effectLst/>
                <a:latin typeface="+mn-lt"/>
                <a:ea typeface="ＭＳ Ｐゴシック" pitchFamily="-28" charset="-128"/>
                <a:cs typeface="ＭＳ Ｐゴシック" pitchFamily="-28" charset="-128"/>
              </a:rPr>
              <a:t>Computational analysis for differential gene expression (DGE) begins with raw RNA sequencing (RNA-</a:t>
            </a:r>
            <a:r>
              <a:rPr lang="en-US" sz="1200" b="0" kern="1200" dirty="0" err="1">
                <a:solidFill>
                  <a:schemeClr val="tx1"/>
                </a:solidFill>
                <a:effectLst/>
                <a:latin typeface="+mn-lt"/>
                <a:ea typeface="ＭＳ Ｐゴシック" pitchFamily="-28" charset="-128"/>
                <a:cs typeface="ＭＳ Ｐゴシック" pitchFamily="-28" charset="-128"/>
              </a:rPr>
              <a:t>seq</a:t>
            </a:r>
            <a:r>
              <a:rPr lang="en-US" sz="1200" b="0" kern="1200" dirty="0">
                <a:solidFill>
                  <a:schemeClr val="tx1"/>
                </a:solidFill>
                <a:effectLst/>
                <a:latin typeface="+mn-lt"/>
                <a:ea typeface="ＭＳ Ｐゴシック" pitchFamily="-28" charset="-128"/>
                <a:cs typeface="ＭＳ Ｐゴシック" pitchFamily="-28" charset="-128"/>
              </a:rPr>
              <a:t>) reads in FASTQ format and can follow a number of paths. Three popular workflows (A, B and C, represented by the solid lines) are given as examples, and some of the more common alternative tools (represented by the dashed lines) are indicated. In workflow A, aligners such as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STAR or HISAT2 use a reference genome to map reads to genomic locations, and then quantification tools, such as </a:t>
            </a:r>
            <a:r>
              <a:rPr lang="en-US" sz="1200" b="0" kern="1200" dirty="0" err="1">
                <a:solidFill>
                  <a:schemeClr val="tx1"/>
                </a:solidFill>
                <a:effectLst/>
                <a:latin typeface="+mn-lt"/>
                <a:ea typeface="ＭＳ Ｐゴシック" pitchFamily="-28" charset="-128"/>
                <a:cs typeface="ＭＳ Ｐゴシック" pitchFamily="-28" charset="-128"/>
              </a:rPr>
              <a:t>HTSeq</a:t>
            </a:r>
            <a:r>
              <a:rPr lang="en-US" sz="1200" b="0" kern="1200" dirty="0">
                <a:solidFill>
                  <a:schemeClr val="tx1"/>
                </a:solidFill>
                <a:effectLst/>
                <a:latin typeface="+mn-lt"/>
                <a:ea typeface="ＭＳ Ｐゴシック" pitchFamily="-28" charset="-128"/>
                <a:cs typeface="ＭＳ Ｐゴシック" pitchFamily="-28" charset="-128"/>
              </a:rPr>
              <a:t> and </a:t>
            </a:r>
            <a:r>
              <a:rPr lang="en-US" sz="1200" b="0" kern="1200" dirty="0" err="1">
                <a:solidFill>
                  <a:schemeClr val="tx1"/>
                </a:solidFill>
                <a:effectLst/>
                <a:latin typeface="+mn-lt"/>
                <a:ea typeface="ＭＳ Ｐゴシック" pitchFamily="-28" charset="-128"/>
                <a:cs typeface="ＭＳ Ｐゴシック" pitchFamily="-28" charset="-128"/>
              </a:rPr>
              <a:t>featureCounts</a:t>
            </a:r>
            <a:r>
              <a:rPr lang="en-US" sz="1200" b="0" kern="1200" dirty="0">
                <a:solidFill>
                  <a:schemeClr val="tx1"/>
                </a:solidFill>
                <a:effectLst/>
                <a:latin typeface="+mn-lt"/>
                <a:ea typeface="ＭＳ Ｐゴシック" pitchFamily="-28" charset="-128"/>
                <a:cs typeface="ＭＳ Ｐゴシック" pitchFamily="-28" charset="-128"/>
              </a:rPr>
              <a:t>, assign reads to features. After normalization (usually using methods embedded in the quantification or expression modelling tools, such as trimmed mean of </a:t>
            </a:r>
            <a:r>
              <a:rPr lang="en-US" sz="1200" b="0" i="1" kern="1200" dirty="0">
                <a:solidFill>
                  <a:schemeClr val="tx1"/>
                </a:solidFill>
                <a:effectLst/>
                <a:latin typeface="+mn-lt"/>
                <a:ea typeface="ＭＳ Ｐゴシック" pitchFamily="-28" charset="-128"/>
                <a:cs typeface="ＭＳ Ｐゴシック" pitchFamily="-28" charset="-128"/>
              </a:rPr>
              <a:t>M</a:t>
            </a:r>
            <a:r>
              <a:rPr lang="en-US" sz="1200" b="0" kern="1200" dirty="0">
                <a:solidFill>
                  <a:schemeClr val="tx1"/>
                </a:solidFill>
                <a:effectLst/>
                <a:latin typeface="+mn-lt"/>
                <a:ea typeface="ＭＳ Ｐゴシック" pitchFamily="-28" charset="-128"/>
                <a:cs typeface="ＭＳ Ｐゴシック" pitchFamily="-28" charset="-128"/>
              </a:rPr>
              <a:t>-values (TMM)), gene expression is modelled using tools such as </a:t>
            </a:r>
            <a:r>
              <a:rPr lang="en-US" sz="1200" b="0" kern="1200" dirty="0" err="1">
                <a:solidFill>
                  <a:schemeClr val="tx1"/>
                </a:solidFill>
                <a:effectLst/>
                <a:latin typeface="+mn-lt"/>
                <a:ea typeface="ＭＳ Ｐゴシック" pitchFamily="-28" charset="-128"/>
                <a:cs typeface="ＭＳ Ｐゴシック" pitchFamily="-28" charset="-128"/>
              </a:rPr>
              <a:t>edgeR</a:t>
            </a:r>
            <a:r>
              <a:rPr lang="en-US" sz="1200" b="0" kern="1200" dirty="0">
                <a:solidFill>
                  <a:schemeClr val="tx1"/>
                </a:solidFill>
                <a:effectLst/>
                <a:latin typeface="+mn-lt"/>
                <a:ea typeface="ＭＳ Ｐゴシック" pitchFamily="-28" charset="-128"/>
                <a:cs typeface="ＭＳ Ｐゴシック" pitchFamily="-28" charset="-128"/>
              </a:rPr>
              <a:t>, DESeq2 and </a:t>
            </a:r>
            <a:r>
              <a:rPr lang="en-US" sz="1200" b="0" kern="1200" dirty="0" err="1">
                <a:solidFill>
                  <a:schemeClr val="tx1"/>
                </a:solidFill>
                <a:effectLst/>
                <a:latin typeface="+mn-lt"/>
                <a:ea typeface="ＭＳ Ｐゴシック" pitchFamily="-28" charset="-128"/>
                <a:cs typeface="ＭＳ Ｐゴシック" pitchFamily="-28" charset="-128"/>
              </a:rPr>
              <a:t>limma</a:t>
            </a:r>
            <a:r>
              <a:rPr lang="en-US" sz="1200" kern="1200" dirty="0" err="1">
                <a:solidFill>
                  <a:schemeClr val="tx1"/>
                </a:solidFill>
                <a:effectLst/>
                <a:latin typeface="+mn-lt"/>
                <a:ea typeface="ＭＳ Ｐゴシック" pitchFamily="-28" charset="-128"/>
                <a:cs typeface="ＭＳ Ｐゴシック" pitchFamily="-28" charset="-128"/>
              </a:rPr>
              <a:t>+</a:t>
            </a:r>
            <a:r>
              <a:rPr lang="en-US" sz="1200" b="0" kern="1200" dirty="0" err="1">
                <a:solidFill>
                  <a:schemeClr val="tx1"/>
                </a:solidFill>
                <a:effectLst/>
                <a:latin typeface="+mn-lt"/>
                <a:ea typeface="ＭＳ Ｐゴシック" pitchFamily="-28" charset="-128"/>
                <a:cs typeface="ＭＳ Ｐゴシック" pitchFamily="-28" charset="-128"/>
              </a:rPr>
              <a:t>voom</a:t>
            </a:r>
            <a:r>
              <a:rPr lang="en-US" sz="1200" b="0" kern="1200" dirty="0">
                <a:solidFill>
                  <a:schemeClr val="tx1"/>
                </a:solidFill>
                <a:effectLst/>
                <a:latin typeface="+mn-lt"/>
                <a:ea typeface="ＭＳ Ｐゴシック" pitchFamily="-28" charset="-128"/>
                <a:cs typeface="ＭＳ Ｐゴシック" pitchFamily="-28" charset="-128"/>
              </a:rPr>
              <a:t>, and a list of differentially expressed genes or transcripts is generated for further visualization and interpretation. In workflow B, newer, alignment-free tools, such as </a:t>
            </a:r>
            <a:r>
              <a:rPr lang="en-US" sz="1200" b="0" kern="1200" dirty="0" err="1">
                <a:solidFill>
                  <a:schemeClr val="tx1"/>
                </a:solidFill>
                <a:effectLst/>
                <a:latin typeface="+mn-lt"/>
                <a:ea typeface="ＭＳ Ｐゴシック" pitchFamily="-28" charset="-128"/>
                <a:cs typeface="ＭＳ Ｐゴシック" pitchFamily="-28" charset="-128"/>
              </a:rPr>
              <a:t>Kallisto</a:t>
            </a:r>
            <a:r>
              <a:rPr lang="en-US" sz="1200" b="0" kern="1200" dirty="0">
                <a:solidFill>
                  <a:schemeClr val="tx1"/>
                </a:solidFill>
                <a:effectLst/>
                <a:latin typeface="+mn-lt"/>
                <a:ea typeface="ＭＳ Ｐゴシック" pitchFamily="-28" charset="-128"/>
                <a:cs typeface="ＭＳ Ｐゴシック" pitchFamily="-28" charset="-128"/>
              </a:rPr>
              <a:t> and Salmon, assemble a transcriptome and quantify abundance in one step. The output from these tools is usually converted to count estimates (using </a:t>
            </a:r>
            <a:r>
              <a:rPr lang="en-US" sz="1200" b="0" kern="1200" dirty="0" err="1">
                <a:solidFill>
                  <a:schemeClr val="tx1"/>
                </a:solidFill>
                <a:effectLst/>
                <a:latin typeface="+mn-lt"/>
                <a:ea typeface="ＭＳ Ｐゴシック" pitchFamily="-28" charset="-128"/>
                <a:cs typeface="ＭＳ Ｐゴシック" pitchFamily="-28" charset="-128"/>
              </a:rPr>
              <a:t>tximport</a:t>
            </a:r>
            <a:r>
              <a:rPr lang="en-US" sz="1200" b="0" kern="1200" dirty="0">
                <a:solidFill>
                  <a:schemeClr val="tx1"/>
                </a:solidFill>
                <a:effectLst/>
                <a:latin typeface="+mn-lt"/>
                <a:ea typeface="ＭＳ Ｐゴシック" pitchFamily="-28" charset="-128"/>
                <a:cs typeface="ＭＳ Ｐゴシック" pitchFamily="-28" charset="-128"/>
              </a:rPr>
              <a:t> (TXI)) and run through the same normalization and modelling used in workflow A, to output a list of differentially expressed genes or transcripts. Alternatively, workflow C begins by aligning the reads (typically performed with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although STAR and HISAT can also be used), followed by the use of </a:t>
            </a:r>
            <a:r>
              <a:rPr lang="en-US" sz="1200" b="0" kern="1200" dirty="0" err="1">
                <a:solidFill>
                  <a:schemeClr val="tx1"/>
                </a:solidFill>
                <a:effectLst/>
                <a:latin typeface="+mn-lt"/>
                <a:ea typeface="ＭＳ Ｐゴシック" pitchFamily="-28" charset="-128"/>
                <a:cs typeface="ＭＳ Ｐゴシック" pitchFamily="-28" charset="-128"/>
              </a:rPr>
              <a:t>CuffLinks</a:t>
            </a:r>
            <a:r>
              <a:rPr lang="en-US" sz="1200" b="0" kern="1200" dirty="0">
                <a:solidFill>
                  <a:schemeClr val="tx1"/>
                </a:solidFill>
                <a:effectLst/>
                <a:latin typeface="+mn-lt"/>
                <a:ea typeface="ＭＳ Ｐゴシック" pitchFamily="-28" charset="-128"/>
                <a:cs typeface="ＭＳ Ｐゴシック" pitchFamily="-28" charset="-128"/>
              </a:rPr>
              <a:t> to process raw reads and the CuffDiff2 package to output transcript abundance estimates and a list of differentially expressed genes or transcripts. Other tools in common use include </a:t>
            </a:r>
            <a:r>
              <a:rPr lang="en-US" sz="1200" b="0" kern="1200" dirty="0" err="1">
                <a:solidFill>
                  <a:schemeClr val="tx1"/>
                </a:solidFill>
                <a:effectLst/>
                <a:latin typeface="+mn-lt"/>
                <a:ea typeface="ＭＳ Ｐゴシック" pitchFamily="-28" charset="-128"/>
                <a:cs typeface="ＭＳ Ｐゴシック" pitchFamily="-28" charset="-128"/>
              </a:rPr>
              <a:t>StringTie</a:t>
            </a:r>
            <a:r>
              <a:rPr lang="en-US" sz="1200" b="0" kern="1200" dirty="0">
                <a:solidFill>
                  <a:schemeClr val="tx1"/>
                </a:solidFill>
                <a:effectLst/>
                <a:latin typeface="+mn-lt"/>
                <a:ea typeface="ＭＳ Ｐゴシック" pitchFamily="-28" charset="-128"/>
                <a:cs typeface="ＭＳ Ｐゴシック" pitchFamily="-28" charset="-128"/>
              </a:rPr>
              <a:t>, which assembles a transcriptome model from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(or similar tools) before the results are passed through to RSEM or MMSEQ to estimate transcript abundance, and then to Ballgown to identify differentially expressed genes or transcripts, and </a:t>
            </a:r>
            <a:r>
              <a:rPr lang="en-US" sz="1200" b="0" kern="1200" dirty="0" err="1">
                <a:solidFill>
                  <a:schemeClr val="tx1"/>
                </a:solidFill>
                <a:effectLst/>
                <a:latin typeface="+mn-lt"/>
                <a:ea typeface="ＭＳ Ｐゴシック" pitchFamily="-28" charset="-128"/>
                <a:cs typeface="ＭＳ Ｐゴシック" pitchFamily="-28" charset="-128"/>
              </a:rPr>
              <a:t>SOAPdenovo</a:t>
            </a:r>
            <a:r>
              <a:rPr lang="en-US" sz="1200" b="0" kern="1200" dirty="0">
                <a:solidFill>
                  <a:schemeClr val="tx1"/>
                </a:solidFill>
                <a:effectLst/>
                <a:latin typeface="+mn-lt"/>
                <a:ea typeface="ＭＳ Ｐゴシック" pitchFamily="-28" charset="-128"/>
                <a:cs typeface="ＭＳ Ｐゴシック" pitchFamily="-28" charset="-128"/>
              </a:rPr>
              <a:t>-trans, which simultaneously aligns and assembles reads for analysis via the path of choice. </a:t>
            </a: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18</a:t>
            </a:fld>
            <a:endParaRPr lang="en-US"/>
          </a:p>
        </p:txBody>
      </p:sp>
    </p:spTree>
    <p:extLst>
      <p:ext uri="{BB962C8B-B14F-4D97-AF65-F5344CB8AC3E}">
        <p14:creationId xmlns:p14="http://schemas.microsoft.com/office/powerpoint/2010/main" val="4113896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Simple differences.  Cost.  200 million reads gives you a rich representation of transcriptome in bulk context but signal is averaged across cells.  500 million reads in an </a:t>
            </a:r>
            <a:r>
              <a:rPr lang="en-US" dirty="0" err="1"/>
              <a:t>scRNA-seq</a:t>
            </a:r>
            <a:r>
              <a:rPr lang="en-US" dirty="0"/>
              <a:t> experiment by contrast gives you are relatively sparse view of the transcriptome of 4-10k individual cells.</a:t>
            </a:r>
          </a:p>
          <a:p>
            <a:pPr marL="171450" indent="-171450">
              <a:buFontTx/>
              <a:buChar char="-"/>
            </a:pPr>
            <a:r>
              <a:rPr lang="en-US" dirty="0"/>
              <a:t>Simple differences.  Complexity of library prep and analysis is higher for </a:t>
            </a:r>
            <a:r>
              <a:rPr lang="en-US" dirty="0" err="1"/>
              <a:t>scRNA</a:t>
            </a:r>
            <a:r>
              <a:rPr lang="en-US" dirty="0"/>
              <a:t>.</a:t>
            </a:r>
          </a:p>
          <a:p>
            <a:pPr marL="171450" indent="-171450">
              <a:buFontTx/>
              <a:buChar char="-"/>
            </a:pPr>
            <a:r>
              <a:rPr lang="en-US" dirty="0"/>
              <a:t>Most importantly. Single cell data gives information about individual cells.  In bulk </a:t>
            </a:r>
            <a:r>
              <a:rPr lang="en-US" dirty="0" err="1"/>
              <a:t>RNAseq</a:t>
            </a:r>
            <a:r>
              <a:rPr lang="en-US" dirty="0"/>
              <a:t> analysis the signal from multiple cells is average together.  Deconvolution approaches are possible with bulk RNA-</a:t>
            </a:r>
            <a:r>
              <a:rPr lang="en-US" dirty="0" err="1"/>
              <a:t>seq</a:t>
            </a:r>
            <a:r>
              <a:rPr lang="en-US" dirty="0"/>
              <a:t> but hard.  Single cell becomes more valuable depending on how heterogeneous your sample is, and how important it is to understand the composition of cell types present and interaction between cells.</a:t>
            </a:r>
          </a:p>
          <a:p>
            <a:pPr marL="171450" indent="-171450">
              <a:buFontTx/>
              <a:buChar char="-"/>
            </a:pPr>
            <a:r>
              <a:rPr lang="en-US" dirty="0"/>
              <a:t>Bulk RNA-</a:t>
            </a:r>
            <a:r>
              <a:rPr lang="en-US" dirty="0" err="1"/>
              <a:t>seq</a:t>
            </a:r>
            <a:r>
              <a:rPr lang="en-US" dirty="0"/>
              <a:t> is giving a readout of more cells, way, way, way more cells</a:t>
            </a:r>
          </a:p>
          <a:p>
            <a:pPr marL="171450" indent="-171450">
              <a:buFontTx/>
              <a:buChar char="-"/>
            </a:pPr>
            <a:r>
              <a:rPr lang="en-US" dirty="0"/>
              <a:t>Bulk RNA-</a:t>
            </a:r>
            <a:r>
              <a:rPr lang="en-US" dirty="0" err="1"/>
              <a:t>seq</a:t>
            </a:r>
            <a:r>
              <a:rPr lang="en-US" dirty="0"/>
              <a:t> can robustly detect gene expressed at a very low copy number per cell</a:t>
            </a:r>
          </a:p>
          <a:p>
            <a:pPr marL="171450" indent="-171450">
              <a:buFontTx/>
              <a:buChar char="-"/>
            </a:pPr>
            <a:r>
              <a:rPr lang="en-US" dirty="0"/>
              <a:t>Bulk RNA-</a:t>
            </a:r>
            <a:r>
              <a:rPr lang="en-US" dirty="0" err="1"/>
              <a:t>seq</a:t>
            </a:r>
            <a:r>
              <a:rPr lang="en-US" dirty="0"/>
              <a:t> can provide information from the whole length of transcripts.  Single cell protocols remain end biased.  This has implications for detecting expression of variant alleles, isoform quantification, fusion detection, etc.</a:t>
            </a:r>
          </a:p>
          <a:p>
            <a:pPr marL="171450" indent="-171450">
              <a:buFontTx/>
              <a:buChar char="-"/>
            </a:pPr>
            <a:r>
              <a:rPr lang="en-US"/>
              <a:t>Support for </a:t>
            </a:r>
            <a:r>
              <a:rPr lang="en-US" dirty="0"/>
              <a:t>long read sequencing platforms is in the early stages for the </a:t>
            </a:r>
            <a:r>
              <a:rPr lang="en-US" dirty="0" err="1"/>
              <a:t>scRNA</a:t>
            </a:r>
            <a:r>
              <a:rPr lang="en-US" dirty="0"/>
              <a:t> approach</a:t>
            </a:r>
          </a:p>
          <a:p>
            <a:pPr marL="171450" indent="-171450">
              <a:buFontTx/>
              <a:buChar char="-"/>
            </a:pPr>
            <a:r>
              <a:rPr lang="en-US" dirty="0"/>
              <a:t>Bulk </a:t>
            </a:r>
            <a:r>
              <a:rPr lang="en-US" dirty="0" err="1"/>
              <a:t>RNAseq</a:t>
            </a:r>
            <a:r>
              <a:rPr lang="en-US" dirty="0"/>
              <a:t> can be done with very minimal manipulation of cells.  The result may be a relatively unbiased survey of transcripts in that tissue.  </a:t>
            </a:r>
            <a:r>
              <a:rPr lang="en-US" dirty="0" err="1"/>
              <a:t>polyA</a:t>
            </a:r>
            <a:r>
              <a:rPr lang="en-US" dirty="0"/>
              <a:t> transcripts and those that are not.  Long transcripts, short transcripts, abundant and rare.  Transcripts from cells that are fragile.  Transcripts from cells that are large and small.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19</a:t>
            </a:fld>
            <a:endParaRPr lang="en-US"/>
          </a:p>
        </p:txBody>
      </p:sp>
    </p:spTree>
    <p:extLst>
      <p:ext uri="{BB962C8B-B14F-4D97-AF65-F5344CB8AC3E}">
        <p14:creationId xmlns:p14="http://schemas.microsoft.com/office/powerpoint/2010/main" val="595835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extLst>
      <p:ext uri="{BB962C8B-B14F-4D97-AF65-F5344CB8AC3E}">
        <p14:creationId xmlns:p14="http://schemas.microsoft.com/office/powerpoint/2010/main" val="1401436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4395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5</a:t>
            </a:fld>
            <a:endParaRPr lang="en-US" sz="1300">
              <a:latin typeface="Calibri" charset="0"/>
            </a:endParaRPr>
          </a:p>
        </p:txBody>
      </p:sp>
    </p:spTree>
    <p:extLst>
      <p:ext uri="{BB962C8B-B14F-4D97-AF65-F5344CB8AC3E}">
        <p14:creationId xmlns:p14="http://schemas.microsoft.com/office/powerpoint/2010/main" val="291885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6</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770274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7</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2237658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8</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88501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3990717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75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3422128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8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738518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400051" y="381000"/>
            <a:ext cx="2667000" cy="127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117856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205962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onsolas"/>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453929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9" name="Google Shape;19;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Verdana"/>
              <a:ea typeface="Verdana"/>
              <a:cs typeface="Verdana"/>
              <a:sym typeface="Verdana"/>
            </a:endParaRPr>
          </a:p>
        </p:txBody>
      </p:sp>
      <p:pic>
        <p:nvPicPr>
          <p:cNvPr id="20" name="Google Shape;20;p7" descr="bioinformatics.ca-logo-white-text.png"/>
          <p:cNvPicPr preferRelativeResize="0"/>
          <p:nvPr/>
        </p:nvPicPr>
        <p:blipFill rotWithShape="1">
          <a:blip r:embed="rId2">
            <a:alphaModFix/>
          </a:blip>
          <a:srcRect/>
          <a:stretch/>
        </p:blipFill>
        <p:spPr>
          <a:xfrm>
            <a:off x="350520" y="1649673"/>
            <a:ext cx="1620520" cy="727826"/>
          </a:xfrm>
          <a:prstGeom prst="rect">
            <a:avLst/>
          </a:prstGeom>
          <a:noFill/>
          <a:ln>
            <a:noFill/>
          </a:ln>
        </p:spPr>
      </p:pic>
    </p:spTree>
    <p:extLst>
      <p:ext uri="{BB962C8B-B14F-4D97-AF65-F5344CB8AC3E}">
        <p14:creationId xmlns:p14="http://schemas.microsoft.com/office/powerpoint/2010/main" val="27301943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Tree>
    <p:extLst>
      <p:ext uri="{BB962C8B-B14F-4D97-AF65-F5344CB8AC3E}">
        <p14:creationId xmlns:p14="http://schemas.microsoft.com/office/powerpoint/2010/main" val="3863508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1054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7B7DF51-25E2-564D-8057-DB6C2111625C}"/>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TextBox 7">
            <a:extLst>
              <a:ext uri="{FF2B5EF4-FFF2-40B4-BE49-F238E27FC236}">
                <a16:creationId xmlns:a16="http://schemas.microsoft.com/office/drawing/2014/main" id="{473743DF-32DF-D54C-90EB-6EF2F3E014B2}"/>
              </a:ext>
            </a:extLst>
          </p:cNvPr>
          <p:cNvSpPr txBox="1">
            <a:spLocks noChangeArrowheads="1"/>
          </p:cNvSpPr>
          <p:nvPr userDrawn="1"/>
        </p:nvSpPr>
        <p:spPr bwMode="auto">
          <a:xfrm>
            <a:off x="227541" y="6461447"/>
            <a:ext cx="8940800"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500" b="1" dirty="0">
                <a:solidFill>
                  <a:schemeClr val="bg1"/>
                </a:solidFill>
                <a:latin typeface="Calibri" charset="0"/>
                <a:cs typeface="Calibri" charset="0"/>
              </a:rPr>
              <a:t>Module 0</a:t>
            </a:r>
          </a:p>
        </p:txBody>
      </p:sp>
      <p:sp>
        <p:nvSpPr>
          <p:cNvPr id="10" name="TextBox 9">
            <a:extLst>
              <a:ext uri="{FF2B5EF4-FFF2-40B4-BE49-F238E27FC236}">
                <a16:creationId xmlns:a16="http://schemas.microsoft.com/office/drawing/2014/main" id="{43E9BC60-59F1-B042-AB5F-FF215F8F7974}"/>
              </a:ext>
            </a:extLst>
          </p:cNvPr>
          <p:cNvSpPr txBox="1"/>
          <p:nvPr userDrawn="1"/>
        </p:nvSpPr>
        <p:spPr>
          <a:xfrm>
            <a:off x="8803051" y="6451602"/>
            <a:ext cx="31496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1" name="TextBox 10">
            <a:extLst>
              <a:ext uri="{FF2B5EF4-FFF2-40B4-BE49-F238E27FC236}">
                <a16:creationId xmlns:a16="http://schemas.microsoft.com/office/drawing/2014/main" id="{3561024C-538A-2E4B-B2D3-5535ED414B8D}"/>
              </a:ext>
            </a:extLst>
          </p:cNvPr>
          <p:cNvSpPr txBox="1"/>
          <p:nvPr userDrawn="1"/>
        </p:nvSpPr>
        <p:spPr>
          <a:xfrm>
            <a:off x="5885847" y="6471291"/>
            <a:ext cx="420307" cy="323165"/>
          </a:xfrm>
          <a:prstGeom prst="rect">
            <a:avLst/>
          </a:prstGeom>
          <a:noFill/>
        </p:spPr>
        <p:txBody>
          <a:bodyPr wrap="none" rtlCol="0" anchor="ctr">
            <a:spAutoFit/>
          </a:bodyPr>
          <a:lstStyle/>
          <a:p>
            <a:pPr algn="ctr"/>
            <a:fld id="{0153C3B2-0654-1049-821D-A9450C27E9C9}" type="slidenum">
              <a:rPr lang="en-US" sz="1500" smtClean="0">
                <a:solidFill>
                  <a:schemeClr val="bg1"/>
                </a:solidFill>
              </a:rPr>
              <a:pPr algn="ctr"/>
              <a:t>‹#›</a:t>
            </a:fld>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rnabio.org/module-09-appendix/0009/12/01/StrandSetting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nature.com/articles/s41576-019-0150-2"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p:nvPr/>
        </p:nvSpPr>
        <p:spPr>
          <a:xfrm>
            <a:off x="2222416" y="2724338"/>
            <a:ext cx="7721190" cy="1085850"/>
          </a:xfrm>
          <a:prstGeom prst="rect">
            <a:avLst/>
          </a:prstGeom>
          <a:noFill/>
          <a:ln>
            <a:noFill/>
          </a:ln>
        </p:spPr>
        <p:txBody>
          <a:bodyPr spcFirstLastPara="1" wrap="square" lIns="68575" tIns="34275" rIns="68575" bIns="34275" anchor="ctr" anchorCtr="0">
            <a:normAutofit/>
          </a:bodyPr>
          <a:lstStyle/>
          <a:p>
            <a:pPr>
              <a:lnSpc>
                <a:spcPct val="90000"/>
              </a:lnSpc>
              <a:buClr>
                <a:srgbClr val="9A3334"/>
              </a:buClr>
              <a:buSzPts val="3300"/>
            </a:pPr>
            <a:r>
              <a:rPr lang="en-US" sz="3300">
                <a:solidFill>
                  <a:srgbClr val="9A3334"/>
                </a:solidFill>
                <a:latin typeface="Verdana"/>
                <a:ea typeface="Verdana"/>
                <a:cs typeface="Verdana"/>
                <a:sym typeface="Verdana"/>
              </a:rPr>
              <a:t>Canadian Bioinformatics Workshops</a:t>
            </a:r>
            <a:endParaRPr/>
          </a:p>
        </p:txBody>
      </p:sp>
      <p:sp>
        <p:nvSpPr>
          <p:cNvPr id="69" name="Google Shape;69;p1"/>
          <p:cNvSpPr txBox="1"/>
          <p:nvPr/>
        </p:nvSpPr>
        <p:spPr>
          <a:xfrm>
            <a:off x="3068167" y="3646841"/>
            <a:ext cx="6029688" cy="1445419"/>
          </a:xfrm>
          <a:prstGeom prst="rect">
            <a:avLst/>
          </a:prstGeom>
          <a:noFill/>
          <a:ln>
            <a:noFill/>
          </a:ln>
        </p:spPr>
        <p:txBody>
          <a:bodyPr spcFirstLastPara="1" wrap="square" lIns="68575" tIns="34275" rIns="68575" bIns="34275" anchor="t" anchorCtr="0">
            <a:normAutofit/>
          </a:bodyPr>
          <a:lstStyle/>
          <a:p>
            <a:pPr algn="ctr">
              <a:lnSpc>
                <a:spcPct val="90000"/>
              </a:lnSpc>
              <a:buClr>
                <a:schemeClr val="dk1"/>
              </a:buClr>
              <a:buSzPts val="2100"/>
            </a:pPr>
            <a:r>
              <a:rPr lang="en-US" sz="2100">
                <a:solidFill>
                  <a:schemeClr val="dk1"/>
                </a:solidFill>
                <a:latin typeface="Verdana"/>
                <a:ea typeface="Verdana"/>
                <a:cs typeface="Verdana"/>
                <a:sym typeface="Verdana"/>
              </a:rPr>
              <a:t>www.bioinformatics.ca</a:t>
            </a:r>
            <a:endParaRPr sz="2100">
              <a:solidFill>
                <a:schemeClr val="dk1"/>
              </a:solidFill>
              <a:latin typeface="Verdana"/>
              <a:ea typeface="Verdana"/>
              <a:cs typeface="Verdana"/>
              <a:sym typeface="Verdana"/>
            </a:endParaRPr>
          </a:p>
          <a:p>
            <a:pPr algn="ctr">
              <a:lnSpc>
                <a:spcPct val="90000"/>
              </a:lnSpc>
              <a:spcBef>
                <a:spcPts val="1000"/>
              </a:spcBef>
              <a:buClr>
                <a:schemeClr val="dk1"/>
              </a:buClr>
              <a:buSzPts val="2100"/>
            </a:pPr>
            <a:r>
              <a:rPr lang="en-US" sz="2100">
                <a:solidFill>
                  <a:schemeClr val="dk1"/>
                </a:solidFill>
                <a:latin typeface="Verdana"/>
                <a:ea typeface="Verdana"/>
                <a:cs typeface="Verdana"/>
                <a:sym typeface="Verdana"/>
              </a:rPr>
              <a:t>bioinformaticsdotca.github.io</a:t>
            </a:r>
            <a:endParaRPr sz="21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829958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79838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3729175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344420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4680520" cy="864270"/>
          </a:xfrm>
        </p:spPr>
        <p:txBody>
          <a:bodyPr/>
          <a:lstStyle/>
          <a:p>
            <a:r>
              <a:rPr lang="en-US" sz="2800" dirty="0">
                <a:latin typeface="Calibri" charset="0"/>
                <a:ea typeface="ＭＳ Ｐゴシック" charset="0"/>
              </a:rPr>
              <a:t>RNA sequence enrichment (selection/depletion)</a:t>
            </a:r>
          </a:p>
        </p:txBody>
      </p:sp>
    </p:spTree>
    <p:extLst>
      <p:ext uri="{BB962C8B-B14F-4D97-AF65-F5344CB8AC3E}">
        <p14:creationId xmlns:p14="http://schemas.microsoft.com/office/powerpoint/2010/main" val="1195381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332656"/>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692696"/>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1772816"/>
            <a:ext cx="4143053" cy="2361921"/>
          </a:xfrm>
          <a:prstGeom prst="rect">
            <a:avLst/>
          </a:prstGeom>
        </p:spPr>
      </p:pic>
      <p:sp>
        <p:nvSpPr>
          <p:cNvPr id="2" name="TextBox 1">
            <a:extLst>
              <a:ext uri="{FF2B5EF4-FFF2-40B4-BE49-F238E27FC236}">
                <a16:creationId xmlns:a16="http://schemas.microsoft.com/office/drawing/2014/main" id="{F2E1A5FE-BA94-47BF-CA7B-F99BF463AE51}"/>
              </a:ext>
            </a:extLst>
          </p:cNvPr>
          <p:cNvSpPr txBox="1"/>
          <p:nvPr/>
        </p:nvSpPr>
        <p:spPr>
          <a:xfrm>
            <a:off x="1280518" y="5301208"/>
            <a:ext cx="9207970" cy="830997"/>
          </a:xfrm>
          <a:prstGeom prst="rect">
            <a:avLst/>
          </a:prstGeom>
          <a:noFill/>
        </p:spPr>
        <p:txBody>
          <a:bodyPr wrap="none" rtlCol="0">
            <a:spAutoFit/>
          </a:bodyPr>
          <a:lstStyle/>
          <a:p>
            <a:pPr algn="ctr"/>
            <a:r>
              <a:rPr lang="en-US" dirty="0">
                <a:hlinkClick r:id="rId4"/>
              </a:rPr>
              <a:t>https://rnabio.org/module-09-appendix/0009/12/01/StrandSettings/</a:t>
            </a:r>
            <a:endParaRPr lang="en-US" dirty="0"/>
          </a:p>
          <a:p>
            <a:pPr algn="ctr"/>
            <a:r>
              <a:rPr lang="en-US" dirty="0"/>
              <a:t>(detailed discussion and cheat sheet)</a:t>
            </a:r>
          </a:p>
        </p:txBody>
      </p:sp>
    </p:spTree>
    <p:extLst>
      <p:ext uri="{BB962C8B-B14F-4D97-AF65-F5344CB8AC3E}">
        <p14:creationId xmlns:p14="http://schemas.microsoft.com/office/powerpoint/2010/main" val="946231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1127448" y="1006475"/>
            <a:ext cx="4820915" cy="5119688"/>
          </a:xfrm>
        </p:spPr>
        <p:txBody>
          <a:bodyPr/>
          <a:lstStyle/>
          <a:p>
            <a:pPr>
              <a:lnSpc>
                <a:spcPct val="90000"/>
              </a:lnSpc>
            </a:pPr>
            <a:r>
              <a:rPr lang="en-US" sz="2600" dirty="0">
                <a:latin typeface="Calibri" charset="0"/>
                <a:ea typeface="ＭＳ Ｐゴシック" charset="0"/>
              </a:rPr>
              <a:t>Technical Replicate</a:t>
            </a:r>
          </a:p>
          <a:p>
            <a:pPr lvl="1">
              <a:lnSpc>
                <a:spcPct val="90000"/>
              </a:lnSpc>
            </a:pPr>
            <a:r>
              <a:rPr lang="en-US" sz="2200" dirty="0">
                <a:latin typeface="Calibri" charset="0"/>
                <a:ea typeface="ＭＳ Ｐゴシック" charset="0"/>
              </a:rPr>
              <a:t>Multiple instances of sequence generation</a:t>
            </a:r>
          </a:p>
          <a:p>
            <a:pPr lvl="2">
              <a:lnSpc>
                <a:spcPct val="90000"/>
              </a:lnSpc>
            </a:pPr>
            <a:r>
              <a:rPr lang="en-US" sz="1900" dirty="0">
                <a:latin typeface="Calibri" charset="0"/>
                <a:ea typeface="ＭＳ Ｐゴシック" charset="0"/>
              </a:rPr>
              <a:t>Flow Cells, Lanes, Indexes</a:t>
            </a:r>
          </a:p>
          <a:p>
            <a:pPr>
              <a:lnSpc>
                <a:spcPct val="90000"/>
              </a:lnSpc>
            </a:pPr>
            <a:r>
              <a:rPr lang="en-US" sz="2600" dirty="0">
                <a:latin typeface="Calibri" charset="0"/>
                <a:ea typeface="ＭＳ Ｐゴシック" charset="0"/>
              </a:rPr>
              <a:t>Biological Replicate</a:t>
            </a:r>
          </a:p>
          <a:p>
            <a:pPr lvl="1">
              <a:lnSpc>
                <a:spcPct val="90000"/>
              </a:lnSpc>
            </a:pPr>
            <a:r>
              <a:rPr lang="en-US" sz="2200" dirty="0">
                <a:latin typeface="Calibri" charset="0"/>
                <a:ea typeface="ＭＳ Ｐゴシック" charset="0"/>
              </a:rPr>
              <a:t>Multiple isolations of cells showing the same phenotype, stage or other experimental condition</a:t>
            </a:r>
          </a:p>
          <a:p>
            <a:pPr lvl="1">
              <a:lnSpc>
                <a:spcPct val="90000"/>
              </a:lnSpc>
            </a:pPr>
            <a:r>
              <a:rPr lang="en-US" sz="2200" dirty="0">
                <a:latin typeface="Calibri" charset="0"/>
                <a:ea typeface="ＭＳ Ｐゴシック" charset="0"/>
              </a:rPr>
              <a:t>Some example concerns/challenges:</a:t>
            </a:r>
          </a:p>
          <a:p>
            <a:pPr lvl="2">
              <a:lnSpc>
                <a:spcPct val="90000"/>
              </a:lnSpc>
            </a:pPr>
            <a:r>
              <a:rPr lang="en-US" sz="1900" dirty="0">
                <a:latin typeface="Calibri" charset="0"/>
                <a:ea typeface="ＭＳ Ｐゴシック" charset="0"/>
              </a:rPr>
              <a:t>Environmental Factors, Growth Conditions, Time</a:t>
            </a:r>
          </a:p>
          <a:p>
            <a:pPr lvl="1">
              <a:lnSpc>
                <a:spcPct val="90000"/>
              </a:lnSpc>
            </a:pPr>
            <a:r>
              <a:rPr lang="en-US" sz="2200" dirty="0">
                <a:latin typeface="Calibri" charset="0"/>
                <a:ea typeface="ＭＳ Ｐゴシック" charset="0"/>
              </a:rPr>
              <a:t>Correlation Coefficient 0.92-0.98</a:t>
            </a:r>
          </a:p>
          <a:p>
            <a:pPr lvl="1">
              <a:lnSpc>
                <a:spcPct val="90000"/>
              </a:lnSpc>
            </a:pPr>
            <a:endParaRPr lang="en-US" sz="2200" dirty="0">
              <a:latin typeface="Calibri" charset="0"/>
              <a:ea typeface="ＭＳ Ｐゴシック" charset="0"/>
            </a:endParaRPr>
          </a:p>
          <a:p>
            <a:pPr>
              <a:lnSpc>
                <a:spcPct val="90000"/>
              </a:lnSpc>
            </a:pPr>
            <a:endParaRPr lang="en-US" sz="2600" dirty="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0324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839416" y="1600200"/>
            <a:ext cx="9676184" cy="4648200"/>
          </a:xfrm>
        </p:spPr>
        <p:txBody>
          <a:bodyPr/>
          <a:lstStyle/>
          <a:p>
            <a:r>
              <a:rPr lang="en-US" dirty="0">
                <a:latin typeface="Calibri" charset="0"/>
                <a:ea typeface="ＭＳ Ｐゴシック" charset="0"/>
              </a:rPr>
              <a:t>Gene expression and differential expression</a:t>
            </a:r>
          </a:p>
          <a:p>
            <a:r>
              <a:rPr lang="en-US" dirty="0">
                <a:latin typeface="Calibri" charset="0"/>
                <a:ea typeface="ＭＳ Ｐゴシック" charset="0"/>
              </a:rPr>
              <a:t>Alternative expression analysis</a:t>
            </a:r>
          </a:p>
          <a:p>
            <a:r>
              <a:rPr lang="en-US" dirty="0">
                <a:latin typeface="Calibri" charset="0"/>
                <a:ea typeface="ＭＳ Ｐゴシック" charset="0"/>
              </a:rPr>
              <a:t>Transcript discovery and annotation</a:t>
            </a:r>
          </a:p>
          <a:p>
            <a:r>
              <a:rPr lang="en-US" dirty="0">
                <a:latin typeface="Calibri" charset="0"/>
                <a:ea typeface="ＭＳ Ｐゴシック" charset="0"/>
              </a:rPr>
              <a:t>Allele specific expression</a:t>
            </a:r>
          </a:p>
          <a:p>
            <a:pPr lvl="1"/>
            <a:r>
              <a:rPr lang="en-US" dirty="0">
                <a:latin typeface="Calibri" charset="0"/>
                <a:ea typeface="ＭＳ Ｐゴシック" charset="0"/>
              </a:rPr>
              <a:t>Relating to SNPs or mutations</a:t>
            </a:r>
          </a:p>
          <a:p>
            <a:r>
              <a:rPr lang="en-US" dirty="0">
                <a:latin typeface="Calibri" charset="0"/>
                <a:ea typeface="ＭＳ Ｐゴシック" charset="0"/>
              </a:rPr>
              <a:t>Mutation discovery</a:t>
            </a:r>
          </a:p>
          <a:p>
            <a:r>
              <a:rPr lang="en-US" dirty="0">
                <a:latin typeface="Calibri" charset="0"/>
                <a:ea typeface="ＭＳ Ｐゴシック" charset="0"/>
              </a:rPr>
              <a:t>Fusion detection</a:t>
            </a:r>
          </a:p>
          <a:p>
            <a:r>
              <a:rPr lang="en-US" dirty="0">
                <a:latin typeface="Calibri" charset="0"/>
                <a:ea typeface="ＭＳ Ｐゴシック" charset="0"/>
              </a:rPr>
              <a:t>RNA editing</a:t>
            </a:r>
          </a:p>
        </p:txBody>
      </p:sp>
    </p:spTree>
    <p:extLst>
      <p:ext uri="{BB962C8B-B14F-4D97-AF65-F5344CB8AC3E}">
        <p14:creationId xmlns:p14="http://schemas.microsoft.com/office/powerpoint/2010/main" val="167503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911424" y="1301750"/>
            <a:ext cx="9604176" cy="4648200"/>
          </a:xfrm>
        </p:spPr>
        <p:txBody>
          <a:bodyPr/>
          <a:lstStyle/>
          <a:p>
            <a:r>
              <a:rPr lang="en-US" sz="2500" dirty="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150834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7B67F5-B79E-4A48-A23A-980C8FAAB3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4135" y="1584920"/>
            <a:ext cx="8156321" cy="4724400"/>
          </a:xfrm>
        </p:spPr>
      </p:pic>
      <p:sp>
        <p:nvSpPr>
          <p:cNvPr id="2" name="Title 1">
            <a:extLst>
              <a:ext uri="{FF2B5EF4-FFF2-40B4-BE49-F238E27FC236}">
                <a16:creationId xmlns:a16="http://schemas.microsoft.com/office/drawing/2014/main" id="{AFD05EFD-2B84-4C44-814D-5233DF02B1E7}"/>
              </a:ext>
            </a:extLst>
          </p:cNvPr>
          <p:cNvSpPr>
            <a:spLocks noGrp="1"/>
          </p:cNvSpPr>
          <p:nvPr>
            <p:ph type="title"/>
          </p:nvPr>
        </p:nvSpPr>
        <p:spPr/>
        <p:txBody>
          <a:bodyPr/>
          <a:lstStyle/>
          <a:p>
            <a:r>
              <a:rPr lang="en-US" dirty="0"/>
              <a:t>Examples of RNA-</a:t>
            </a:r>
            <a:r>
              <a:rPr lang="en-US" dirty="0" err="1"/>
              <a:t>seq</a:t>
            </a:r>
            <a:r>
              <a:rPr lang="en-US" dirty="0"/>
              <a:t> data analysis workflows for differential gene expression</a:t>
            </a:r>
          </a:p>
        </p:txBody>
      </p:sp>
      <p:sp>
        <p:nvSpPr>
          <p:cNvPr id="6" name="TextBox 5">
            <a:hlinkClick r:id="rId4"/>
            <a:extLst>
              <a:ext uri="{FF2B5EF4-FFF2-40B4-BE49-F238E27FC236}">
                <a16:creationId xmlns:a16="http://schemas.microsoft.com/office/drawing/2014/main" id="{A17E41E2-F46E-3D4B-87FD-FA162EF64F3B}"/>
              </a:ext>
            </a:extLst>
          </p:cNvPr>
          <p:cNvSpPr txBox="1"/>
          <p:nvPr/>
        </p:nvSpPr>
        <p:spPr>
          <a:xfrm>
            <a:off x="47328" y="5847655"/>
            <a:ext cx="2425664" cy="461665"/>
          </a:xfrm>
          <a:prstGeom prst="rect">
            <a:avLst/>
          </a:prstGeom>
          <a:noFill/>
        </p:spPr>
        <p:txBody>
          <a:bodyPr wrap="none" rtlCol="0">
            <a:spAutoFit/>
          </a:bodyPr>
          <a:lstStyle/>
          <a:p>
            <a:r>
              <a:rPr lang="en-US" i="1" dirty="0">
                <a:hlinkClick r:id="rId4"/>
              </a:rPr>
              <a:t>Stark et al. 2019</a:t>
            </a:r>
            <a:endParaRPr lang="en-US" dirty="0"/>
          </a:p>
        </p:txBody>
      </p:sp>
      <p:sp>
        <p:nvSpPr>
          <p:cNvPr id="8" name="5-Point Star 7">
            <a:extLst>
              <a:ext uri="{FF2B5EF4-FFF2-40B4-BE49-F238E27FC236}">
                <a16:creationId xmlns:a16="http://schemas.microsoft.com/office/drawing/2014/main" id="{11A52ED3-7911-344E-B584-FF5A9BEAD41A}"/>
              </a:ext>
            </a:extLst>
          </p:cNvPr>
          <p:cNvSpPr/>
          <p:nvPr/>
        </p:nvSpPr>
        <p:spPr>
          <a:xfrm>
            <a:off x="3881919" y="2661135"/>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4805BC12-4755-4A48-9D92-62DC0B9E86EA}"/>
              </a:ext>
            </a:extLst>
          </p:cNvPr>
          <p:cNvSpPr/>
          <p:nvPr/>
        </p:nvSpPr>
        <p:spPr>
          <a:xfrm>
            <a:off x="5790782" y="5229200"/>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F3EEFEA-E8A3-6747-A484-FE0B6624EF5A}"/>
              </a:ext>
            </a:extLst>
          </p:cNvPr>
          <p:cNvSpPr/>
          <p:nvPr/>
        </p:nvSpPr>
        <p:spPr>
          <a:xfrm>
            <a:off x="3701260" y="380060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E6C050EF-0900-964A-A7D5-A2929C7063A7}"/>
              </a:ext>
            </a:extLst>
          </p:cNvPr>
          <p:cNvSpPr/>
          <p:nvPr/>
        </p:nvSpPr>
        <p:spPr>
          <a:xfrm>
            <a:off x="5826786" y="3092094"/>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DE2FC296-8FCA-E24A-A840-B999B49A78DB}"/>
              </a:ext>
            </a:extLst>
          </p:cNvPr>
          <p:cNvSpPr/>
          <p:nvPr/>
        </p:nvSpPr>
        <p:spPr>
          <a:xfrm>
            <a:off x="3722192" y="4805837"/>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DA25B287-8DB0-D843-AB46-317A3064C707}"/>
              </a:ext>
            </a:extLst>
          </p:cNvPr>
          <p:cNvSpPr/>
          <p:nvPr/>
        </p:nvSpPr>
        <p:spPr>
          <a:xfrm>
            <a:off x="8557875" y="345543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EB5E67-0862-D240-B1DE-1D8E9D306FA0}"/>
              </a:ext>
            </a:extLst>
          </p:cNvPr>
          <p:cNvSpPr/>
          <p:nvPr/>
        </p:nvSpPr>
        <p:spPr>
          <a:xfrm>
            <a:off x="10061393" y="5906206"/>
            <a:ext cx="216024" cy="216024"/>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BE0E3D1-5DA1-DB47-AB25-857C746577F7}"/>
              </a:ext>
            </a:extLst>
          </p:cNvPr>
          <p:cNvSpPr txBox="1"/>
          <p:nvPr/>
        </p:nvSpPr>
        <p:spPr>
          <a:xfrm>
            <a:off x="10200456" y="5877272"/>
            <a:ext cx="1965603" cy="307777"/>
          </a:xfrm>
          <a:prstGeom prst="rect">
            <a:avLst/>
          </a:prstGeom>
          <a:noFill/>
        </p:spPr>
        <p:txBody>
          <a:bodyPr wrap="none" rtlCol="0">
            <a:spAutoFit/>
          </a:bodyPr>
          <a:lstStyle/>
          <a:p>
            <a:r>
              <a:rPr lang="en-US" sz="1400" dirty="0"/>
              <a:t>Covered in this course</a:t>
            </a:r>
          </a:p>
        </p:txBody>
      </p:sp>
      <p:sp>
        <p:nvSpPr>
          <p:cNvPr id="4" name="5-Point Star 3">
            <a:extLst>
              <a:ext uri="{FF2B5EF4-FFF2-40B4-BE49-F238E27FC236}">
                <a16:creationId xmlns:a16="http://schemas.microsoft.com/office/drawing/2014/main" id="{9EB312FB-7AF1-F8BF-8801-65842537E0F6}"/>
              </a:ext>
            </a:extLst>
          </p:cNvPr>
          <p:cNvSpPr/>
          <p:nvPr/>
        </p:nvSpPr>
        <p:spPr>
          <a:xfrm>
            <a:off x="3820620" y="4945481"/>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44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AA68-9E05-CA40-B672-7553CDBBFCE7}"/>
              </a:ext>
            </a:extLst>
          </p:cNvPr>
          <p:cNvSpPr>
            <a:spLocks noGrp="1"/>
          </p:cNvSpPr>
          <p:nvPr>
            <p:ph type="title"/>
          </p:nvPr>
        </p:nvSpPr>
        <p:spPr>
          <a:xfrm>
            <a:off x="203200" y="-18256"/>
            <a:ext cx="11785600" cy="1143000"/>
          </a:xfrm>
        </p:spPr>
        <p:txBody>
          <a:bodyPr/>
          <a:lstStyle/>
          <a:p>
            <a:r>
              <a:rPr lang="en-US" dirty="0"/>
              <a:t>Discussion of bulk vs single cell RNA-</a:t>
            </a:r>
            <a:r>
              <a:rPr lang="en-US" dirty="0" err="1"/>
              <a:t>seq</a:t>
            </a:r>
            <a:endParaRPr lang="en-US" dirty="0"/>
          </a:p>
        </p:txBody>
      </p:sp>
      <p:pic>
        <p:nvPicPr>
          <p:cNvPr id="5" name="Picture 4">
            <a:extLst>
              <a:ext uri="{FF2B5EF4-FFF2-40B4-BE49-F238E27FC236}">
                <a16:creationId xmlns:a16="http://schemas.microsoft.com/office/drawing/2014/main" id="{53BC38A9-CDDE-8647-B7B4-1B0068790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980728"/>
            <a:ext cx="10056440" cy="4524599"/>
          </a:xfrm>
          <a:prstGeom prst="rect">
            <a:avLst/>
          </a:prstGeom>
        </p:spPr>
      </p:pic>
      <p:sp>
        <p:nvSpPr>
          <p:cNvPr id="6" name="TextBox 5">
            <a:extLst>
              <a:ext uri="{FF2B5EF4-FFF2-40B4-BE49-F238E27FC236}">
                <a16:creationId xmlns:a16="http://schemas.microsoft.com/office/drawing/2014/main" id="{62328D98-D6FD-A14C-8210-3B33FB2FCB23}"/>
              </a:ext>
            </a:extLst>
          </p:cNvPr>
          <p:cNvSpPr txBox="1"/>
          <p:nvPr/>
        </p:nvSpPr>
        <p:spPr>
          <a:xfrm>
            <a:off x="360040" y="1412776"/>
            <a:ext cx="1951175" cy="276999"/>
          </a:xfrm>
          <a:prstGeom prst="rect">
            <a:avLst/>
          </a:prstGeom>
          <a:noFill/>
        </p:spPr>
        <p:txBody>
          <a:bodyPr wrap="none" rtlCol="0">
            <a:spAutoFit/>
          </a:bodyPr>
          <a:lstStyle/>
          <a:p>
            <a:r>
              <a:rPr lang="en-US" sz="1200" dirty="0"/>
              <a:t>Image from 10x genomics</a:t>
            </a:r>
          </a:p>
        </p:txBody>
      </p:sp>
      <p:sp>
        <p:nvSpPr>
          <p:cNvPr id="7" name="TextBox 6">
            <a:extLst>
              <a:ext uri="{FF2B5EF4-FFF2-40B4-BE49-F238E27FC236}">
                <a16:creationId xmlns:a16="http://schemas.microsoft.com/office/drawing/2014/main" id="{CBB50860-32E0-6849-8907-DCDF0C4BEDB1}"/>
              </a:ext>
            </a:extLst>
          </p:cNvPr>
          <p:cNvSpPr txBox="1"/>
          <p:nvPr/>
        </p:nvSpPr>
        <p:spPr>
          <a:xfrm>
            <a:off x="335361" y="5589240"/>
            <a:ext cx="11653440" cy="830997"/>
          </a:xfrm>
          <a:prstGeom prst="rect">
            <a:avLst/>
          </a:prstGeom>
          <a:noFill/>
        </p:spPr>
        <p:txBody>
          <a:bodyPr wrap="square" rtlCol="0">
            <a:spAutoFit/>
          </a:bodyPr>
          <a:lstStyle/>
          <a:p>
            <a:r>
              <a:rPr lang="en-US" dirty="0"/>
              <a:t>Factors to compare: Cost, complexity of library prep, complexity of analysis, qualitative and quantitative differences in richness of information obtained.  </a:t>
            </a:r>
          </a:p>
        </p:txBody>
      </p:sp>
    </p:spTree>
    <p:extLst>
      <p:ext uri="{BB962C8B-B14F-4D97-AF65-F5344CB8AC3E}">
        <p14:creationId xmlns:p14="http://schemas.microsoft.com/office/powerpoint/2010/main" val="190553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2" name="Google Shape;131;p2">
            <a:extLst>
              <a:ext uri="{FF2B5EF4-FFF2-40B4-BE49-F238E27FC236}">
                <a16:creationId xmlns:a16="http://schemas.microsoft.com/office/drawing/2014/main" id="{C568B180-ACAE-81F4-55F7-33C925625B6E}"/>
              </a:ext>
            </a:extLst>
          </p:cNvPr>
          <p:cNvPicPr preferRelativeResize="0"/>
          <p:nvPr/>
        </p:nvPicPr>
        <p:blipFill rotWithShape="1">
          <a:blip r:embed="rId3">
            <a:alphaModFix/>
          </a:blip>
          <a:srcRect/>
          <a:stretch/>
        </p:blipFill>
        <p:spPr>
          <a:xfrm>
            <a:off x="4095918" y="260648"/>
            <a:ext cx="4000165" cy="6003046"/>
          </a:xfrm>
          <a:prstGeom prst="rect">
            <a:avLst/>
          </a:prstGeom>
          <a:noFill/>
          <a:ln>
            <a:noFill/>
          </a:ln>
        </p:spPr>
      </p:pic>
    </p:spTree>
    <p:extLst>
      <p:ext uri="{BB962C8B-B14F-4D97-AF65-F5344CB8AC3E}">
        <p14:creationId xmlns:p14="http://schemas.microsoft.com/office/powerpoint/2010/main" val="2641809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r>
              <a:rPr lang="en-US" dirty="0"/>
              <a:t>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767790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065157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700789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p:nvPr>
        </p:nvSpPr>
        <p:spPr>
          <a:xfrm>
            <a:off x="2152650" y="1131097"/>
            <a:ext cx="7886700" cy="2589835"/>
          </a:xfrm>
          <a:prstGeom prst="rect">
            <a:avLst/>
          </a:prstGeom>
          <a:noFill/>
          <a:ln>
            <a:noFill/>
          </a:ln>
        </p:spPr>
        <p:txBody>
          <a:bodyPr spcFirstLastPara="1" wrap="square" lIns="91425" tIns="45700" rIns="91425" bIns="45700" anchor="ctr" anchorCtr="0">
            <a:normAutofit/>
          </a:bodyPr>
          <a:lstStyle/>
          <a:p>
            <a:pPr algn="ctr">
              <a:buSzPts val="3300"/>
            </a:pPr>
            <a:r>
              <a:rPr lang="en-US"/>
              <a:t>We are on a Coffee Break &amp; Networking Session</a:t>
            </a:r>
            <a:endParaRPr/>
          </a:p>
        </p:txBody>
      </p:sp>
      <p:sp>
        <p:nvSpPr>
          <p:cNvPr id="2" name="Google Shape;159;g24c7d206a1c_1_72">
            <a:extLst>
              <a:ext uri="{FF2B5EF4-FFF2-40B4-BE49-F238E27FC236}">
                <a16:creationId xmlns:a16="http://schemas.microsoft.com/office/drawing/2014/main" id="{EF70C3FC-5789-BFFF-7525-4B592CA436F1}"/>
              </a:ext>
            </a:extLst>
          </p:cNvPr>
          <p:cNvSpPr txBox="1"/>
          <p:nvPr/>
        </p:nvSpPr>
        <p:spPr>
          <a:xfrm>
            <a:off x="2117124" y="3832139"/>
            <a:ext cx="7951500" cy="300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Verdana"/>
                <a:ea typeface="Verdana"/>
                <a:cs typeface="Verdana"/>
                <a:sym typeface="Verdana"/>
              </a:rPr>
              <a:t>Workshop Sponsors:</a:t>
            </a:r>
            <a:endParaRPr sz="1400" b="0" i="0" u="none" strike="noStrike" cap="none">
              <a:solidFill>
                <a:srgbClr val="000000"/>
              </a:solidFill>
              <a:latin typeface="Arial"/>
              <a:ea typeface="Arial"/>
              <a:cs typeface="Arial"/>
              <a:sym typeface="Arial"/>
            </a:endParaRPr>
          </a:p>
        </p:txBody>
      </p:sp>
      <p:pic>
        <p:nvPicPr>
          <p:cNvPr id="4" name="Google Shape;160;g24c7d206a1c_1_72">
            <a:extLst>
              <a:ext uri="{FF2B5EF4-FFF2-40B4-BE49-F238E27FC236}">
                <a16:creationId xmlns:a16="http://schemas.microsoft.com/office/drawing/2014/main" id="{5AF5FA04-96F9-66E9-9DB2-7D04F325F6E3}"/>
              </a:ext>
            </a:extLst>
          </p:cNvPr>
          <p:cNvPicPr preferRelativeResize="0"/>
          <p:nvPr/>
        </p:nvPicPr>
        <p:blipFill rotWithShape="1">
          <a:blip r:embed="rId3">
            <a:alphaModFix/>
          </a:blip>
          <a:srcRect/>
          <a:stretch/>
        </p:blipFill>
        <p:spPr>
          <a:xfrm>
            <a:off x="8025272" y="4403978"/>
            <a:ext cx="1105775" cy="795825"/>
          </a:xfrm>
          <a:prstGeom prst="rect">
            <a:avLst/>
          </a:prstGeom>
          <a:noFill/>
          <a:ln>
            <a:noFill/>
          </a:ln>
        </p:spPr>
      </p:pic>
      <p:pic>
        <p:nvPicPr>
          <p:cNvPr id="5" name="Google Shape;161;g24c7d206a1c_1_72">
            <a:extLst>
              <a:ext uri="{FF2B5EF4-FFF2-40B4-BE49-F238E27FC236}">
                <a16:creationId xmlns:a16="http://schemas.microsoft.com/office/drawing/2014/main" id="{BC83246F-5A07-900A-5239-59A96A9B3804}"/>
              </a:ext>
            </a:extLst>
          </p:cNvPr>
          <p:cNvPicPr preferRelativeResize="0"/>
          <p:nvPr/>
        </p:nvPicPr>
        <p:blipFill rotWithShape="1">
          <a:blip r:embed="rId4">
            <a:alphaModFix/>
          </a:blip>
          <a:srcRect/>
          <a:stretch/>
        </p:blipFill>
        <p:spPr>
          <a:xfrm>
            <a:off x="3060951" y="4570130"/>
            <a:ext cx="2085975" cy="590550"/>
          </a:xfrm>
          <a:prstGeom prst="rect">
            <a:avLst/>
          </a:prstGeom>
          <a:noFill/>
          <a:ln>
            <a:noFill/>
          </a:ln>
        </p:spPr>
      </p:pic>
      <p:pic>
        <p:nvPicPr>
          <p:cNvPr id="6" name="Google Shape;162;g24c7d206a1c_1_72">
            <a:extLst>
              <a:ext uri="{FF2B5EF4-FFF2-40B4-BE49-F238E27FC236}">
                <a16:creationId xmlns:a16="http://schemas.microsoft.com/office/drawing/2014/main" id="{248CD98D-0E3D-D7EA-F555-54215B706BBC}"/>
              </a:ext>
            </a:extLst>
          </p:cNvPr>
          <p:cNvPicPr preferRelativeResize="0"/>
          <p:nvPr/>
        </p:nvPicPr>
        <p:blipFill rotWithShape="1">
          <a:blip r:embed="rId5">
            <a:alphaModFix/>
          </a:blip>
          <a:srcRect/>
          <a:stretch/>
        </p:blipFill>
        <p:spPr>
          <a:xfrm>
            <a:off x="5708169" y="4243440"/>
            <a:ext cx="1869300" cy="1243925"/>
          </a:xfrm>
          <a:prstGeom prst="rect">
            <a:avLst/>
          </a:prstGeom>
          <a:noFill/>
          <a:ln>
            <a:noFill/>
          </a:ln>
        </p:spPr>
      </p:pic>
      <p:pic>
        <p:nvPicPr>
          <p:cNvPr id="7" name="Google Shape;163;g24c7d206a1c_1_72" descr="A picture containing graphical user interface&#10;&#10;Description automatically generated">
            <a:extLst>
              <a:ext uri="{FF2B5EF4-FFF2-40B4-BE49-F238E27FC236}">
                <a16:creationId xmlns:a16="http://schemas.microsoft.com/office/drawing/2014/main" id="{E18DD981-F5FF-6EB4-5EAA-E81744B45847}"/>
              </a:ext>
            </a:extLst>
          </p:cNvPr>
          <p:cNvPicPr preferRelativeResize="0"/>
          <p:nvPr/>
        </p:nvPicPr>
        <p:blipFill rotWithShape="1">
          <a:blip r:embed="rId6">
            <a:alphaModFix/>
          </a:blip>
          <a:srcRect/>
          <a:stretch/>
        </p:blipFill>
        <p:spPr>
          <a:xfrm>
            <a:off x="6502657" y="5353037"/>
            <a:ext cx="1143000" cy="685800"/>
          </a:xfrm>
          <a:prstGeom prst="rect">
            <a:avLst/>
          </a:prstGeom>
          <a:noFill/>
          <a:ln>
            <a:noFill/>
          </a:ln>
        </p:spPr>
      </p:pic>
      <p:pic>
        <p:nvPicPr>
          <p:cNvPr id="8" name="Google Shape;164;g24c7d206a1c_1_72">
            <a:extLst>
              <a:ext uri="{FF2B5EF4-FFF2-40B4-BE49-F238E27FC236}">
                <a16:creationId xmlns:a16="http://schemas.microsoft.com/office/drawing/2014/main" id="{A31C32B3-1C56-6360-9FDB-B2E0CD776701}"/>
              </a:ext>
            </a:extLst>
          </p:cNvPr>
          <p:cNvPicPr preferRelativeResize="0"/>
          <p:nvPr/>
        </p:nvPicPr>
        <p:blipFill rotWithShape="1">
          <a:blip r:embed="rId7">
            <a:alphaModFix/>
          </a:blip>
          <a:srcRect/>
          <a:stretch/>
        </p:blipFill>
        <p:spPr>
          <a:xfrm>
            <a:off x="4546337" y="5426596"/>
            <a:ext cx="1311749" cy="538675"/>
          </a:xfrm>
          <a:prstGeom prst="rect">
            <a:avLst/>
          </a:prstGeom>
          <a:noFill/>
          <a:ln>
            <a:noFill/>
          </a:ln>
        </p:spPr>
      </p:pic>
    </p:spTree>
    <p:extLst>
      <p:ext uri="{BB962C8B-B14F-4D97-AF65-F5344CB8AC3E}">
        <p14:creationId xmlns:p14="http://schemas.microsoft.com/office/powerpoint/2010/main" val="1251987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C33B2E-2B58-7849-BDE5-9D114CED2104}"/>
              </a:ext>
            </a:extLst>
          </p:cNvPr>
          <p:cNvSpPr/>
          <p:nvPr/>
        </p:nvSpPr>
        <p:spPr>
          <a:xfrm>
            <a:off x="0" y="2492896"/>
            <a:ext cx="12192000" cy="3889542"/>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sp>
        <p:nvSpPr>
          <p:cNvPr id="10244" name="Title 1"/>
          <p:cNvSpPr txBox="1">
            <a:spLocks/>
          </p:cNvSpPr>
          <p:nvPr/>
        </p:nvSpPr>
        <p:spPr bwMode="auto">
          <a:xfrm>
            <a:off x="5836840" y="183488"/>
            <a:ext cx="60198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dirty="0">
                <a:solidFill>
                  <a:schemeClr val="bg1"/>
                </a:solidFill>
                <a:latin typeface="Calibri" charset="0"/>
                <a:cs typeface="Segoe UI" charset="0"/>
              </a:rPr>
              <a:t>Introduction to RNA sequencing (lecture)</a:t>
            </a:r>
            <a:endParaRPr lang="en-US" sz="2000" b="1" dirty="0">
              <a:solidFill>
                <a:schemeClr val="bg1"/>
              </a:solidFill>
              <a:latin typeface="Calibri" charset="0"/>
              <a:cs typeface="Segoe UI" charset="0"/>
            </a:endParaRPr>
          </a:p>
        </p:txBody>
      </p:sp>
      <p:pic>
        <p:nvPicPr>
          <p:cNvPr id="11" name="Picture 10">
            <a:extLst>
              <a:ext uri="{FF2B5EF4-FFF2-40B4-BE49-F238E27FC236}">
                <a16:creationId xmlns:a16="http://schemas.microsoft.com/office/drawing/2014/main" id="{9F353E93-A688-004C-B399-25882A2A25CF}"/>
              </a:ext>
            </a:extLst>
          </p:cNvPr>
          <p:cNvPicPr>
            <a:picLocks noChangeAspect="1"/>
          </p:cNvPicPr>
          <p:nvPr/>
        </p:nvPicPr>
        <p:blipFill>
          <a:blip r:embed="rId2"/>
          <a:stretch>
            <a:fillRect/>
          </a:stretch>
        </p:blipFill>
        <p:spPr>
          <a:xfrm>
            <a:off x="250777" y="2855119"/>
            <a:ext cx="3128830" cy="3128830"/>
          </a:xfrm>
          <a:prstGeom prst="rect">
            <a:avLst/>
          </a:prstGeom>
        </p:spPr>
      </p:pic>
      <p:pic>
        <p:nvPicPr>
          <p:cNvPr id="12" name="Picture 1" descr="RNA-Seq-alignment.png">
            <a:extLst>
              <a:ext uri="{FF2B5EF4-FFF2-40B4-BE49-F238E27FC236}">
                <a16:creationId xmlns:a16="http://schemas.microsoft.com/office/drawing/2014/main" id="{5BFF4C48-5997-A74A-B649-0DEA98B46F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2852936"/>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81F5391E-B6C3-AC45-B0BE-FBFA7D86A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479" y="3431272"/>
            <a:ext cx="5263149" cy="1631984"/>
          </a:xfrm>
          <a:prstGeom prst="rect">
            <a:avLst/>
          </a:prstGeom>
        </p:spPr>
      </p:pic>
      <p:sp>
        <p:nvSpPr>
          <p:cNvPr id="8" name="Title 1">
            <a:extLst>
              <a:ext uri="{FF2B5EF4-FFF2-40B4-BE49-F238E27FC236}">
                <a16:creationId xmlns:a16="http://schemas.microsoft.com/office/drawing/2014/main" id="{CBD550CA-465D-2F4B-A072-1C6D3E8EB6DB}"/>
              </a:ext>
            </a:extLst>
          </p:cNvPr>
          <p:cNvSpPr txBox="1">
            <a:spLocks/>
          </p:cNvSpPr>
          <p:nvPr/>
        </p:nvSpPr>
        <p:spPr>
          <a:xfrm>
            <a:off x="2812504" y="1219199"/>
            <a:ext cx="9044136"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Malachi Griffith, Obi Griffith, Isabel </a:t>
            </a:r>
            <a:r>
              <a:rPr lang="en-US" sz="1800" dirty="0" err="1">
                <a:latin typeface="Calibri"/>
                <a:cs typeface="Calibri"/>
              </a:rPr>
              <a:t>Risch</a:t>
            </a:r>
            <a:r>
              <a:rPr lang="en-US" sz="1800" dirty="0">
                <a:latin typeface="Calibri"/>
                <a:cs typeface="Calibri"/>
              </a:rPr>
              <a:t>, Vida </a:t>
            </a:r>
            <a:r>
              <a:rPr lang="en-US" sz="1800" dirty="0" err="1">
                <a:latin typeface="Calibri"/>
                <a:cs typeface="Calibri"/>
              </a:rPr>
              <a:t>Talebian</a:t>
            </a:r>
            <a:endParaRPr lang="en-US" sz="1800" dirty="0">
              <a:latin typeface="Calibri"/>
              <a:cs typeface="Calibri"/>
            </a:endParaRPr>
          </a:p>
          <a:p>
            <a:pPr>
              <a:defRPr/>
            </a:pPr>
            <a:endParaRPr lang="en-US" sz="1800" dirty="0">
              <a:latin typeface="Calibri"/>
              <a:cs typeface="Calibri"/>
            </a:endParaRPr>
          </a:p>
          <a:p>
            <a:pPr>
              <a:defRPr/>
            </a:pPr>
            <a:r>
              <a:rPr lang="en-US" sz="1800" dirty="0">
                <a:ln w="1270">
                  <a:solidFill>
                    <a:schemeClr val="tx1">
                      <a:alpha val="38000"/>
                    </a:schemeClr>
                  </a:solidFill>
                </a:ln>
                <a:latin typeface="Calibri"/>
                <a:cs typeface="Calibri"/>
              </a:rPr>
              <a:t>RNA-seq Analysis 2024. </a:t>
            </a:r>
            <a:r>
              <a:rPr lang="en-US" sz="1600" dirty="0">
                <a:ln w="1270">
                  <a:solidFill>
                    <a:schemeClr val="tx1">
                      <a:alpha val="38000"/>
                    </a:schemeClr>
                  </a:solidFill>
                </a:ln>
                <a:latin typeface="Calibri"/>
                <a:cs typeface="Calibri"/>
              </a:rPr>
              <a:t>June 17-19, 2024</a:t>
            </a:r>
          </a:p>
        </p:txBody>
      </p:sp>
    </p:spTree>
    <p:extLst>
      <p:ext uri="{BB962C8B-B14F-4D97-AF65-F5344CB8AC3E}">
        <p14:creationId xmlns:p14="http://schemas.microsoft.com/office/powerpoint/2010/main" val="325060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551384" y="1116013"/>
            <a:ext cx="10873208" cy="5193307"/>
          </a:xfrm>
        </p:spPr>
        <p:txBody>
          <a:bodyPr>
            <a:normAutofit/>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73709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dirty="0">
                <a:latin typeface="Calibri" charset="0"/>
                <a:ea typeface="ＭＳ Ｐゴシック" charset="0"/>
              </a:rPr>
              <a:t>Introduction to the theory and practice of RNA sequencing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Background molecular biology</a:t>
            </a:r>
          </a:p>
          <a:p>
            <a:pPr lvl="1"/>
            <a:r>
              <a:rPr lang="en-US" dirty="0">
                <a:latin typeface="Calibri" charset="0"/>
                <a:ea typeface="ＭＳ Ｐゴシック" charset="0"/>
              </a:rPr>
              <a:t>Challenges specific to RNA-</a:t>
            </a:r>
            <a:r>
              <a:rPr lang="en-US" dirty="0" err="1">
                <a:latin typeface="Calibri" charset="0"/>
                <a:ea typeface="ＭＳ Ｐゴシック" charset="0"/>
              </a:rPr>
              <a:t>seq</a:t>
            </a:r>
            <a:endParaRPr lang="en-US" dirty="0">
              <a:latin typeface="Calibri" charset="0"/>
              <a:ea typeface="ＭＳ Ｐゴシック" charset="0"/>
            </a:endParaRPr>
          </a:p>
          <a:p>
            <a:pPr lvl="1"/>
            <a:r>
              <a:rPr lang="en-US" dirty="0">
                <a:latin typeface="Calibri" charset="0"/>
                <a:ea typeface="ＭＳ Ｐゴシック" charset="0"/>
              </a:rPr>
              <a:t>General goals and themes of RNA-seq analysis workflows</a:t>
            </a:r>
          </a:p>
          <a:p>
            <a:pPr lvl="1"/>
            <a:r>
              <a:rPr lang="en-US" dirty="0">
                <a:latin typeface="Calibri" charset="0"/>
                <a:ea typeface="ＭＳ Ｐゴシック" charset="0"/>
              </a:rPr>
              <a:t>Common technical questions related to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Introduction to the RNA-</a:t>
            </a:r>
            <a:r>
              <a:rPr lang="en-US" dirty="0" err="1">
                <a:latin typeface="Calibri" charset="0"/>
                <a:ea typeface="ＭＳ Ｐゴシック" charset="0"/>
              </a:rPr>
              <a:t>seq</a:t>
            </a:r>
            <a:r>
              <a:rPr lang="en-US" dirty="0">
                <a:latin typeface="Calibri" charset="0"/>
                <a:ea typeface="ＭＳ Ｐゴシック" charset="0"/>
              </a:rPr>
              <a:t> hands on tutorial</a:t>
            </a:r>
          </a:p>
        </p:txBody>
      </p:sp>
    </p:spTree>
    <p:extLst>
      <p:ext uri="{BB962C8B-B14F-4D97-AF65-F5344CB8AC3E}">
        <p14:creationId xmlns:p14="http://schemas.microsoft.com/office/powerpoint/2010/main" val="1399821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137539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1275801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623392" y="838201"/>
            <a:ext cx="10945216" cy="4708525"/>
          </a:xfrm>
        </p:spPr>
        <p:txBody>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176575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2220062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10150</TotalTime>
  <Words>2923</Words>
  <Application>Microsoft Macintosh PowerPoint</Application>
  <PresentationFormat>Widescreen</PresentationFormat>
  <Paragraphs>149</Paragraphs>
  <Slides>23</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Consolas</vt:lpstr>
      <vt:lpstr>Segoe UI</vt:lpstr>
      <vt:lpstr>Verdana</vt:lpstr>
      <vt:lpstr>Office Theme</vt:lpstr>
      <vt:lpstr>PowerPoint Presentation</vt:lpstr>
      <vt:lpstr>PowerPoint Presentation</vt:lpstr>
      <vt:lpstr>PowerPoint Presentation</vt:lpstr>
      <vt:lpstr>Learning objectives of the course</vt:lpstr>
      <vt:lpstr>Learning objectives of module 1</vt:lpstr>
      <vt:lpstr>Gene expression</vt:lpstr>
      <vt:lpstr>RNA sequencing</vt:lpstr>
      <vt:lpstr>Challenges</vt:lpstr>
      <vt:lpstr>Agilent example / interpretation</vt:lpstr>
      <vt:lpstr>Design considerations</vt:lpstr>
      <vt:lpstr>There are many RNA-seq library construction strategies</vt:lpstr>
      <vt:lpstr>Fragmentation and size selection</vt:lpstr>
      <vt:lpstr>RNA sequence enrichment (selection/depletion)</vt:lpstr>
      <vt:lpstr>Stranded vs. unstranded</vt:lpstr>
      <vt:lpstr>Replicates</vt:lpstr>
      <vt:lpstr>Common analysis goals of RNA-Seq  analysis (what can you ask of the data?)</vt:lpstr>
      <vt:lpstr>General themes of RNA-seq workflows</vt:lpstr>
      <vt:lpstr>Examples of RNA-seq data analysis workflows for differential gene expression</vt:lpstr>
      <vt:lpstr>Discussion of bulk vs single cell RNA-seq</vt:lpstr>
      <vt:lpstr>Common questions (and answers)</vt:lpstr>
      <vt:lpstr>PowerPoint Presentation</vt:lpstr>
      <vt:lpstr>HISAT2/StringTie/Ballgown  RNA-seq Pipeline</vt:lpstr>
      <vt:lpstr>We are on a Coffee Break &amp; Networking Session</vt:lpstr>
    </vt:vector>
  </TitlesOfParts>
  <Company>Boston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Griffith, Malachi</cp:lastModifiedBy>
  <cp:revision>713</cp:revision>
  <dcterms:created xsi:type="dcterms:W3CDTF">2011-11-14T19:50:16Z</dcterms:created>
  <dcterms:modified xsi:type="dcterms:W3CDTF">2024-06-17T12:58:38Z</dcterms:modified>
</cp:coreProperties>
</file>