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1" r:id="rId3"/>
    <p:sldId id="269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8" r:id="rId12"/>
    <p:sldId id="264" r:id="rId13"/>
    <p:sldId id="270" r:id="rId14"/>
    <p:sldId id="263" r:id="rId15"/>
    <p:sldId id="273" r:id="rId16"/>
    <p:sldId id="265" r:id="rId17"/>
    <p:sldId id="271" r:id="rId18"/>
    <p:sldId id="272" r:id="rId19"/>
    <p:sldId id="276" r:id="rId20"/>
    <p:sldId id="275" r:id="rId21"/>
    <p:sldId id="283" r:id="rId22"/>
    <p:sldId id="282" r:id="rId23"/>
    <p:sldId id="278" r:id="rId24"/>
    <p:sldId id="279" r:id="rId25"/>
    <p:sldId id="280" r:id="rId26"/>
    <p:sldId id="27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38"/>
    <p:restoredTop sz="94255"/>
  </p:normalViewPr>
  <p:slideViewPr>
    <p:cSldViewPr snapToGrid="0">
      <p:cViewPr>
        <p:scale>
          <a:sx n="180" d="100"/>
          <a:sy n="180" d="100"/>
        </p:scale>
        <p:origin x="184" y="8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Get the 5</a:t>
            </a:r>
            <a:r>
              <a:rPr lang="en-US" baseline="30000" dirty="0"/>
              <a:t>th</a:t>
            </a:r>
            <a:r>
              <a:rPr lang="en-US" dirty="0"/>
              <a:t> nucleotide: </a:t>
            </a:r>
          </a:p>
          <a:p>
            <a:r>
              <a:rPr lang="en-US" dirty="0"/>
              <a:t>res = </a:t>
            </a:r>
            <a:r>
              <a:rPr lang="en-US" dirty="0" err="1"/>
              <a:t>DNA_seq</a:t>
            </a:r>
            <a:r>
              <a:rPr lang="en-US" dirty="0"/>
              <a:t>[4]</a:t>
            </a:r>
          </a:p>
          <a:p>
            <a:r>
              <a:rPr lang="en-US" dirty="0"/>
              <a:t>print(res)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## Could also do this. This is </a:t>
            </a:r>
          </a:p>
          <a:p>
            <a:r>
              <a:rPr lang="en-US" dirty="0"/>
              <a:t>## analogous to the 0-based system</a:t>
            </a:r>
          </a:p>
          <a:p>
            <a:r>
              <a:rPr lang="en-US" dirty="0"/>
              <a:t>res = </a:t>
            </a:r>
            <a:r>
              <a:rPr lang="en-US" dirty="0" err="1"/>
              <a:t>DNA_seq</a:t>
            </a:r>
            <a:r>
              <a:rPr lang="en-US" dirty="0"/>
              <a:t>[4:5]</a:t>
            </a:r>
          </a:p>
          <a:p>
            <a:r>
              <a:rPr lang="en-US" dirty="0"/>
              <a:t>print(res)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## Get the 8-14th nucleotide</a:t>
            </a:r>
          </a:p>
          <a:p>
            <a:r>
              <a:rPr lang="en-US" dirty="0"/>
              <a:t>res = </a:t>
            </a:r>
            <a:r>
              <a:rPr lang="en-US" dirty="0" err="1"/>
              <a:t>DNA_seq</a:t>
            </a:r>
            <a:r>
              <a:rPr lang="en-US" dirty="0"/>
              <a:t>[7:14]</a:t>
            </a:r>
          </a:p>
          <a:p>
            <a:r>
              <a:rPr lang="en-US" dirty="0"/>
              <a:t>print(res)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7304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3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4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8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84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2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cat FGFR3_exons.bed | grep "ENST00000440486\|ENST00000481110"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19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23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68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0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50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60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28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0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9e91ef5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9e91ef5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9e91ef5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9e91ef5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9e91ef5e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9e91ef5e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9e91ef5e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9e91ef5e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33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9e91ef5e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9e91ef5e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561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2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Get the 5th nucleotide</a:t>
            </a:r>
          </a:p>
          <a:p>
            <a:r>
              <a:rPr lang="en-US" dirty="0"/>
              <a:t>res &lt;- 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 err="1"/>
              <a:t>DNA_seq</a:t>
            </a:r>
            <a:r>
              <a:rPr lang="en-US" dirty="0"/>
              <a:t>, 5,5)</a:t>
            </a:r>
          </a:p>
          <a:p>
            <a:r>
              <a:rPr lang="en-US" dirty="0"/>
              <a:t>print(res)</a:t>
            </a:r>
          </a:p>
          <a:p>
            <a:endParaRPr lang="en-US" dirty="0"/>
          </a:p>
          <a:p>
            <a:r>
              <a:rPr lang="en-US" dirty="0"/>
              <a:t>## Get the 8-14th nucleotide</a:t>
            </a:r>
          </a:p>
          <a:p>
            <a:r>
              <a:rPr lang="en-US" dirty="0"/>
              <a:t>res &lt;- 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 err="1"/>
              <a:t>DNA_seq</a:t>
            </a:r>
            <a:r>
              <a:rPr lang="en-US" dirty="0"/>
              <a:t>, 8, 14)</a:t>
            </a:r>
          </a:p>
          <a:p>
            <a:r>
              <a:rPr lang="en-US" dirty="0"/>
              <a:t>print(res)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5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broadinstitute.org/software/igv/?q=book/export/html/16#:~:text=An%20IGV%20file%20(.,igv%20file.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.ucsc.ed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aining.incf.org/lesson/how-do-i-get-coordinates-and-sequences-exons-using-ucsc-genome-brows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stars.org/p/84686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quinlanlab.org/tutorials/bedtools/bedtool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Genome Arithmetic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149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Aaron Quinlan, Joshua Mincer, Jason </a:t>
            </a:r>
            <a:r>
              <a:rPr lang="en-US" dirty="0" err="1"/>
              <a:t>Kunisaki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CSHL Advanced Sequencing Technologies 2022</a:t>
            </a:r>
          </a:p>
          <a:p>
            <a:pPr marL="0" indent="0"/>
            <a:r>
              <a:rPr lang="en-US" dirty="0"/>
              <a:t>11/16/2022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087-619D-C7BA-EF2C-73F52738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R’s 1-index system is similar to 1-based coordinates </a:t>
            </a:r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E22DDCA9-FED7-7F65-1191-14EBB5F34EEF}"/>
              </a:ext>
            </a:extLst>
          </p:cNvPr>
          <p:cNvSpPr txBox="1"/>
          <p:nvPr/>
        </p:nvSpPr>
        <p:spPr>
          <a:xfrm>
            <a:off x="2004419" y="1166948"/>
            <a:ext cx="666900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A       G      C       T       A       G      C       T       A       C     G</a:t>
            </a:r>
            <a:endParaRPr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D5DFECD1-08CF-00F9-A15F-C683E4B4179A}"/>
              </a:ext>
            </a:extLst>
          </p:cNvPr>
          <p:cNvSpPr txBox="1"/>
          <p:nvPr/>
        </p:nvSpPr>
        <p:spPr>
          <a:xfrm>
            <a:off x="236144" y="1166948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DNA Sequence = </a:t>
            </a:r>
            <a:endParaRPr b="1" dirty="0"/>
          </a:p>
        </p:txBody>
      </p:sp>
      <p:sp>
        <p:nvSpPr>
          <p:cNvPr id="85" name="Google Shape;64;p14">
            <a:extLst>
              <a:ext uri="{FF2B5EF4-FFF2-40B4-BE49-F238E27FC236}">
                <a16:creationId xmlns:a16="http://schemas.microsoft.com/office/drawing/2014/main" id="{DF616B14-D810-AA2F-145B-8C35A58926F9}"/>
              </a:ext>
            </a:extLst>
          </p:cNvPr>
          <p:cNvSpPr txBox="1"/>
          <p:nvPr/>
        </p:nvSpPr>
        <p:spPr>
          <a:xfrm>
            <a:off x="211920" y="1741675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1-based position:</a:t>
            </a:r>
            <a:endParaRPr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12BD52-072F-5565-1234-0491F9A3FBFC}"/>
              </a:ext>
            </a:extLst>
          </p:cNvPr>
          <p:cNvCxnSpPr>
            <a:cxnSpLocks/>
          </p:cNvCxnSpPr>
          <p:nvPr/>
        </p:nvCxnSpPr>
        <p:spPr>
          <a:xfrm>
            <a:off x="1940425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C365D81-6A39-EB7D-D761-67705DF1706B}"/>
              </a:ext>
            </a:extLst>
          </p:cNvPr>
          <p:cNvCxnSpPr>
            <a:cxnSpLocks/>
          </p:cNvCxnSpPr>
          <p:nvPr/>
        </p:nvCxnSpPr>
        <p:spPr>
          <a:xfrm>
            <a:off x="2386085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2E4FC33-03E2-B457-D0F0-B05DBF9CA965}"/>
              </a:ext>
            </a:extLst>
          </p:cNvPr>
          <p:cNvCxnSpPr>
            <a:cxnSpLocks/>
          </p:cNvCxnSpPr>
          <p:nvPr/>
        </p:nvCxnSpPr>
        <p:spPr>
          <a:xfrm>
            <a:off x="2837477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762422-2673-B753-8FE4-748D09ABBAFE}"/>
              </a:ext>
            </a:extLst>
          </p:cNvPr>
          <p:cNvCxnSpPr>
            <a:cxnSpLocks/>
          </p:cNvCxnSpPr>
          <p:nvPr/>
        </p:nvCxnSpPr>
        <p:spPr>
          <a:xfrm>
            <a:off x="3314681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16E71EB-C50D-CE72-303B-2A91D3F09F2D}"/>
              </a:ext>
            </a:extLst>
          </p:cNvPr>
          <p:cNvCxnSpPr>
            <a:cxnSpLocks/>
          </p:cNvCxnSpPr>
          <p:nvPr/>
        </p:nvCxnSpPr>
        <p:spPr>
          <a:xfrm>
            <a:off x="3759729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82D313A-840C-C959-D291-66F56FCB8885}"/>
              </a:ext>
            </a:extLst>
          </p:cNvPr>
          <p:cNvCxnSpPr>
            <a:cxnSpLocks/>
          </p:cNvCxnSpPr>
          <p:nvPr/>
        </p:nvCxnSpPr>
        <p:spPr>
          <a:xfrm>
            <a:off x="4229285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BDB0B1D-7C1E-C125-B536-386A3FAC0C39}"/>
              </a:ext>
            </a:extLst>
          </p:cNvPr>
          <p:cNvCxnSpPr>
            <a:cxnSpLocks/>
          </p:cNvCxnSpPr>
          <p:nvPr/>
        </p:nvCxnSpPr>
        <p:spPr>
          <a:xfrm>
            <a:off x="4639265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254E0B7-3206-4625-B974-E206CC1E5B0C}"/>
              </a:ext>
            </a:extLst>
          </p:cNvPr>
          <p:cNvCxnSpPr>
            <a:cxnSpLocks/>
          </p:cNvCxnSpPr>
          <p:nvPr/>
        </p:nvCxnSpPr>
        <p:spPr>
          <a:xfrm>
            <a:off x="5119663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8657535-CAD2-2BCC-E15C-533AC73A55D8}"/>
              </a:ext>
            </a:extLst>
          </p:cNvPr>
          <p:cNvCxnSpPr>
            <a:cxnSpLocks/>
          </p:cNvCxnSpPr>
          <p:nvPr/>
        </p:nvCxnSpPr>
        <p:spPr>
          <a:xfrm>
            <a:off x="5568188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EC36BB-33A3-6997-C4A6-DA9849FA7764}"/>
              </a:ext>
            </a:extLst>
          </p:cNvPr>
          <p:cNvCxnSpPr>
            <a:cxnSpLocks/>
          </p:cNvCxnSpPr>
          <p:nvPr/>
        </p:nvCxnSpPr>
        <p:spPr>
          <a:xfrm>
            <a:off x="6048261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F3C067C-907C-3698-A036-AE1F9EC4C4E5}"/>
              </a:ext>
            </a:extLst>
          </p:cNvPr>
          <p:cNvCxnSpPr>
            <a:cxnSpLocks/>
          </p:cNvCxnSpPr>
          <p:nvPr/>
        </p:nvCxnSpPr>
        <p:spPr>
          <a:xfrm>
            <a:off x="6465890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820D584-2077-81DF-0C73-4909E55E94A3}"/>
              </a:ext>
            </a:extLst>
          </p:cNvPr>
          <p:cNvCxnSpPr>
            <a:cxnSpLocks/>
          </p:cNvCxnSpPr>
          <p:nvPr/>
        </p:nvCxnSpPr>
        <p:spPr>
          <a:xfrm>
            <a:off x="6919202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0D7A399-E819-B804-0456-B1ABDA62E29C}"/>
              </a:ext>
            </a:extLst>
          </p:cNvPr>
          <p:cNvCxnSpPr>
            <a:cxnSpLocks/>
          </p:cNvCxnSpPr>
          <p:nvPr/>
        </p:nvCxnSpPr>
        <p:spPr>
          <a:xfrm>
            <a:off x="7390356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03EF926-12C1-35ED-36C4-87FCE6445DBB}"/>
              </a:ext>
            </a:extLst>
          </p:cNvPr>
          <p:cNvCxnSpPr>
            <a:cxnSpLocks/>
          </p:cNvCxnSpPr>
          <p:nvPr/>
        </p:nvCxnSpPr>
        <p:spPr>
          <a:xfrm>
            <a:off x="7879346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4A1B49F-23AC-E261-D513-3790B01CB3A8}"/>
              </a:ext>
            </a:extLst>
          </p:cNvPr>
          <p:cNvSpPr txBox="1"/>
          <p:nvPr/>
        </p:nvSpPr>
        <p:spPr>
          <a:xfrm>
            <a:off x="1787161" y="24825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B69F50-A230-B9C5-4560-58191DE9BC34}"/>
              </a:ext>
            </a:extLst>
          </p:cNvPr>
          <p:cNvSpPr txBox="1"/>
          <p:nvPr/>
        </p:nvSpPr>
        <p:spPr>
          <a:xfrm>
            <a:off x="2238877" y="24825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BFC680-23DF-08DB-9C4A-FA81CC9C713B}"/>
              </a:ext>
            </a:extLst>
          </p:cNvPr>
          <p:cNvSpPr txBox="1"/>
          <p:nvPr/>
        </p:nvSpPr>
        <p:spPr>
          <a:xfrm>
            <a:off x="2690264" y="24825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777184F-4140-723D-6A49-D107209D1A99}"/>
              </a:ext>
            </a:extLst>
          </p:cNvPr>
          <p:cNvSpPr txBox="1"/>
          <p:nvPr/>
        </p:nvSpPr>
        <p:spPr>
          <a:xfrm>
            <a:off x="3177986" y="24825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444ED4-F355-AABA-E54E-B3EF8836BC0A}"/>
              </a:ext>
            </a:extLst>
          </p:cNvPr>
          <p:cNvSpPr txBox="1"/>
          <p:nvPr/>
        </p:nvSpPr>
        <p:spPr>
          <a:xfrm>
            <a:off x="3620065" y="24825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590599-EBD1-2AA9-7947-8443E336983F}"/>
              </a:ext>
            </a:extLst>
          </p:cNvPr>
          <p:cNvSpPr txBox="1"/>
          <p:nvPr/>
        </p:nvSpPr>
        <p:spPr>
          <a:xfrm>
            <a:off x="4095405" y="24825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CA7968-8879-29A9-0B38-6E18C3F6626F}"/>
              </a:ext>
            </a:extLst>
          </p:cNvPr>
          <p:cNvSpPr txBox="1"/>
          <p:nvPr/>
        </p:nvSpPr>
        <p:spPr>
          <a:xfrm>
            <a:off x="4505468" y="24825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7DC065-F58E-124F-2D41-B29A84C574D9}"/>
              </a:ext>
            </a:extLst>
          </p:cNvPr>
          <p:cNvSpPr txBox="1"/>
          <p:nvPr/>
        </p:nvSpPr>
        <p:spPr>
          <a:xfrm>
            <a:off x="4979598" y="24825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7C5F52F-82E0-EAA0-B68A-B4F194269890}"/>
              </a:ext>
            </a:extLst>
          </p:cNvPr>
          <p:cNvSpPr txBox="1"/>
          <p:nvPr/>
        </p:nvSpPr>
        <p:spPr>
          <a:xfrm>
            <a:off x="5426527" y="24825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28E0D03-3EE5-7602-D3DC-D874F65823F1}"/>
              </a:ext>
            </a:extLst>
          </p:cNvPr>
          <p:cNvSpPr txBox="1"/>
          <p:nvPr/>
        </p:nvSpPr>
        <p:spPr>
          <a:xfrm>
            <a:off x="5916490" y="24825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353892A-84A5-7186-3892-AD84169F3406}"/>
              </a:ext>
            </a:extLst>
          </p:cNvPr>
          <p:cNvSpPr txBox="1"/>
          <p:nvPr/>
        </p:nvSpPr>
        <p:spPr>
          <a:xfrm>
            <a:off x="6275045" y="24825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41EEB-5A97-E5AB-3329-13676DF93C9D}"/>
              </a:ext>
            </a:extLst>
          </p:cNvPr>
          <p:cNvSpPr txBox="1"/>
          <p:nvPr/>
        </p:nvSpPr>
        <p:spPr>
          <a:xfrm>
            <a:off x="6728357" y="24825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38B3F3-C03C-06CD-2E3F-964D71A4B090}"/>
              </a:ext>
            </a:extLst>
          </p:cNvPr>
          <p:cNvSpPr txBox="1"/>
          <p:nvPr/>
        </p:nvSpPr>
        <p:spPr>
          <a:xfrm>
            <a:off x="7199511" y="24825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8940C0C-23A3-B6D5-C7DC-D8F35A966C3B}"/>
              </a:ext>
            </a:extLst>
          </p:cNvPr>
          <p:cNvSpPr txBox="1"/>
          <p:nvPr/>
        </p:nvSpPr>
        <p:spPr>
          <a:xfrm>
            <a:off x="7682445" y="24825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13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2557398-EF94-A710-3B87-5C97814BE128}"/>
              </a:ext>
            </a:extLst>
          </p:cNvPr>
          <p:cNvCxnSpPr>
            <a:cxnSpLocks/>
          </p:cNvCxnSpPr>
          <p:nvPr/>
        </p:nvCxnSpPr>
        <p:spPr>
          <a:xfrm>
            <a:off x="8317817" y="1567027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9123D4E-FA25-48CD-1AB4-9C29D6DE9BB3}"/>
              </a:ext>
            </a:extLst>
          </p:cNvPr>
          <p:cNvSpPr txBox="1"/>
          <p:nvPr/>
        </p:nvSpPr>
        <p:spPr>
          <a:xfrm>
            <a:off x="8124420" y="24825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14</a:t>
            </a:r>
          </a:p>
        </p:txBody>
      </p:sp>
      <p:sp>
        <p:nvSpPr>
          <p:cNvPr id="130" name="Google Shape;64;p14">
            <a:extLst>
              <a:ext uri="{FF2B5EF4-FFF2-40B4-BE49-F238E27FC236}">
                <a16:creationId xmlns:a16="http://schemas.microsoft.com/office/drawing/2014/main" id="{4F9ED154-B8A0-DC57-41B1-A22377929E7D}"/>
              </a:ext>
            </a:extLst>
          </p:cNvPr>
          <p:cNvSpPr txBox="1"/>
          <p:nvPr/>
        </p:nvSpPr>
        <p:spPr>
          <a:xfrm>
            <a:off x="211920" y="2424414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0-based position: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F813D22-80D5-EF74-4FC7-3797B2561C32}"/>
              </a:ext>
            </a:extLst>
          </p:cNvPr>
          <p:cNvGrpSpPr/>
          <p:nvPr/>
        </p:nvGrpSpPr>
        <p:grpSpPr>
          <a:xfrm>
            <a:off x="2021228" y="1567027"/>
            <a:ext cx="6657992" cy="518992"/>
            <a:chOff x="2021228" y="1567027"/>
            <a:chExt cx="6657992" cy="51899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CE68A1-EA17-6EDD-80E1-88B2A597B3AD}"/>
                </a:ext>
              </a:extLst>
            </p:cNvPr>
            <p:cNvCxnSpPr>
              <a:cxnSpLocks/>
            </p:cNvCxnSpPr>
            <p:nvPr/>
          </p:nvCxnSpPr>
          <p:spPr>
            <a:xfrm>
              <a:off x="2157198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C09A7-D1B0-59F2-C266-2F504DF75647}"/>
                </a:ext>
              </a:extLst>
            </p:cNvPr>
            <p:cNvCxnSpPr>
              <a:cxnSpLocks/>
            </p:cNvCxnSpPr>
            <p:nvPr/>
          </p:nvCxnSpPr>
          <p:spPr>
            <a:xfrm>
              <a:off x="2614970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4580FE-D5F2-15A5-C80E-EE826DAC4F9D}"/>
                </a:ext>
              </a:extLst>
            </p:cNvPr>
            <p:cNvCxnSpPr>
              <a:cxnSpLocks/>
            </p:cNvCxnSpPr>
            <p:nvPr/>
          </p:nvCxnSpPr>
          <p:spPr>
            <a:xfrm>
              <a:off x="3084530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FE507B-F067-ADCF-FC56-C990160A5196}"/>
                </a:ext>
              </a:extLst>
            </p:cNvPr>
            <p:cNvCxnSpPr>
              <a:cxnSpLocks/>
            </p:cNvCxnSpPr>
            <p:nvPr/>
          </p:nvCxnSpPr>
          <p:spPr>
            <a:xfrm>
              <a:off x="3543566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EC452D-E10B-E4C5-5E2B-016122846EB8}"/>
                </a:ext>
              </a:extLst>
            </p:cNvPr>
            <p:cNvCxnSpPr>
              <a:cxnSpLocks/>
            </p:cNvCxnSpPr>
            <p:nvPr/>
          </p:nvCxnSpPr>
          <p:spPr>
            <a:xfrm>
              <a:off x="3982558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E11E5E9-B754-6671-72EB-73D84C9B528B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58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7EB9BB8-B746-3F7E-FF55-FF4649AEFB02}"/>
                </a:ext>
              </a:extLst>
            </p:cNvPr>
            <p:cNvCxnSpPr>
              <a:cxnSpLocks/>
            </p:cNvCxnSpPr>
            <p:nvPr/>
          </p:nvCxnSpPr>
          <p:spPr>
            <a:xfrm>
              <a:off x="4898430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98D8473-63EB-6044-809B-6020433F3F43}"/>
                </a:ext>
              </a:extLst>
            </p:cNvPr>
            <p:cNvCxnSpPr>
              <a:cxnSpLocks/>
            </p:cNvCxnSpPr>
            <p:nvPr/>
          </p:nvCxnSpPr>
          <p:spPr>
            <a:xfrm>
              <a:off x="5336436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42076AC-90E4-2CED-3F08-3BB8CBF952A0}"/>
                </a:ext>
              </a:extLst>
            </p:cNvPr>
            <p:cNvCxnSpPr>
              <a:cxnSpLocks/>
            </p:cNvCxnSpPr>
            <p:nvPr/>
          </p:nvCxnSpPr>
          <p:spPr>
            <a:xfrm>
              <a:off x="5797073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10003EE-6E2F-CB23-30D5-6EDA416A56CC}"/>
                </a:ext>
              </a:extLst>
            </p:cNvPr>
            <p:cNvCxnSpPr>
              <a:cxnSpLocks/>
            </p:cNvCxnSpPr>
            <p:nvPr/>
          </p:nvCxnSpPr>
          <p:spPr>
            <a:xfrm>
              <a:off x="6277146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07E3C1-A31F-6F7D-AD46-772C44035FA1}"/>
                </a:ext>
              </a:extLst>
            </p:cNvPr>
            <p:cNvCxnSpPr>
              <a:cxnSpLocks/>
            </p:cNvCxnSpPr>
            <p:nvPr/>
          </p:nvCxnSpPr>
          <p:spPr>
            <a:xfrm>
              <a:off x="6694775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670BC14-9EDE-A2AC-6ACB-90A831B4C0BD}"/>
                </a:ext>
              </a:extLst>
            </p:cNvPr>
            <p:cNvCxnSpPr>
              <a:cxnSpLocks/>
            </p:cNvCxnSpPr>
            <p:nvPr/>
          </p:nvCxnSpPr>
          <p:spPr>
            <a:xfrm>
              <a:off x="7148087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E9B9DF-BCAF-D139-F716-B6BC02077B8A}"/>
                </a:ext>
              </a:extLst>
            </p:cNvPr>
            <p:cNvCxnSpPr>
              <a:cxnSpLocks/>
            </p:cNvCxnSpPr>
            <p:nvPr/>
          </p:nvCxnSpPr>
          <p:spPr>
            <a:xfrm>
              <a:off x="7619241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9AB9D17-04A2-50D0-FB5F-163AB819C063}"/>
                </a:ext>
              </a:extLst>
            </p:cNvPr>
            <p:cNvCxnSpPr>
              <a:cxnSpLocks/>
            </p:cNvCxnSpPr>
            <p:nvPr/>
          </p:nvCxnSpPr>
          <p:spPr>
            <a:xfrm>
              <a:off x="8108231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0604D7-31C8-F38E-EDF7-37C6B7AAACCA}"/>
                </a:ext>
              </a:extLst>
            </p:cNvPr>
            <p:cNvSpPr txBox="1"/>
            <p:nvPr/>
          </p:nvSpPr>
          <p:spPr>
            <a:xfrm>
              <a:off x="2021228" y="180902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DF4C918-821E-5F7D-3C71-D91F6D2DACD1}"/>
                </a:ext>
              </a:extLst>
            </p:cNvPr>
            <p:cNvSpPr txBox="1"/>
            <p:nvPr/>
          </p:nvSpPr>
          <p:spPr>
            <a:xfrm>
              <a:off x="2485056" y="180902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2267BE1-2AAB-A2BA-27E0-95969D87C3E5}"/>
                </a:ext>
              </a:extLst>
            </p:cNvPr>
            <p:cNvSpPr txBox="1"/>
            <p:nvPr/>
          </p:nvSpPr>
          <p:spPr>
            <a:xfrm>
              <a:off x="2948555" y="180902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8B0255-2742-2E96-D9F3-A38BAC2EED5F}"/>
                </a:ext>
              </a:extLst>
            </p:cNvPr>
            <p:cNvSpPr txBox="1"/>
            <p:nvPr/>
          </p:nvSpPr>
          <p:spPr>
            <a:xfrm>
              <a:off x="3412053" y="180902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3CAEDEF-247F-BBCE-D43A-3C4A5DDB92F0}"/>
                </a:ext>
              </a:extLst>
            </p:cNvPr>
            <p:cNvSpPr txBox="1"/>
            <p:nvPr/>
          </p:nvSpPr>
          <p:spPr>
            <a:xfrm>
              <a:off x="3854132" y="180902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1D36C72-BF91-544A-2CCA-C3F617D3BF15}"/>
                </a:ext>
              </a:extLst>
            </p:cNvPr>
            <p:cNvSpPr txBox="1"/>
            <p:nvPr/>
          </p:nvSpPr>
          <p:spPr>
            <a:xfrm>
              <a:off x="4311304" y="180902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CE8DB45-5C14-A26D-68AC-0757E21C9A29}"/>
                </a:ext>
              </a:extLst>
            </p:cNvPr>
            <p:cNvSpPr txBox="1"/>
            <p:nvPr/>
          </p:nvSpPr>
          <p:spPr>
            <a:xfrm>
              <a:off x="4775871" y="180902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2C2DD08-6F07-2D28-252B-5D20586CD421}"/>
                </a:ext>
              </a:extLst>
            </p:cNvPr>
            <p:cNvSpPr txBox="1"/>
            <p:nvPr/>
          </p:nvSpPr>
          <p:spPr>
            <a:xfrm>
              <a:off x="5201553" y="180902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EE3A16E-DCEA-83C6-9B15-3298399BFDCE}"/>
                </a:ext>
              </a:extLst>
            </p:cNvPr>
            <p:cNvSpPr txBox="1"/>
            <p:nvPr/>
          </p:nvSpPr>
          <p:spPr>
            <a:xfrm>
              <a:off x="5660594" y="1809020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EFEE7F-2126-2027-A935-B11F12A8BDC5}"/>
                </a:ext>
              </a:extLst>
            </p:cNvPr>
            <p:cNvSpPr txBox="1"/>
            <p:nvPr/>
          </p:nvSpPr>
          <p:spPr>
            <a:xfrm>
              <a:off x="6088401" y="1809020"/>
              <a:ext cx="3834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39E4AFA-AF6A-C61E-1638-4E4CC581314A}"/>
                </a:ext>
              </a:extLst>
            </p:cNvPr>
            <p:cNvSpPr txBox="1"/>
            <p:nvPr/>
          </p:nvSpPr>
          <p:spPr>
            <a:xfrm>
              <a:off x="6515168" y="18090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056E64-B62E-E23B-A999-29B52914FD6A}"/>
                </a:ext>
              </a:extLst>
            </p:cNvPr>
            <p:cNvSpPr txBox="1"/>
            <p:nvPr/>
          </p:nvSpPr>
          <p:spPr>
            <a:xfrm>
              <a:off x="6968480" y="18090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A7490A-422C-E0FB-39D3-B66A729E3220}"/>
                </a:ext>
              </a:extLst>
            </p:cNvPr>
            <p:cNvSpPr txBox="1"/>
            <p:nvPr/>
          </p:nvSpPr>
          <p:spPr>
            <a:xfrm>
              <a:off x="7445690" y="18090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E9B383E-588A-47A2-A65D-43965A7A2318}"/>
                </a:ext>
              </a:extLst>
            </p:cNvPr>
            <p:cNvSpPr txBox="1"/>
            <p:nvPr/>
          </p:nvSpPr>
          <p:spPr>
            <a:xfrm>
              <a:off x="7934680" y="18090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14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E103AE0-756D-F109-35D2-57968EA612EE}"/>
                </a:ext>
              </a:extLst>
            </p:cNvPr>
            <p:cNvCxnSpPr>
              <a:cxnSpLocks/>
            </p:cNvCxnSpPr>
            <p:nvPr/>
          </p:nvCxnSpPr>
          <p:spPr>
            <a:xfrm>
              <a:off x="8507858" y="1567027"/>
              <a:ext cx="0" cy="24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FDCE2E3-AB6C-E812-BE31-38A8AF461359}"/>
                </a:ext>
              </a:extLst>
            </p:cNvPr>
            <p:cNvSpPr txBox="1"/>
            <p:nvPr/>
          </p:nvSpPr>
          <p:spPr>
            <a:xfrm>
              <a:off x="8324636" y="18090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6564D03-8CFA-F741-6EED-F1B6DC4DEBC2}"/>
              </a:ext>
            </a:extLst>
          </p:cNvPr>
          <p:cNvCxnSpPr>
            <a:cxnSpLocks/>
          </p:cNvCxnSpPr>
          <p:nvPr/>
        </p:nvCxnSpPr>
        <p:spPr>
          <a:xfrm>
            <a:off x="8703560" y="1554941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57A5FB4-A77F-6602-D413-F916BB38B93D}"/>
              </a:ext>
            </a:extLst>
          </p:cNvPr>
          <p:cNvSpPr txBox="1"/>
          <p:nvPr/>
        </p:nvSpPr>
        <p:spPr>
          <a:xfrm>
            <a:off x="8511841" y="24825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15</a:t>
            </a:r>
          </a:p>
        </p:txBody>
      </p:sp>
      <p:sp>
        <p:nvSpPr>
          <p:cNvPr id="139" name="AutoShape 2" descr="Image: Chromosome 10">
            <a:extLst>
              <a:ext uri="{FF2B5EF4-FFF2-40B4-BE49-F238E27FC236}">
                <a16:creationId xmlns:a16="http://schemas.microsoft.com/office/drawing/2014/main" id="{4A9F6C5E-54F7-ED6D-75AB-FFDD3D8030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Google Shape;79;p15">
            <a:extLst>
              <a:ext uri="{FF2B5EF4-FFF2-40B4-BE49-F238E27FC236}">
                <a16:creationId xmlns:a16="http://schemas.microsoft.com/office/drawing/2014/main" id="{BF82F07E-04B2-4247-CA7F-99953F7D3985}"/>
              </a:ext>
            </a:extLst>
          </p:cNvPr>
          <p:cNvSpPr/>
          <p:nvPr/>
        </p:nvSpPr>
        <p:spPr>
          <a:xfrm>
            <a:off x="3841202" y="1263801"/>
            <a:ext cx="270600" cy="82221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79;p15">
            <a:extLst>
              <a:ext uri="{FF2B5EF4-FFF2-40B4-BE49-F238E27FC236}">
                <a16:creationId xmlns:a16="http://schemas.microsoft.com/office/drawing/2014/main" id="{93A3BFE2-5AE2-39DD-16B2-A1F6F9232D15}"/>
              </a:ext>
            </a:extLst>
          </p:cNvPr>
          <p:cNvSpPr/>
          <p:nvPr/>
        </p:nvSpPr>
        <p:spPr>
          <a:xfrm>
            <a:off x="5180738" y="1239200"/>
            <a:ext cx="3076651" cy="82221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43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087-619D-C7BA-EF2C-73F52738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Python’s 0-index system is analogous to 0-base coordinates</a:t>
            </a:r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E22DDCA9-FED7-7F65-1191-14EBB5F34EEF}"/>
              </a:ext>
            </a:extLst>
          </p:cNvPr>
          <p:cNvSpPr txBox="1"/>
          <p:nvPr/>
        </p:nvSpPr>
        <p:spPr>
          <a:xfrm>
            <a:off x="2004419" y="1166948"/>
            <a:ext cx="666900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A       G      C       T       A       G      C       T       A       C     G</a:t>
            </a:r>
            <a:endParaRPr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D5DFECD1-08CF-00F9-A15F-C683E4B4179A}"/>
              </a:ext>
            </a:extLst>
          </p:cNvPr>
          <p:cNvSpPr txBox="1"/>
          <p:nvPr/>
        </p:nvSpPr>
        <p:spPr>
          <a:xfrm>
            <a:off x="236144" y="1166948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DNA Sequence = </a:t>
            </a:r>
            <a:endParaRPr b="1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CE68A1-EA17-6EDD-80E1-88B2A597B3AD}"/>
              </a:ext>
            </a:extLst>
          </p:cNvPr>
          <p:cNvCxnSpPr>
            <a:cxnSpLocks/>
          </p:cNvCxnSpPr>
          <p:nvPr/>
        </p:nvCxnSpPr>
        <p:spPr>
          <a:xfrm>
            <a:off x="2157198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0C09A7-D1B0-59F2-C266-2F504DF75647}"/>
              </a:ext>
            </a:extLst>
          </p:cNvPr>
          <p:cNvCxnSpPr>
            <a:cxnSpLocks/>
          </p:cNvCxnSpPr>
          <p:nvPr/>
        </p:nvCxnSpPr>
        <p:spPr>
          <a:xfrm>
            <a:off x="2614970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4580FE-D5F2-15A5-C80E-EE826DAC4F9D}"/>
              </a:ext>
            </a:extLst>
          </p:cNvPr>
          <p:cNvCxnSpPr>
            <a:cxnSpLocks/>
          </p:cNvCxnSpPr>
          <p:nvPr/>
        </p:nvCxnSpPr>
        <p:spPr>
          <a:xfrm>
            <a:off x="3084530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EFE507B-F067-ADCF-FC56-C990160A5196}"/>
              </a:ext>
            </a:extLst>
          </p:cNvPr>
          <p:cNvCxnSpPr>
            <a:cxnSpLocks/>
          </p:cNvCxnSpPr>
          <p:nvPr/>
        </p:nvCxnSpPr>
        <p:spPr>
          <a:xfrm>
            <a:off x="3543566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EC452D-E10B-E4C5-5E2B-016122846EB8}"/>
              </a:ext>
            </a:extLst>
          </p:cNvPr>
          <p:cNvCxnSpPr>
            <a:cxnSpLocks/>
          </p:cNvCxnSpPr>
          <p:nvPr/>
        </p:nvCxnSpPr>
        <p:spPr>
          <a:xfrm>
            <a:off x="3982558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11E5E9-B754-6671-72EB-73D84C9B528B}"/>
              </a:ext>
            </a:extLst>
          </p:cNvPr>
          <p:cNvCxnSpPr>
            <a:cxnSpLocks/>
          </p:cNvCxnSpPr>
          <p:nvPr/>
        </p:nvCxnSpPr>
        <p:spPr>
          <a:xfrm>
            <a:off x="4446058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7EB9BB8-B746-3F7E-FF55-FF4649AEFB02}"/>
              </a:ext>
            </a:extLst>
          </p:cNvPr>
          <p:cNvCxnSpPr>
            <a:cxnSpLocks/>
          </p:cNvCxnSpPr>
          <p:nvPr/>
        </p:nvCxnSpPr>
        <p:spPr>
          <a:xfrm>
            <a:off x="4898430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8D8473-63EB-6044-809B-6020433F3F43}"/>
              </a:ext>
            </a:extLst>
          </p:cNvPr>
          <p:cNvCxnSpPr>
            <a:cxnSpLocks/>
          </p:cNvCxnSpPr>
          <p:nvPr/>
        </p:nvCxnSpPr>
        <p:spPr>
          <a:xfrm>
            <a:off x="5336436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42076AC-90E4-2CED-3F08-3BB8CBF952A0}"/>
              </a:ext>
            </a:extLst>
          </p:cNvPr>
          <p:cNvCxnSpPr>
            <a:cxnSpLocks/>
          </p:cNvCxnSpPr>
          <p:nvPr/>
        </p:nvCxnSpPr>
        <p:spPr>
          <a:xfrm>
            <a:off x="5797073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0003EE-6E2F-CB23-30D5-6EDA416A56CC}"/>
              </a:ext>
            </a:extLst>
          </p:cNvPr>
          <p:cNvCxnSpPr>
            <a:cxnSpLocks/>
          </p:cNvCxnSpPr>
          <p:nvPr/>
        </p:nvCxnSpPr>
        <p:spPr>
          <a:xfrm>
            <a:off x="6277146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07E3C1-A31F-6F7D-AD46-772C44035FA1}"/>
              </a:ext>
            </a:extLst>
          </p:cNvPr>
          <p:cNvCxnSpPr>
            <a:cxnSpLocks/>
          </p:cNvCxnSpPr>
          <p:nvPr/>
        </p:nvCxnSpPr>
        <p:spPr>
          <a:xfrm>
            <a:off x="6694775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70BC14-9EDE-A2AC-6ACB-90A831B4C0BD}"/>
              </a:ext>
            </a:extLst>
          </p:cNvPr>
          <p:cNvCxnSpPr>
            <a:cxnSpLocks/>
          </p:cNvCxnSpPr>
          <p:nvPr/>
        </p:nvCxnSpPr>
        <p:spPr>
          <a:xfrm>
            <a:off x="7148087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E9B9DF-BCAF-D139-F716-B6BC02077B8A}"/>
              </a:ext>
            </a:extLst>
          </p:cNvPr>
          <p:cNvCxnSpPr>
            <a:cxnSpLocks/>
          </p:cNvCxnSpPr>
          <p:nvPr/>
        </p:nvCxnSpPr>
        <p:spPr>
          <a:xfrm>
            <a:off x="7619241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AB9D17-04A2-50D0-FB5F-163AB819C063}"/>
              </a:ext>
            </a:extLst>
          </p:cNvPr>
          <p:cNvCxnSpPr>
            <a:cxnSpLocks/>
          </p:cNvCxnSpPr>
          <p:nvPr/>
        </p:nvCxnSpPr>
        <p:spPr>
          <a:xfrm>
            <a:off x="8108231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Google Shape;64;p14">
            <a:extLst>
              <a:ext uri="{FF2B5EF4-FFF2-40B4-BE49-F238E27FC236}">
                <a16:creationId xmlns:a16="http://schemas.microsoft.com/office/drawing/2014/main" id="{DF616B14-D810-AA2F-145B-8C35A58926F9}"/>
              </a:ext>
            </a:extLst>
          </p:cNvPr>
          <p:cNvSpPr txBox="1"/>
          <p:nvPr/>
        </p:nvSpPr>
        <p:spPr>
          <a:xfrm>
            <a:off x="617723" y="1747479"/>
            <a:ext cx="136336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Index (R):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0604D7-31C8-F38E-EDF7-37C6B7AAACCA}"/>
              </a:ext>
            </a:extLst>
          </p:cNvPr>
          <p:cNvSpPr txBox="1"/>
          <p:nvPr/>
        </p:nvSpPr>
        <p:spPr>
          <a:xfrm>
            <a:off x="2021228" y="180902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DF4C918-821E-5F7D-3C71-D91F6D2DACD1}"/>
              </a:ext>
            </a:extLst>
          </p:cNvPr>
          <p:cNvSpPr txBox="1"/>
          <p:nvPr/>
        </p:nvSpPr>
        <p:spPr>
          <a:xfrm>
            <a:off x="2485056" y="180902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267BE1-2AAB-A2BA-27E0-95969D87C3E5}"/>
              </a:ext>
            </a:extLst>
          </p:cNvPr>
          <p:cNvSpPr txBox="1"/>
          <p:nvPr/>
        </p:nvSpPr>
        <p:spPr>
          <a:xfrm>
            <a:off x="2948555" y="180902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8B0255-2742-2E96-D9F3-A38BAC2EED5F}"/>
              </a:ext>
            </a:extLst>
          </p:cNvPr>
          <p:cNvSpPr txBox="1"/>
          <p:nvPr/>
        </p:nvSpPr>
        <p:spPr>
          <a:xfrm>
            <a:off x="3412053" y="180902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CAEDEF-247F-BBCE-D43A-3C4A5DDB92F0}"/>
              </a:ext>
            </a:extLst>
          </p:cNvPr>
          <p:cNvSpPr txBox="1"/>
          <p:nvPr/>
        </p:nvSpPr>
        <p:spPr>
          <a:xfrm>
            <a:off x="3854132" y="180902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1D36C72-BF91-544A-2CCA-C3F617D3BF15}"/>
              </a:ext>
            </a:extLst>
          </p:cNvPr>
          <p:cNvSpPr txBox="1"/>
          <p:nvPr/>
        </p:nvSpPr>
        <p:spPr>
          <a:xfrm>
            <a:off x="4311304" y="180902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E8DB45-5C14-A26D-68AC-0757E21C9A29}"/>
              </a:ext>
            </a:extLst>
          </p:cNvPr>
          <p:cNvSpPr txBox="1"/>
          <p:nvPr/>
        </p:nvSpPr>
        <p:spPr>
          <a:xfrm>
            <a:off x="4775871" y="180902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C2DD08-6F07-2D28-252B-5D20586CD421}"/>
              </a:ext>
            </a:extLst>
          </p:cNvPr>
          <p:cNvSpPr txBox="1"/>
          <p:nvPr/>
        </p:nvSpPr>
        <p:spPr>
          <a:xfrm>
            <a:off x="5201553" y="180902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E3A16E-DCEA-83C6-9B15-3298399BFDCE}"/>
              </a:ext>
            </a:extLst>
          </p:cNvPr>
          <p:cNvSpPr txBox="1"/>
          <p:nvPr/>
        </p:nvSpPr>
        <p:spPr>
          <a:xfrm>
            <a:off x="5660594" y="180902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EFEE7F-2126-2027-A935-B11F12A8BDC5}"/>
              </a:ext>
            </a:extLst>
          </p:cNvPr>
          <p:cNvSpPr txBox="1"/>
          <p:nvPr/>
        </p:nvSpPr>
        <p:spPr>
          <a:xfrm>
            <a:off x="6088401" y="1809020"/>
            <a:ext cx="383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9E4AFA-AF6A-C61E-1638-4E4CC581314A}"/>
              </a:ext>
            </a:extLst>
          </p:cNvPr>
          <p:cNvSpPr txBox="1"/>
          <p:nvPr/>
        </p:nvSpPr>
        <p:spPr>
          <a:xfrm>
            <a:off x="6515168" y="18090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056E64-B62E-E23B-A999-29B52914FD6A}"/>
              </a:ext>
            </a:extLst>
          </p:cNvPr>
          <p:cNvSpPr txBox="1"/>
          <p:nvPr/>
        </p:nvSpPr>
        <p:spPr>
          <a:xfrm>
            <a:off x="6968480" y="18090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A7490A-422C-E0FB-39D3-B66A729E3220}"/>
              </a:ext>
            </a:extLst>
          </p:cNvPr>
          <p:cNvSpPr txBox="1"/>
          <p:nvPr/>
        </p:nvSpPr>
        <p:spPr>
          <a:xfrm>
            <a:off x="7445690" y="18090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9B383E-588A-47A2-A65D-43965A7A2318}"/>
              </a:ext>
            </a:extLst>
          </p:cNvPr>
          <p:cNvSpPr txBox="1"/>
          <p:nvPr/>
        </p:nvSpPr>
        <p:spPr>
          <a:xfrm>
            <a:off x="7934680" y="18090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14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12BD52-072F-5565-1234-0491F9A3FBFC}"/>
              </a:ext>
            </a:extLst>
          </p:cNvPr>
          <p:cNvCxnSpPr>
            <a:cxnSpLocks/>
          </p:cNvCxnSpPr>
          <p:nvPr/>
        </p:nvCxnSpPr>
        <p:spPr>
          <a:xfrm>
            <a:off x="1940425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C365D81-6A39-EB7D-D761-67705DF1706B}"/>
              </a:ext>
            </a:extLst>
          </p:cNvPr>
          <p:cNvCxnSpPr>
            <a:cxnSpLocks/>
          </p:cNvCxnSpPr>
          <p:nvPr/>
        </p:nvCxnSpPr>
        <p:spPr>
          <a:xfrm>
            <a:off x="2386085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2E4FC33-03E2-B457-D0F0-B05DBF9CA965}"/>
              </a:ext>
            </a:extLst>
          </p:cNvPr>
          <p:cNvCxnSpPr>
            <a:cxnSpLocks/>
          </p:cNvCxnSpPr>
          <p:nvPr/>
        </p:nvCxnSpPr>
        <p:spPr>
          <a:xfrm>
            <a:off x="2837477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762422-2673-B753-8FE4-748D09ABBAFE}"/>
              </a:ext>
            </a:extLst>
          </p:cNvPr>
          <p:cNvCxnSpPr>
            <a:cxnSpLocks/>
          </p:cNvCxnSpPr>
          <p:nvPr/>
        </p:nvCxnSpPr>
        <p:spPr>
          <a:xfrm>
            <a:off x="3314681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16E71EB-C50D-CE72-303B-2A91D3F09F2D}"/>
              </a:ext>
            </a:extLst>
          </p:cNvPr>
          <p:cNvCxnSpPr>
            <a:cxnSpLocks/>
          </p:cNvCxnSpPr>
          <p:nvPr/>
        </p:nvCxnSpPr>
        <p:spPr>
          <a:xfrm>
            <a:off x="3759729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82D313A-840C-C959-D291-66F56FCB8885}"/>
              </a:ext>
            </a:extLst>
          </p:cNvPr>
          <p:cNvCxnSpPr>
            <a:cxnSpLocks/>
          </p:cNvCxnSpPr>
          <p:nvPr/>
        </p:nvCxnSpPr>
        <p:spPr>
          <a:xfrm>
            <a:off x="4229285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BDB0B1D-7C1E-C125-B536-386A3FAC0C39}"/>
              </a:ext>
            </a:extLst>
          </p:cNvPr>
          <p:cNvCxnSpPr>
            <a:cxnSpLocks/>
          </p:cNvCxnSpPr>
          <p:nvPr/>
        </p:nvCxnSpPr>
        <p:spPr>
          <a:xfrm>
            <a:off x="4639265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254E0B7-3206-4625-B974-E206CC1E5B0C}"/>
              </a:ext>
            </a:extLst>
          </p:cNvPr>
          <p:cNvCxnSpPr>
            <a:cxnSpLocks/>
          </p:cNvCxnSpPr>
          <p:nvPr/>
        </p:nvCxnSpPr>
        <p:spPr>
          <a:xfrm>
            <a:off x="5119663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8657535-CAD2-2BCC-E15C-533AC73A55D8}"/>
              </a:ext>
            </a:extLst>
          </p:cNvPr>
          <p:cNvCxnSpPr>
            <a:cxnSpLocks/>
          </p:cNvCxnSpPr>
          <p:nvPr/>
        </p:nvCxnSpPr>
        <p:spPr>
          <a:xfrm>
            <a:off x="5568188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EC36BB-33A3-6997-C4A6-DA9849FA7764}"/>
              </a:ext>
            </a:extLst>
          </p:cNvPr>
          <p:cNvCxnSpPr>
            <a:cxnSpLocks/>
          </p:cNvCxnSpPr>
          <p:nvPr/>
        </p:nvCxnSpPr>
        <p:spPr>
          <a:xfrm>
            <a:off x="6048261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F3C067C-907C-3698-A036-AE1F9EC4C4E5}"/>
              </a:ext>
            </a:extLst>
          </p:cNvPr>
          <p:cNvCxnSpPr>
            <a:cxnSpLocks/>
          </p:cNvCxnSpPr>
          <p:nvPr/>
        </p:nvCxnSpPr>
        <p:spPr>
          <a:xfrm>
            <a:off x="6465890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820D584-2077-81DF-0C73-4909E55E94A3}"/>
              </a:ext>
            </a:extLst>
          </p:cNvPr>
          <p:cNvCxnSpPr>
            <a:cxnSpLocks/>
          </p:cNvCxnSpPr>
          <p:nvPr/>
        </p:nvCxnSpPr>
        <p:spPr>
          <a:xfrm>
            <a:off x="6919202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0D7A399-E819-B804-0456-B1ABDA62E29C}"/>
              </a:ext>
            </a:extLst>
          </p:cNvPr>
          <p:cNvCxnSpPr>
            <a:cxnSpLocks/>
          </p:cNvCxnSpPr>
          <p:nvPr/>
        </p:nvCxnSpPr>
        <p:spPr>
          <a:xfrm>
            <a:off x="7390356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03EF926-12C1-35ED-36C4-87FCE6445DBB}"/>
              </a:ext>
            </a:extLst>
          </p:cNvPr>
          <p:cNvCxnSpPr>
            <a:cxnSpLocks/>
          </p:cNvCxnSpPr>
          <p:nvPr/>
        </p:nvCxnSpPr>
        <p:spPr>
          <a:xfrm>
            <a:off x="7879346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2557398-EF94-A710-3B87-5C97814BE128}"/>
              </a:ext>
            </a:extLst>
          </p:cNvPr>
          <p:cNvCxnSpPr>
            <a:cxnSpLocks/>
          </p:cNvCxnSpPr>
          <p:nvPr/>
        </p:nvCxnSpPr>
        <p:spPr>
          <a:xfrm>
            <a:off x="8317817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Google Shape;64;p14">
            <a:extLst>
              <a:ext uri="{FF2B5EF4-FFF2-40B4-BE49-F238E27FC236}">
                <a16:creationId xmlns:a16="http://schemas.microsoft.com/office/drawing/2014/main" id="{4F9ED154-B8A0-DC57-41B1-A22377929E7D}"/>
              </a:ext>
            </a:extLst>
          </p:cNvPr>
          <p:cNvSpPr txBox="1"/>
          <p:nvPr/>
        </p:nvSpPr>
        <p:spPr>
          <a:xfrm>
            <a:off x="221209" y="2145855"/>
            <a:ext cx="160385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 (python):</a:t>
            </a:r>
            <a:endParaRPr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E103AE0-756D-F109-35D2-57968EA612EE}"/>
              </a:ext>
            </a:extLst>
          </p:cNvPr>
          <p:cNvCxnSpPr>
            <a:cxnSpLocks/>
          </p:cNvCxnSpPr>
          <p:nvPr/>
        </p:nvCxnSpPr>
        <p:spPr>
          <a:xfrm>
            <a:off x="8507858" y="1567027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FDCE2E3-AB6C-E812-BE31-38A8AF461359}"/>
              </a:ext>
            </a:extLst>
          </p:cNvPr>
          <p:cNvSpPr txBox="1"/>
          <p:nvPr/>
        </p:nvSpPr>
        <p:spPr>
          <a:xfrm>
            <a:off x="8324636" y="18090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6564D03-8CFA-F741-6EED-F1B6DC4DEBC2}"/>
              </a:ext>
            </a:extLst>
          </p:cNvPr>
          <p:cNvCxnSpPr>
            <a:cxnSpLocks/>
          </p:cNvCxnSpPr>
          <p:nvPr/>
        </p:nvCxnSpPr>
        <p:spPr>
          <a:xfrm>
            <a:off x="8703560" y="1554941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Google Shape;79;p15">
            <a:extLst>
              <a:ext uri="{FF2B5EF4-FFF2-40B4-BE49-F238E27FC236}">
                <a16:creationId xmlns:a16="http://schemas.microsoft.com/office/drawing/2014/main" id="{93A3BFE2-5AE2-39DD-16B2-A1F6F9232D15}"/>
              </a:ext>
            </a:extLst>
          </p:cNvPr>
          <p:cNvSpPr/>
          <p:nvPr/>
        </p:nvSpPr>
        <p:spPr>
          <a:xfrm>
            <a:off x="3852202" y="1215393"/>
            <a:ext cx="243204" cy="126957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96E4-B246-90E2-D182-4C51ED0C2422}"/>
              </a:ext>
            </a:extLst>
          </p:cNvPr>
          <p:cNvSpPr txBox="1"/>
          <p:nvPr/>
        </p:nvSpPr>
        <p:spPr>
          <a:xfrm>
            <a:off x="2485056" y="217370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BE6B3-98BC-DFEB-3330-DE360D21A538}"/>
              </a:ext>
            </a:extLst>
          </p:cNvPr>
          <p:cNvSpPr txBox="1"/>
          <p:nvPr/>
        </p:nvSpPr>
        <p:spPr>
          <a:xfrm>
            <a:off x="2948884" y="217370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240D2-E994-7DA2-53E9-ED482BCE1422}"/>
              </a:ext>
            </a:extLst>
          </p:cNvPr>
          <p:cNvSpPr txBox="1"/>
          <p:nvPr/>
        </p:nvSpPr>
        <p:spPr>
          <a:xfrm>
            <a:off x="3394215" y="217370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F826-2479-EC57-2808-38DF1C0CC86F}"/>
              </a:ext>
            </a:extLst>
          </p:cNvPr>
          <p:cNvSpPr txBox="1"/>
          <p:nvPr/>
        </p:nvSpPr>
        <p:spPr>
          <a:xfrm>
            <a:off x="3857713" y="217370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A48CF-5505-6EF1-16F3-A5F0101DCA6F}"/>
              </a:ext>
            </a:extLst>
          </p:cNvPr>
          <p:cNvSpPr txBox="1"/>
          <p:nvPr/>
        </p:nvSpPr>
        <p:spPr>
          <a:xfrm>
            <a:off x="4317960" y="217370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9AC53-392F-7100-3E22-45CF84902A9F}"/>
              </a:ext>
            </a:extLst>
          </p:cNvPr>
          <p:cNvSpPr txBox="1"/>
          <p:nvPr/>
        </p:nvSpPr>
        <p:spPr>
          <a:xfrm>
            <a:off x="4781188" y="217370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4A40B-AAA8-A59B-48F6-319303A56828}"/>
              </a:ext>
            </a:extLst>
          </p:cNvPr>
          <p:cNvSpPr txBox="1"/>
          <p:nvPr/>
        </p:nvSpPr>
        <p:spPr>
          <a:xfrm>
            <a:off x="5233643" y="217370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BE445-2761-54AA-E0A6-40AB1AFF7345}"/>
              </a:ext>
            </a:extLst>
          </p:cNvPr>
          <p:cNvSpPr txBox="1"/>
          <p:nvPr/>
        </p:nvSpPr>
        <p:spPr>
          <a:xfrm>
            <a:off x="5665381" y="217370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A217B-D365-D4DE-FE18-0F6B4D737986}"/>
              </a:ext>
            </a:extLst>
          </p:cNvPr>
          <p:cNvSpPr txBox="1"/>
          <p:nvPr/>
        </p:nvSpPr>
        <p:spPr>
          <a:xfrm>
            <a:off x="6124422" y="217370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E7809-C714-5AE4-B601-5ACE94D9AC43}"/>
              </a:ext>
            </a:extLst>
          </p:cNvPr>
          <p:cNvSpPr txBox="1"/>
          <p:nvPr/>
        </p:nvSpPr>
        <p:spPr>
          <a:xfrm>
            <a:off x="6534061" y="2173702"/>
            <a:ext cx="383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1848D-CF0E-FE17-EFB2-EA805E143D6A}"/>
              </a:ext>
            </a:extLst>
          </p:cNvPr>
          <p:cNvSpPr txBox="1"/>
          <p:nvPr/>
        </p:nvSpPr>
        <p:spPr>
          <a:xfrm>
            <a:off x="6991108" y="2173702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8A598-01CD-9343-5912-959BF2A94736}"/>
              </a:ext>
            </a:extLst>
          </p:cNvPr>
          <p:cNvSpPr txBox="1"/>
          <p:nvPr/>
        </p:nvSpPr>
        <p:spPr>
          <a:xfrm>
            <a:off x="7444420" y="2173702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B6E94-55CA-30A4-38D8-A90FFA8DD143}"/>
              </a:ext>
            </a:extLst>
          </p:cNvPr>
          <p:cNvSpPr txBox="1"/>
          <p:nvPr/>
        </p:nvSpPr>
        <p:spPr>
          <a:xfrm>
            <a:off x="7921630" y="2173702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0508D3-0AAA-EA3D-327F-59646F80D83E}"/>
              </a:ext>
            </a:extLst>
          </p:cNvPr>
          <p:cNvSpPr txBox="1"/>
          <p:nvPr/>
        </p:nvSpPr>
        <p:spPr>
          <a:xfrm>
            <a:off x="8356116" y="2173702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F92F82-CC47-2C28-26AA-D0AB2B84C6D8}"/>
              </a:ext>
            </a:extLst>
          </p:cNvPr>
          <p:cNvSpPr txBox="1"/>
          <p:nvPr/>
        </p:nvSpPr>
        <p:spPr>
          <a:xfrm>
            <a:off x="2019304" y="217370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D528A-90F5-8489-E769-4D7888BA32EA}"/>
              </a:ext>
            </a:extLst>
          </p:cNvPr>
          <p:cNvSpPr txBox="1"/>
          <p:nvPr/>
        </p:nvSpPr>
        <p:spPr>
          <a:xfrm>
            <a:off x="1787161" y="2543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39E392-AF08-F055-055C-F70B550B34D3}"/>
              </a:ext>
            </a:extLst>
          </p:cNvPr>
          <p:cNvSpPr txBox="1"/>
          <p:nvPr/>
        </p:nvSpPr>
        <p:spPr>
          <a:xfrm>
            <a:off x="2238877" y="2543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50C4C-35A3-4270-33BF-B5AC6918691C}"/>
              </a:ext>
            </a:extLst>
          </p:cNvPr>
          <p:cNvSpPr txBox="1"/>
          <p:nvPr/>
        </p:nvSpPr>
        <p:spPr>
          <a:xfrm>
            <a:off x="2690264" y="2543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30501-9164-09C6-172B-103039B5477A}"/>
              </a:ext>
            </a:extLst>
          </p:cNvPr>
          <p:cNvSpPr txBox="1"/>
          <p:nvPr/>
        </p:nvSpPr>
        <p:spPr>
          <a:xfrm>
            <a:off x="3177986" y="2543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120F0-2ACB-2641-E891-E765DC84C8B5}"/>
              </a:ext>
            </a:extLst>
          </p:cNvPr>
          <p:cNvSpPr txBox="1"/>
          <p:nvPr/>
        </p:nvSpPr>
        <p:spPr>
          <a:xfrm>
            <a:off x="3620065" y="2543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B01E6C-61E9-22DE-FC58-5999A92C0511}"/>
              </a:ext>
            </a:extLst>
          </p:cNvPr>
          <p:cNvSpPr txBox="1"/>
          <p:nvPr/>
        </p:nvSpPr>
        <p:spPr>
          <a:xfrm>
            <a:off x="4095405" y="2543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C598E8-59F7-0157-1CC2-FD416E8E2D01}"/>
              </a:ext>
            </a:extLst>
          </p:cNvPr>
          <p:cNvSpPr txBox="1"/>
          <p:nvPr/>
        </p:nvSpPr>
        <p:spPr>
          <a:xfrm>
            <a:off x="4505468" y="2543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16318-BAD9-1DAF-AAA4-7A71C989C4B8}"/>
              </a:ext>
            </a:extLst>
          </p:cNvPr>
          <p:cNvSpPr txBox="1"/>
          <p:nvPr/>
        </p:nvSpPr>
        <p:spPr>
          <a:xfrm>
            <a:off x="4979598" y="2543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9CC19C-54ED-4C4D-2C4B-62B92641933E}"/>
              </a:ext>
            </a:extLst>
          </p:cNvPr>
          <p:cNvSpPr txBox="1"/>
          <p:nvPr/>
        </p:nvSpPr>
        <p:spPr>
          <a:xfrm>
            <a:off x="5426527" y="2543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3E2ADA-F837-0B89-50A6-3F8F5F66CA35}"/>
              </a:ext>
            </a:extLst>
          </p:cNvPr>
          <p:cNvSpPr txBox="1"/>
          <p:nvPr/>
        </p:nvSpPr>
        <p:spPr>
          <a:xfrm>
            <a:off x="5916490" y="25430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1807E5-C9C2-40B5-86F5-016DA0B12F9D}"/>
              </a:ext>
            </a:extLst>
          </p:cNvPr>
          <p:cNvSpPr txBox="1"/>
          <p:nvPr/>
        </p:nvSpPr>
        <p:spPr>
          <a:xfrm>
            <a:off x="6275045" y="25430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9239AF-B566-1D0E-2A7E-E7D1204BA45C}"/>
              </a:ext>
            </a:extLst>
          </p:cNvPr>
          <p:cNvSpPr txBox="1"/>
          <p:nvPr/>
        </p:nvSpPr>
        <p:spPr>
          <a:xfrm>
            <a:off x="6728357" y="25430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D78ECC-DE3E-C7B5-D9AB-C26CF6005FFA}"/>
              </a:ext>
            </a:extLst>
          </p:cNvPr>
          <p:cNvSpPr txBox="1"/>
          <p:nvPr/>
        </p:nvSpPr>
        <p:spPr>
          <a:xfrm>
            <a:off x="7199511" y="25430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040642-0998-7F30-5BBE-9014C0B11DEE}"/>
              </a:ext>
            </a:extLst>
          </p:cNvPr>
          <p:cNvSpPr txBox="1"/>
          <p:nvPr/>
        </p:nvSpPr>
        <p:spPr>
          <a:xfrm>
            <a:off x="7682445" y="25430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A294EC-F9A8-D27E-8B97-72783BE1BB80}"/>
              </a:ext>
            </a:extLst>
          </p:cNvPr>
          <p:cNvSpPr txBox="1"/>
          <p:nvPr/>
        </p:nvSpPr>
        <p:spPr>
          <a:xfrm>
            <a:off x="8124420" y="25430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7" name="Google Shape;64;p14">
            <a:extLst>
              <a:ext uri="{FF2B5EF4-FFF2-40B4-BE49-F238E27FC236}">
                <a16:creationId xmlns:a16="http://schemas.microsoft.com/office/drawing/2014/main" id="{EF16A774-595C-A36A-3488-DB16472EDD8C}"/>
              </a:ext>
            </a:extLst>
          </p:cNvPr>
          <p:cNvSpPr txBox="1"/>
          <p:nvPr/>
        </p:nvSpPr>
        <p:spPr>
          <a:xfrm>
            <a:off x="211920" y="2484970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0-based position:</a:t>
            </a:r>
            <a:endParaRPr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7B940-C0E8-BDC4-E721-DC4A7FF69511}"/>
              </a:ext>
            </a:extLst>
          </p:cNvPr>
          <p:cNvSpPr txBox="1"/>
          <p:nvPr/>
        </p:nvSpPr>
        <p:spPr>
          <a:xfrm>
            <a:off x="8511841" y="25430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9" name="AutoShape 2" descr="Image: Chromosome 10">
            <a:extLst>
              <a:ext uri="{FF2B5EF4-FFF2-40B4-BE49-F238E27FC236}">
                <a16:creationId xmlns:a16="http://schemas.microsoft.com/office/drawing/2014/main" id="{555B799D-BD0A-E606-8562-65CC7CCF64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28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Google Shape;79;p15">
            <a:extLst>
              <a:ext uri="{FF2B5EF4-FFF2-40B4-BE49-F238E27FC236}">
                <a16:creationId xmlns:a16="http://schemas.microsoft.com/office/drawing/2014/main" id="{37E6AEBB-35BC-A4DB-756C-044011EF2D0A}"/>
              </a:ext>
            </a:extLst>
          </p:cNvPr>
          <p:cNvSpPr/>
          <p:nvPr/>
        </p:nvSpPr>
        <p:spPr>
          <a:xfrm>
            <a:off x="5180738" y="1239200"/>
            <a:ext cx="3076651" cy="12457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9;p15">
            <a:extLst>
              <a:ext uri="{FF2B5EF4-FFF2-40B4-BE49-F238E27FC236}">
                <a16:creationId xmlns:a16="http://schemas.microsoft.com/office/drawing/2014/main" id="{AFE0D9A8-5C9E-9712-9A39-579C93708D26}"/>
              </a:ext>
            </a:extLst>
          </p:cNvPr>
          <p:cNvSpPr/>
          <p:nvPr/>
        </p:nvSpPr>
        <p:spPr>
          <a:xfrm>
            <a:off x="3679373" y="2532782"/>
            <a:ext cx="660568" cy="29747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9;p15">
            <a:extLst>
              <a:ext uri="{FF2B5EF4-FFF2-40B4-BE49-F238E27FC236}">
                <a16:creationId xmlns:a16="http://schemas.microsoft.com/office/drawing/2014/main" id="{9B8917F7-C99F-B1DE-6531-556F921FB248}"/>
              </a:ext>
            </a:extLst>
          </p:cNvPr>
          <p:cNvSpPr/>
          <p:nvPr/>
        </p:nvSpPr>
        <p:spPr>
          <a:xfrm>
            <a:off x="4994164" y="2531882"/>
            <a:ext cx="3513685" cy="29747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17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103E-013A-1DC9-963E-7FFB6164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1-based variant coordinates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FCBC01E0-4390-F3C4-D30A-6C5E14AE4EA9}"/>
              </a:ext>
            </a:extLst>
          </p:cNvPr>
          <p:cNvSpPr txBox="1"/>
          <p:nvPr/>
        </p:nvSpPr>
        <p:spPr>
          <a:xfrm>
            <a:off x="2269325" y="1166948"/>
            <a:ext cx="6307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T       G      A       T       G       C      A       T       C       G</a:t>
            </a:r>
            <a:endParaRPr dirty="0"/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44BC961B-B3D0-059D-B454-1A651CB9F557}"/>
              </a:ext>
            </a:extLst>
          </p:cNvPr>
          <p:cNvSpPr txBox="1"/>
          <p:nvPr/>
        </p:nvSpPr>
        <p:spPr>
          <a:xfrm>
            <a:off x="345145" y="1166948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Reference chr10</a:t>
            </a:r>
            <a:endParaRPr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A2B709-3F0F-988D-EB61-83E0B0337B9B}"/>
              </a:ext>
            </a:extLst>
          </p:cNvPr>
          <p:cNvCxnSpPr>
            <a:cxnSpLocks/>
          </p:cNvCxnSpPr>
          <p:nvPr/>
        </p:nvCxnSpPr>
        <p:spPr>
          <a:xfrm>
            <a:off x="2417584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C91644-0497-3CE9-A8A8-7507F529E0C5}"/>
              </a:ext>
            </a:extLst>
          </p:cNvPr>
          <p:cNvCxnSpPr>
            <a:cxnSpLocks/>
          </p:cNvCxnSpPr>
          <p:nvPr/>
        </p:nvCxnSpPr>
        <p:spPr>
          <a:xfrm>
            <a:off x="2875356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C81DF-38CE-287E-F44B-822FA4D9962F}"/>
              </a:ext>
            </a:extLst>
          </p:cNvPr>
          <p:cNvCxnSpPr>
            <a:cxnSpLocks/>
          </p:cNvCxnSpPr>
          <p:nvPr/>
        </p:nvCxnSpPr>
        <p:spPr>
          <a:xfrm>
            <a:off x="3350972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F75117-B5D4-C000-1EFE-E4655994C581}"/>
              </a:ext>
            </a:extLst>
          </p:cNvPr>
          <p:cNvCxnSpPr>
            <a:cxnSpLocks/>
          </p:cNvCxnSpPr>
          <p:nvPr/>
        </p:nvCxnSpPr>
        <p:spPr>
          <a:xfrm>
            <a:off x="3822120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A1203F-0A6A-51E2-443D-778193844278}"/>
              </a:ext>
            </a:extLst>
          </p:cNvPr>
          <p:cNvCxnSpPr>
            <a:cxnSpLocks/>
          </p:cNvCxnSpPr>
          <p:nvPr/>
        </p:nvCxnSpPr>
        <p:spPr>
          <a:xfrm>
            <a:off x="4230832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B7BBD7-918F-0059-CFFC-8C83CBBA6856}"/>
              </a:ext>
            </a:extLst>
          </p:cNvPr>
          <p:cNvCxnSpPr>
            <a:cxnSpLocks/>
          </p:cNvCxnSpPr>
          <p:nvPr/>
        </p:nvCxnSpPr>
        <p:spPr>
          <a:xfrm>
            <a:off x="4706444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738328-4716-A77A-D0C9-9ED29E3FF387}"/>
              </a:ext>
            </a:extLst>
          </p:cNvPr>
          <p:cNvCxnSpPr>
            <a:cxnSpLocks/>
          </p:cNvCxnSpPr>
          <p:nvPr/>
        </p:nvCxnSpPr>
        <p:spPr>
          <a:xfrm>
            <a:off x="5128536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BDD2E8-B4F3-21B7-A284-0D5F57B12032}"/>
              </a:ext>
            </a:extLst>
          </p:cNvPr>
          <p:cNvCxnSpPr>
            <a:cxnSpLocks/>
          </p:cNvCxnSpPr>
          <p:nvPr/>
        </p:nvCxnSpPr>
        <p:spPr>
          <a:xfrm>
            <a:off x="5590766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DA5CC2-6F31-8F5A-5B1B-CBB13E309E00}"/>
              </a:ext>
            </a:extLst>
          </p:cNvPr>
          <p:cNvCxnSpPr>
            <a:cxnSpLocks/>
          </p:cNvCxnSpPr>
          <p:nvPr/>
        </p:nvCxnSpPr>
        <p:spPr>
          <a:xfrm>
            <a:off x="6057459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2CB8F-7FE7-2284-428B-6117AA058263}"/>
              </a:ext>
            </a:extLst>
          </p:cNvPr>
          <p:cNvCxnSpPr>
            <a:cxnSpLocks/>
          </p:cNvCxnSpPr>
          <p:nvPr/>
        </p:nvCxnSpPr>
        <p:spPr>
          <a:xfrm>
            <a:off x="6537532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985A3A-AA78-B7D1-5394-8258F0B07DAF}"/>
              </a:ext>
            </a:extLst>
          </p:cNvPr>
          <p:cNvCxnSpPr>
            <a:cxnSpLocks/>
          </p:cNvCxnSpPr>
          <p:nvPr/>
        </p:nvCxnSpPr>
        <p:spPr>
          <a:xfrm>
            <a:off x="6955161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F62337-EBD1-2D1B-CB88-49B18F3FC726}"/>
              </a:ext>
            </a:extLst>
          </p:cNvPr>
          <p:cNvCxnSpPr>
            <a:cxnSpLocks/>
          </p:cNvCxnSpPr>
          <p:nvPr/>
        </p:nvCxnSpPr>
        <p:spPr>
          <a:xfrm>
            <a:off x="7408473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8E65DC-447B-1BD4-0830-1303DC7259AF}"/>
              </a:ext>
            </a:extLst>
          </p:cNvPr>
          <p:cNvCxnSpPr>
            <a:cxnSpLocks/>
          </p:cNvCxnSpPr>
          <p:nvPr/>
        </p:nvCxnSpPr>
        <p:spPr>
          <a:xfrm>
            <a:off x="7879627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FD895B-2DB8-5D6D-B281-FBC3BB09C38F}"/>
              </a:ext>
            </a:extLst>
          </p:cNvPr>
          <p:cNvCxnSpPr>
            <a:cxnSpLocks/>
          </p:cNvCxnSpPr>
          <p:nvPr/>
        </p:nvCxnSpPr>
        <p:spPr>
          <a:xfrm>
            <a:off x="8368617" y="1859229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64;p14">
            <a:extLst>
              <a:ext uri="{FF2B5EF4-FFF2-40B4-BE49-F238E27FC236}">
                <a16:creationId xmlns:a16="http://schemas.microsoft.com/office/drawing/2014/main" id="{FFD61073-A1E3-3F12-8466-22AEE2720DDA}"/>
              </a:ext>
            </a:extLst>
          </p:cNvPr>
          <p:cNvSpPr txBox="1"/>
          <p:nvPr/>
        </p:nvSpPr>
        <p:spPr>
          <a:xfrm>
            <a:off x="345145" y="2064157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1-based position: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605CC-61C7-F843-A3D6-8DC22056634D}"/>
              </a:ext>
            </a:extLst>
          </p:cNvPr>
          <p:cNvSpPr txBox="1"/>
          <p:nvPr/>
        </p:nvSpPr>
        <p:spPr>
          <a:xfrm>
            <a:off x="2275558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B1BDC-EA2C-5CB6-E8F4-BB757A634208}"/>
              </a:ext>
            </a:extLst>
          </p:cNvPr>
          <p:cNvSpPr txBox="1"/>
          <p:nvPr/>
        </p:nvSpPr>
        <p:spPr>
          <a:xfrm>
            <a:off x="2733330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968689-6A35-708F-41F1-C87314A2EB4F}"/>
              </a:ext>
            </a:extLst>
          </p:cNvPr>
          <p:cNvSpPr txBox="1"/>
          <p:nvPr/>
        </p:nvSpPr>
        <p:spPr>
          <a:xfrm>
            <a:off x="3208941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07CA3-37C7-128E-A29C-1B499E4E6176}"/>
              </a:ext>
            </a:extLst>
          </p:cNvPr>
          <p:cNvSpPr txBox="1"/>
          <p:nvPr/>
        </p:nvSpPr>
        <p:spPr>
          <a:xfrm>
            <a:off x="3684551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9F224A-2968-1587-D05A-5ED191989574}"/>
              </a:ext>
            </a:extLst>
          </p:cNvPr>
          <p:cNvSpPr txBox="1"/>
          <p:nvPr/>
        </p:nvSpPr>
        <p:spPr>
          <a:xfrm>
            <a:off x="4084238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A96BB-6ADC-7305-CC3E-DA900F95CA54}"/>
              </a:ext>
            </a:extLst>
          </p:cNvPr>
          <p:cNvSpPr txBox="1"/>
          <p:nvPr/>
        </p:nvSpPr>
        <p:spPr>
          <a:xfrm>
            <a:off x="4559578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6FC53-EAFE-8EC9-7D7C-C808D4385974}"/>
              </a:ext>
            </a:extLst>
          </p:cNvPr>
          <p:cNvSpPr txBox="1"/>
          <p:nvPr/>
        </p:nvSpPr>
        <p:spPr>
          <a:xfrm>
            <a:off x="4975697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AA0A70-51E1-C06A-59BE-D58F9C36A3BB}"/>
              </a:ext>
            </a:extLst>
          </p:cNvPr>
          <p:cNvSpPr txBox="1"/>
          <p:nvPr/>
        </p:nvSpPr>
        <p:spPr>
          <a:xfrm>
            <a:off x="5449827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51D351-E4C2-B6FA-108A-E621E2BDEE9D}"/>
              </a:ext>
            </a:extLst>
          </p:cNvPr>
          <p:cNvSpPr txBox="1"/>
          <p:nvPr/>
        </p:nvSpPr>
        <p:spPr>
          <a:xfrm>
            <a:off x="5920980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687FA-3468-D56A-6952-2343DF532746}"/>
              </a:ext>
            </a:extLst>
          </p:cNvPr>
          <p:cNvSpPr txBox="1"/>
          <p:nvPr/>
        </p:nvSpPr>
        <p:spPr>
          <a:xfrm>
            <a:off x="6348787" y="2101565"/>
            <a:ext cx="383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C3878D-1834-B065-3389-FEACAAF0B405}"/>
              </a:ext>
            </a:extLst>
          </p:cNvPr>
          <p:cNvSpPr txBox="1"/>
          <p:nvPr/>
        </p:nvSpPr>
        <p:spPr>
          <a:xfrm>
            <a:off x="6763442" y="21015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AAFB2-13A1-6EB1-3824-DE858E1EC98A}"/>
              </a:ext>
            </a:extLst>
          </p:cNvPr>
          <p:cNvSpPr txBox="1"/>
          <p:nvPr/>
        </p:nvSpPr>
        <p:spPr>
          <a:xfrm>
            <a:off x="7216754" y="21015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B11745-8230-D107-0270-36C86648BB0E}"/>
              </a:ext>
            </a:extLst>
          </p:cNvPr>
          <p:cNvSpPr txBox="1"/>
          <p:nvPr/>
        </p:nvSpPr>
        <p:spPr>
          <a:xfrm>
            <a:off x="7687908" y="21015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0BCAD3-4140-999B-F7F9-F2A8328B9F56}"/>
              </a:ext>
            </a:extLst>
          </p:cNvPr>
          <p:cNvSpPr txBox="1"/>
          <p:nvPr/>
        </p:nvSpPr>
        <p:spPr>
          <a:xfrm>
            <a:off x="8176898" y="21015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5328B5-18B2-9F8B-F270-00D7A7EC89A4}"/>
              </a:ext>
            </a:extLst>
          </p:cNvPr>
          <p:cNvCxnSpPr>
            <a:cxnSpLocks/>
          </p:cNvCxnSpPr>
          <p:nvPr/>
        </p:nvCxnSpPr>
        <p:spPr>
          <a:xfrm>
            <a:off x="2188699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D7D135-5597-9E8C-699E-21339A6FA55C}"/>
              </a:ext>
            </a:extLst>
          </p:cNvPr>
          <p:cNvCxnSpPr>
            <a:cxnSpLocks/>
          </p:cNvCxnSpPr>
          <p:nvPr/>
        </p:nvCxnSpPr>
        <p:spPr>
          <a:xfrm>
            <a:off x="2646471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2CA780-71A5-AA19-3B7A-D835FAAEBE61}"/>
              </a:ext>
            </a:extLst>
          </p:cNvPr>
          <p:cNvCxnSpPr>
            <a:cxnSpLocks/>
          </p:cNvCxnSpPr>
          <p:nvPr/>
        </p:nvCxnSpPr>
        <p:spPr>
          <a:xfrm>
            <a:off x="3122087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5E6DC7-2BD4-B421-43AE-5B95FAA4BACA}"/>
              </a:ext>
            </a:extLst>
          </p:cNvPr>
          <p:cNvCxnSpPr>
            <a:cxnSpLocks/>
          </p:cNvCxnSpPr>
          <p:nvPr/>
        </p:nvCxnSpPr>
        <p:spPr>
          <a:xfrm>
            <a:off x="3593235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794979-6712-7BA5-5AF2-23496AE215EF}"/>
              </a:ext>
            </a:extLst>
          </p:cNvPr>
          <p:cNvCxnSpPr>
            <a:cxnSpLocks/>
          </p:cNvCxnSpPr>
          <p:nvPr/>
        </p:nvCxnSpPr>
        <p:spPr>
          <a:xfrm>
            <a:off x="4001947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A20CA0-4448-354A-229A-39054CE1A920}"/>
              </a:ext>
            </a:extLst>
          </p:cNvPr>
          <p:cNvCxnSpPr>
            <a:cxnSpLocks/>
          </p:cNvCxnSpPr>
          <p:nvPr/>
        </p:nvCxnSpPr>
        <p:spPr>
          <a:xfrm>
            <a:off x="4477559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14E7C7-EA67-1DC5-C9A7-7E06CC22CE56}"/>
              </a:ext>
            </a:extLst>
          </p:cNvPr>
          <p:cNvCxnSpPr>
            <a:cxnSpLocks/>
          </p:cNvCxnSpPr>
          <p:nvPr/>
        </p:nvCxnSpPr>
        <p:spPr>
          <a:xfrm>
            <a:off x="4899651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C6C6E3-3B6D-773F-9254-83EC5E2DA293}"/>
              </a:ext>
            </a:extLst>
          </p:cNvPr>
          <p:cNvCxnSpPr>
            <a:cxnSpLocks/>
          </p:cNvCxnSpPr>
          <p:nvPr/>
        </p:nvCxnSpPr>
        <p:spPr>
          <a:xfrm>
            <a:off x="5361881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382FCF-CA0C-544C-4352-4008AD79C3B8}"/>
              </a:ext>
            </a:extLst>
          </p:cNvPr>
          <p:cNvCxnSpPr>
            <a:cxnSpLocks/>
          </p:cNvCxnSpPr>
          <p:nvPr/>
        </p:nvCxnSpPr>
        <p:spPr>
          <a:xfrm>
            <a:off x="5828574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8ED30C-E550-B9B2-70F9-EBD65BC21FB8}"/>
              </a:ext>
            </a:extLst>
          </p:cNvPr>
          <p:cNvCxnSpPr>
            <a:cxnSpLocks/>
          </p:cNvCxnSpPr>
          <p:nvPr/>
        </p:nvCxnSpPr>
        <p:spPr>
          <a:xfrm>
            <a:off x="6308647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E3F692-2E43-D65D-4FE0-37B463C527DE}"/>
              </a:ext>
            </a:extLst>
          </p:cNvPr>
          <p:cNvCxnSpPr>
            <a:cxnSpLocks/>
          </p:cNvCxnSpPr>
          <p:nvPr/>
        </p:nvCxnSpPr>
        <p:spPr>
          <a:xfrm>
            <a:off x="6726276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122571-1958-6630-AA25-1DD42094DC10}"/>
              </a:ext>
            </a:extLst>
          </p:cNvPr>
          <p:cNvCxnSpPr>
            <a:cxnSpLocks/>
          </p:cNvCxnSpPr>
          <p:nvPr/>
        </p:nvCxnSpPr>
        <p:spPr>
          <a:xfrm>
            <a:off x="7179588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C6F484-CAB0-C1A5-CA47-E933D9189350}"/>
              </a:ext>
            </a:extLst>
          </p:cNvPr>
          <p:cNvCxnSpPr>
            <a:cxnSpLocks/>
          </p:cNvCxnSpPr>
          <p:nvPr/>
        </p:nvCxnSpPr>
        <p:spPr>
          <a:xfrm>
            <a:off x="7650742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7AE7E3-6122-909A-DF1F-3DB2BCF6D61C}"/>
              </a:ext>
            </a:extLst>
          </p:cNvPr>
          <p:cNvCxnSpPr>
            <a:cxnSpLocks/>
          </p:cNvCxnSpPr>
          <p:nvPr/>
        </p:nvCxnSpPr>
        <p:spPr>
          <a:xfrm>
            <a:off x="8139732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CAFB188-2C33-8F4D-F10B-694E28292E7F}"/>
              </a:ext>
            </a:extLst>
          </p:cNvPr>
          <p:cNvSpPr txBox="1"/>
          <p:nvPr/>
        </p:nvSpPr>
        <p:spPr>
          <a:xfrm>
            <a:off x="2035435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9D850E-2301-DFE3-CD38-489DC87A8B7C}"/>
              </a:ext>
            </a:extLst>
          </p:cNvPr>
          <p:cNvSpPr txBox="1"/>
          <p:nvPr/>
        </p:nvSpPr>
        <p:spPr>
          <a:xfrm>
            <a:off x="2493207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3CD9A-6178-AA4A-BB16-007848B5EA24}"/>
              </a:ext>
            </a:extLst>
          </p:cNvPr>
          <p:cNvSpPr txBox="1"/>
          <p:nvPr/>
        </p:nvSpPr>
        <p:spPr>
          <a:xfrm>
            <a:off x="2968818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09208A-5C72-096B-8D0C-D73F26CDF489}"/>
              </a:ext>
            </a:extLst>
          </p:cNvPr>
          <p:cNvSpPr txBox="1"/>
          <p:nvPr/>
        </p:nvSpPr>
        <p:spPr>
          <a:xfrm>
            <a:off x="3444428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88042-97EF-B3E8-E15C-D051B84C57FE}"/>
              </a:ext>
            </a:extLst>
          </p:cNvPr>
          <p:cNvSpPr txBox="1"/>
          <p:nvPr/>
        </p:nvSpPr>
        <p:spPr>
          <a:xfrm>
            <a:off x="3844115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68185E-BF55-0D96-3A9D-31C605A780BD}"/>
              </a:ext>
            </a:extLst>
          </p:cNvPr>
          <p:cNvSpPr txBox="1"/>
          <p:nvPr/>
        </p:nvSpPr>
        <p:spPr>
          <a:xfrm>
            <a:off x="4319455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EACB10-EA63-40CB-54FD-CCC09A350CAE}"/>
              </a:ext>
            </a:extLst>
          </p:cNvPr>
          <p:cNvSpPr txBox="1"/>
          <p:nvPr/>
        </p:nvSpPr>
        <p:spPr>
          <a:xfrm>
            <a:off x="4735574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FABA77-4AA7-EA7D-5FE6-D8A9E0B0EB3B}"/>
              </a:ext>
            </a:extLst>
          </p:cNvPr>
          <p:cNvSpPr txBox="1"/>
          <p:nvPr/>
        </p:nvSpPr>
        <p:spPr>
          <a:xfrm>
            <a:off x="5209704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0AD731-F3E0-477A-511A-C81A4561115D}"/>
              </a:ext>
            </a:extLst>
          </p:cNvPr>
          <p:cNvSpPr txBox="1"/>
          <p:nvPr/>
        </p:nvSpPr>
        <p:spPr>
          <a:xfrm>
            <a:off x="5680857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4CF-6B74-3BBF-2B05-2FE306975DF7}"/>
              </a:ext>
            </a:extLst>
          </p:cNvPr>
          <p:cNvSpPr txBox="1"/>
          <p:nvPr/>
        </p:nvSpPr>
        <p:spPr>
          <a:xfrm>
            <a:off x="6104204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10989D-7A7C-3EBC-92D2-6E6EC5D80E0B}"/>
              </a:ext>
            </a:extLst>
          </p:cNvPr>
          <p:cNvSpPr txBox="1"/>
          <p:nvPr/>
        </p:nvSpPr>
        <p:spPr>
          <a:xfrm>
            <a:off x="6523319" y="27787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0B2B86-4DAE-3282-3492-9D4C96C2AA5E}"/>
              </a:ext>
            </a:extLst>
          </p:cNvPr>
          <p:cNvSpPr txBox="1"/>
          <p:nvPr/>
        </p:nvSpPr>
        <p:spPr>
          <a:xfrm>
            <a:off x="6976631" y="27787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376E3F-7D88-0742-F905-F40C1543F50A}"/>
              </a:ext>
            </a:extLst>
          </p:cNvPr>
          <p:cNvSpPr txBox="1"/>
          <p:nvPr/>
        </p:nvSpPr>
        <p:spPr>
          <a:xfrm>
            <a:off x="7447785" y="27787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9CAFAA-6030-84A7-F05A-CCBE84D5489B}"/>
              </a:ext>
            </a:extLst>
          </p:cNvPr>
          <p:cNvSpPr txBox="1"/>
          <p:nvPr/>
        </p:nvSpPr>
        <p:spPr>
          <a:xfrm>
            <a:off x="7936775" y="27787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9DD2B83-B8EB-7DB3-877F-1EA4C6912A91}"/>
              </a:ext>
            </a:extLst>
          </p:cNvPr>
          <p:cNvCxnSpPr>
            <a:cxnSpLocks/>
          </p:cNvCxnSpPr>
          <p:nvPr/>
        </p:nvCxnSpPr>
        <p:spPr>
          <a:xfrm>
            <a:off x="8620595" y="1859229"/>
            <a:ext cx="0" cy="8237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E8A48E1-2E4C-57C5-1D72-C443F25CDFFA}"/>
              </a:ext>
            </a:extLst>
          </p:cNvPr>
          <p:cNvSpPr txBox="1"/>
          <p:nvPr/>
        </p:nvSpPr>
        <p:spPr>
          <a:xfrm>
            <a:off x="8384806" y="27706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14</a:t>
            </a:r>
          </a:p>
        </p:txBody>
      </p:sp>
      <p:sp>
        <p:nvSpPr>
          <p:cNvPr id="66" name="Google Shape;64;p14">
            <a:extLst>
              <a:ext uri="{FF2B5EF4-FFF2-40B4-BE49-F238E27FC236}">
                <a16:creationId xmlns:a16="http://schemas.microsoft.com/office/drawing/2014/main" id="{3B40525C-86B9-DE1A-11BD-25B1D9060659}"/>
              </a:ext>
            </a:extLst>
          </p:cNvPr>
          <p:cNvSpPr txBox="1"/>
          <p:nvPr/>
        </p:nvSpPr>
        <p:spPr>
          <a:xfrm>
            <a:off x="345145" y="2734784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0-based position: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64;p14">
            <a:extLst>
              <a:ext uri="{FF2B5EF4-FFF2-40B4-BE49-F238E27FC236}">
                <a16:creationId xmlns:a16="http://schemas.microsoft.com/office/drawing/2014/main" id="{D0BB40E7-149A-7BC8-B5A4-B77F5700420D}"/>
              </a:ext>
            </a:extLst>
          </p:cNvPr>
          <p:cNvSpPr txBox="1"/>
          <p:nvPr/>
        </p:nvSpPr>
        <p:spPr>
          <a:xfrm>
            <a:off x="2269325" y="1462748"/>
            <a:ext cx="6307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</a:t>
            </a:r>
            <a:r>
              <a:rPr lang="en" dirty="0">
                <a:solidFill>
                  <a:srgbClr val="FF0000"/>
                </a:solidFill>
              </a:rPr>
              <a:t>A</a:t>
            </a:r>
            <a:r>
              <a:rPr lang="en" dirty="0"/>
              <a:t>       G      A       T       G       </a:t>
            </a:r>
            <a:r>
              <a:rPr lang="en" dirty="0">
                <a:solidFill>
                  <a:srgbClr val="FF0000"/>
                </a:solidFill>
              </a:rPr>
              <a:t>--</a:t>
            </a:r>
            <a:r>
              <a:rPr lang="en" dirty="0"/>
              <a:t>      A       T       C       G</a:t>
            </a:r>
            <a:endParaRPr dirty="0"/>
          </a:p>
        </p:txBody>
      </p:sp>
      <p:sp>
        <p:nvSpPr>
          <p:cNvPr id="68" name="Google Shape;64;p14">
            <a:extLst>
              <a:ext uri="{FF2B5EF4-FFF2-40B4-BE49-F238E27FC236}">
                <a16:creationId xmlns:a16="http://schemas.microsoft.com/office/drawing/2014/main" id="{25838DF9-1C45-2D13-6591-1BB41A8894C9}"/>
              </a:ext>
            </a:extLst>
          </p:cNvPr>
          <p:cNvSpPr txBox="1"/>
          <p:nvPr/>
        </p:nvSpPr>
        <p:spPr>
          <a:xfrm>
            <a:off x="345825" y="1476175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Tumor chr10</a:t>
            </a:r>
            <a:endParaRPr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7CCF44-1196-1869-C2B6-3DC6C866850C}"/>
              </a:ext>
            </a:extLst>
          </p:cNvPr>
          <p:cNvCxnSpPr/>
          <p:nvPr/>
        </p:nvCxnSpPr>
        <p:spPr>
          <a:xfrm>
            <a:off x="8137414" y="1043758"/>
            <a:ext cx="0" cy="615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347488E-BBC1-5605-A092-0B8D9CE8EE50}"/>
              </a:ext>
            </a:extLst>
          </p:cNvPr>
          <p:cNvSpPr txBox="1"/>
          <p:nvPr/>
        </p:nvSpPr>
        <p:spPr>
          <a:xfrm>
            <a:off x="7786894" y="78528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TAGC</a:t>
            </a:r>
          </a:p>
        </p:txBody>
      </p:sp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17A94628-47A4-8630-4F9A-0D7CF87BD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98008"/>
              </p:ext>
            </p:extLst>
          </p:nvPr>
        </p:nvGraphicFramePr>
        <p:xfrm>
          <a:off x="427318" y="3260808"/>
          <a:ext cx="8340924" cy="171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31">
                  <a:extLst>
                    <a:ext uri="{9D8B030D-6E8A-4147-A177-3AD203B41FA5}">
                      <a16:colId xmlns:a16="http://schemas.microsoft.com/office/drawing/2014/main" val="2100913799"/>
                    </a:ext>
                  </a:extLst>
                </a:gridCol>
                <a:gridCol w="1955968">
                  <a:extLst>
                    <a:ext uri="{9D8B030D-6E8A-4147-A177-3AD203B41FA5}">
                      <a16:colId xmlns:a16="http://schemas.microsoft.com/office/drawing/2014/main" val="544287511"/>
                    </a:ext>
                  </a:extLst>
                </a:gridCol>
                <a:gridCol w="811455">
                  <a:extLst>
                    <a:ext uri="{9D8B030D-6E8A-4147-A177-3AD203B41FA5}">
                      <a16:colId xmlns:a16="http://schemas.microsoft.com/office/drawing/2014/main" val="3884537367"/>
                    </a:ext>
                  </a:extLst>
                </a:gridCol>
                <a:gridCol w="1877245">
                  <a:extLst>
                    <a:ext uri="{9D8B030D-6E8A-4147-A177-3AD203B41FA5}">
                      <a16:colId xmlns:a16="http://schemas.microsoft.com/office/drawing/2014/main" val="985017557"/>
                    </a:ext>
                  </a:extLst>
                </a:gridCol>
                <a:gridCol w="1919325">
                  <a:extLst>
                    <a:ext uri="{9D8B030D-6E8A-4147-A177-3AD203B41FA5}">
                      <a16:colId xmlns:a16="http://schemas.microsoft.com/office/drawing/2014/main" val="1828142458"/>
                    </a:ext>
                  </a:extLst>
                </a:gridCol>
              </a:tblGrid>
              <a:tr h="341035">
                <a:tc>
                  <a:txBody>
                    <a:bodyPr/>
                    <a:lstStyle/>
                    <a:p>
                      <a:r>
                        <a:rPr lang="en-US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Genomic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Ref&gt;Alt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1-based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72625"/>
                  </a:ext>
                </a:extLst>
              </a:tr>
              <a:tr h="476515">
                <a:tc>
                  <a:txBody>
                    <a:bodyPr/>
                    <a:lstStyle/>
                    <a:p>
                      <a:r>
                        <a:rPr lang="en-US" dirty="0"/>
                        <a:t>Single nucleotide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chr10:5-5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T&gt;A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chr10:5-5 T/A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29812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US" dirty="0"/>
                        <a:t>Deletion (C deleted)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chr10:10-10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chr10:10-10 C/-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83214"/>
                  </a:ext>
                </a:extLst>
              </a:tr>
              <a:tr h="476515">
                <a:tc>
                  <a:txBody>
                    <a:bodyPr/>
                    <a:lstStyle/>
                    <a:p>
                      <a:r>
                        <a:rPr lang="en-US" dirty="0"/>
                        <a:t>Insertion (TAGC inserted)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chr10:13-14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chr10:13-14 -/TAGC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1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9253188-37C7-CE04-E3B4-32F4395E8140}"/>
              </a:ext>
            </a:extLst>
          </p:cNvPr>
          <p:cNvSpPr/>
          <p:nvPr/>
        </p:nvSpPr>
        <p:spPr>
          <a:xfrm>
            <a:off x="2269325" y="3615707"/>
            <a:ext cx="2630326" cy="4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2B9DF-F566-ABAB-CB3F-6C1C6F0CC75A}"/>
              </a:ext>
            </a:extLst>
          </p:cNvPr>
          <p:cNvSpPr/>
          <p:nvPr/>
        </p:nvSpPr>
        <p:spPr>
          <a:xfrm>
            <a:off x="2265722" y="4123280"/>
            <a:ext cx="2630326" cy="28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095DAA7-CF51-6B23-07D2-A9C0ADB7133E}"/>
              </a:ext>
            </a:extLst>
          </p:cNvPr>
          <p:cNvSpPr/>
          <p:nvPr/>
        </p:nvSpPr>
        <p:spPr>
          <a:xfrm>
            <a:off x="2269325" y="4474130"/>
            <a:ext cx="2630326" cy="4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878DB8-4500-21F2-6168-E8A4FFF094E7}"/>
              </a:ext>
            </a:extLst>
          </p:cNvPr>
          <p:cNvSpPr/>
          <p:nvPr/>
        </p:nvSpPr>
        <p:spPr>
          <a:xfrm>
            <a:off x="5019625" y="3614073"/>
            <a:ext cx="1789293" cy="4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495F1BB-23AB-AE4B-01D7-EFFAEF42AF36}"/>
              </a:ext>
            </a:extLst>
          </p:cNvPr>
          <p:cNvSpPr/>
          <p:nvPr/>
        </p:nvSpPr>
        <p:spPr>
          <a:xfrm>
            <a:off x="5019935" y="4121646"/>
            <a:ext cx="1789293" cy="28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91AA5D-822D-A1DD-E247-9BB3B179BF70}"/>
              </a:ext>
            </a:extLst>
          </p:cNvPr>
          <p:cNvSpPr/>
          <p:nvPr/>
        </p:nvSpPr>
        <p:spPr>
          <a:xfrm>
            <a:off x="5024915" y="4466162"/>
            <a:ext cx="1789293" cy="4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9" grpId="0" animBg="1"/>
      <p:bldP spid="74" grpId="0" animBg="1"/>
      <p:bldP spid="75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103E-013A-1DC9-963E-7FFB6164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0-based variant coordinates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FCBC01E0-4390-F3C4-D30A-6C5E14AE4EA9}"/>
              </a:ext>
            </a:extLst>
          </p:cNvPr>
          <p:cNvSpPr txBox="1"/>
          <p:nvPr/>
        </p:nvSpPr>
        <p:spPr>
          <a:xfrm>
            <a:off x="2269325" y="1166948"/>
            <a:ext cx="6307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T       G      A       T       G       C      A       T       C       G</a:t>
            </a:r>
            <a:endParaRPr dirty="0"/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44BC961B-B3D0-059D-B454-1A651CB9F557}"/>
              </a:ext>
            </a:extLst>
          </p:cNvPr>
          <p:cNvSpPr txBox="1"/>
          <p:nvPr/>
        </p:nvSpPr>
        <p:spPr>
          <a:xfrm>
            <a:off x="345145" y="1166948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Reference chr10</a:t>
            </a:r>
            <a:endParaRPr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A2B709-3F0F-988D-EB61-83E0B0337B9B}"/>
              </a:ext>
            </a:extLst>
          </p:cNvPr>
          <p:cNvCxnSpPr>
            <a:cxnSpLocks/>
          </p:cNvCxnSpPr>
          <p:nvPr/>
        </p:nvCxnSpPr>
        <p:spPr>
          <a:xfrm>
            <a:off x="2417584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C91644-0497-3CE9-A8A8-7507F529E0C5}"/>
              </a:ext>
            </a:extLst>
          </p:cNvPr>
          <p:cNvCxnSpPr>
            <a:cxnSpLocks/>
          </p:cNvCxnSpPr>
          <p:nvPr/>
        </p:nvCxnSpPr>
        <p:spPr>
          <a:xfrm>
            <a:off x="2875356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C81DF-38CE-287E-F44B-822FA4D9962F}"/>
              </a:ext>
            </a:extLst>
          </p:cNvPr>
          <p:cNvCxnSpPr>
            <a:cxnSpLocks/>
          </p:cNvCxnSpPr>
          <p:nvPr/>
        </p:nvCxnSpPr>
        <p:spPr>
          <a:xfrm>
            <a:off x="3350972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F75117-B5D4-C000-1EFE-E4655994C581}"/>
              </a:ext>
            </a:extLst>
          </p:cNvPr>
          <p:cNvCxnSpPr>
            <a:cxnSpLocks/>
          </p:cNvCxnSpPr>
          <p:nvPr/>
        </p:nvCxnSpPr>
        <p:spPr>
          <a:xfrm>
            <a:off x="3822120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A1203F-0A6A-51E2-443D-778193844278}"/>
              </a:ext>
            </a:extLst>
          </p:cNvPr>
          <p:cNvCxnSpPr>
            <a:cxnSpLocks/>
          </p:cNvCxnSpPr>
          <p:nvPr/>
        </p:nvCxnSpPr>
        <p:spPr>
          <a:xfrm>
            <a:off x="4230832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B7BBD7-918F-0059-CFFC-8C83CBBA6856}"/>
              </a:ext>
            </a:extLst>
          </p:cNvPr>
          <p:cNvCxnSpPr>
            <a:cxnSpLocks/>
          </p:cNvCxnSpPr>
          <p:nvPr/>
        </p:nvCxnSpPr>
        <p:spPr>
          <a:xfrm>
            <a:off x="4706444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738328-4716-A77A-D0C9-9ED29E3FF387}"/>
              </a:ext>
            </a:extLst>
          </p:cNvPr>
          <p:cNvCxnSpPr>
            <a:cxnSpLocks/>
          </p:cNvCxnSpPr>
          <p:nvPr/>
        </p:nvCxnSpPr>
        <p:spPr>
          <a:xfrm>
            <a:off x="5128536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BDD2E8-B4F3-21B7-A284-0D5F57B12032}"/>
              </a:ext>
            </a:extLst>
          </p:cNvPr>
          <p:cNvCxnSpPr>
            <a:cxnSpLocks/>
          </p:cNvCxnSpPr>
          <p:nvPr/>
        </p:nvCxnSpPr>
        <p:spPr>
          <a:xfrm>
            <a:off x="5590766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DA5CC2-6F31-8F5A-5B1B-CBB13E309E00}"/>
              </a:ext>
            </a:extLst>
          </p:cNvPr>
          <p:cNvCxnSpPr>
            <a:cxnSpLocks/>
          </p:cNvCxnSpPr>
          <p:nvPr/>
        </p:nvCxnSpPr>
        <p:spPr>
          <a:xfrm>
            <a:off x="6057459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2CB8F-7FE7-2284-428B-6117AA058263}"/>
              </a:ext>
            </a:extLst>
          </p:cNvPr>
          <p:cNvCxnSpPr>
            <a:cxnSpLocks/>
          </p:cNvCxnSpPr>
          <p:nvPr/>
        </p:nvCxnSpPr>
        <p:spPr>
          <a:xfrm>
            <a:off x="6537532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985A3A-AA78-B7D1-5394-8258F0B07DAF}"/>
              </a:ext>
            </a:extLst>
          </p:cNvPr>
          <p:cNvCxnSpPr>
            <a:cxnSpLocks/>
          </p:cNvCxnSpPr>
          <p:nvPr/>
        </p:nvCxnSpPr>
        <p:spPr>
          <a:xfrm>
            <a:off x="6955161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F62337-EBD1-2D1B-CB88-49B18F3FC726}"/>
              </a:ext>
            </a:extLst>
          </p:cNvPr>
          <p:cNvCxnSpPr>
            <a:cxnSpLocks/>
          </p:cNvCxnSpPr>
          <p:nvPr/>
        </p:nvCxnSpPr>
        <p:spPr>
          <a:xfrm>
            <a:off x="7408473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8E65DC-447B-1BD4-0830-1303DC7259AF}"/>
              </a:ext>
            </a:extLst>
          </p:cNvPr>
          <p:cNvCxnSpPr>
            <a:cxnSpLocks/>
          </p:cNvCxnSpPr>
          <p:nvPr/>
        </p:nvCxnSpPr>
        <p:spPr>
          <a:xfrm>
            <a:off x="7879627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FD895B-2DB8-5D6D-B281-FBC3BB09C38F}"/>
              </a:ext>
            </a:extLst>
          </p:cNvPr>
          <p:cNvCxnSpPr>
            <a:cxnSpLocks/>
          </p:cNvCxnSpPr>
          <p:nvPr/>
        </p:nvCxnSpPr>
        <p:spPr>
          <a:xfrm>
            <a:off x="8368617" y="1859229"/>
            <a:ext cx="0" cy="243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64;p14">
            <a:extLst>
              <a:ext uri="{FF2B5EF4-FFF2-40B4-BE49-F238E27FC236}">
                <a16:creationId xmlns:a16="http://schemas.microsoft.com/office/drawing/2014/main" id="{FFD61073-A1E3-3F12-8466-22AEE2720DDA}"/>
              </a:ext>
            </a:extLst>
          </p:cNvPr>
          <p:cNvSpPr txBox="1"/>
          <p:nvPr/>
        </p:nvSpPr>
        <p:spPr>
          <a:xfrm>
            <a:off x="345145" y="2064157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1-based position: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605CC-61C7-F843-A3D6-8DC22056634D}"/>
              </a:ext>
            </a:extLst>
          </p:cNvPr>
          <p:cNvSpPr txBox="1"/>
          <p:nvPr/>
        </p:nvSpPr>
        <p:spPr>
          <a:xfrm>
            <a:off x="2275558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B1BDC-EA2C-5CB6-E8F4-BB757A634208}"/>
              </a:ext>
            </a:extLst>
          </p:cNvPr>
          <p:cNvSpPr txBox="1"/>
          <p:nvPr/>
        </p:nvSpPr>
        <p:spPr>
          <a:xfrm>
            <a:off x="2733330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968689-6A35-708F-41F1-C87314A2EB4F}"/>
              </a:ext>
            </a:extLst>
          </p:cNvPr>
          <p:cNvSpPr txBox="1"/>
          <p:nvPr/>
        </p:nvSpPr>
        <p:spPr>
          <a:xfrm>
            <a:off x="3208941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07CA3-37C7-128E-A29C-1B499E4E6176}"/>
              </a:ext>
            </a:extLst>
          </p:cNvPr>
          <p:cNvSpPr txBox="1"/>
          <p:nvPr/>
        </p:nvSpPr>
        <p:spPr>
          <a:xfrm>
            <a:off x="3684551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9F224A-2968-1587-D05A-5ED191989574}"/>
              </a:ext>
            </a:extLst>
          </p:cNvPr>
          <p:cNvSpPr txBox="1"/>
          <p:nvPr/>
        </p:nvSpPr>
        <p:spPr>
          <a:xfrm>
            <a:off x="4084238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A96BB-6ADC-7305-CC3E-DA900F95CA54}"/>
              </a:ext>
            </a:extLst>
          </p:cNvPr>
          <p:cNvSpPr txBox="1"/>
          <p:nvPr/>
        </p:nvSpPr>
        <p:spPr>
          <a:xfrm>
            <a:off x="4559578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6FC53-EAFE-8EC9-7D7C-C808D4385974}"/>
              </a:ext>
            </a:extLst>
          </p:cNvPr>
          <p:cNvSpPr txBox="1"/>
          <p:nvPr/>
        </p:nvSpPr>
        <p:spPr>
          <a:xfrm>
            <a:off x="4975697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AA0A70-51E1-C06A-59BE-D58F9C36A3BB}"/>
              </a:ext>
            </a:extLst>
          </p:cNvPr>
          <p:cNvSpPr txBox="1"/>
          <p:nvPr/>
        </p:nvSpPr>
        <p:spPr>
          <a:xfrm>
            <a:off x="5449827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51D351-E4C2-B6FA-108A-E621E2BDEE9D}"/>
              </a:ext>
            </a:extLst>
          </p:cNvPr>
          <p:cNvSpPr txBox="1"/>
          <p:nvPr/>
        </p:nvSpPr>
        <p:spPr>
          <a:xfrm>
            <a:off x="5920980" y="21015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687FA-3468-D56A-6952-2343DF532746}"/>
              </a:ext>
            </a:extLst>
          </p:cNvPr>
          <p:cNvSpPr txBox="1"/>
          <p:nvPr/>
        </p:nvSpPr>
        <p:spPr>
          <a:xfrm>
            <a:off x="6348787" y="2101565"/>
            <a:ext cx="383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C3878D-1834-B065-3389-FEACAAF0B405}"/>
              </a:ext>
            </a:extLst>
          </p:cNvPr>
          <p:cNvSpPr txBox="1"/>
          <p:nvPr/>
        </p:nvSpPr>
        <p:spPr>
          <a:xfrm>
            <a:off x="6763442" y="21015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AAFB2-13A1-6EB1-3824-DE858E1EC98A}"/>
              </a:ext>
            </a:extLst>
          </p:cNvPr>
          <p:cNvSpPr txBox="1"/>
          <p:nvPr/>
        </p:nvSpPr>
        <p:spPr>
          <a:xfrm>
            <a:off x="7216754" y="21015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B11745-8230-D107-0270-36C86648BB0E}"/>
              </a:ext>
            </a:extLst>
          </p:cNvPr>
          <p:cNvSpPr txBox="1"/>
          <p:nvPr/>
        </p:nvSpPr>
        <p:spPr>
          <a:xfrm>
            <a:off x="7687908" y="21015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0BCAD3-4140-999B-F7F9-F2A8328B9F56}"/>
              </a:ext>
            </a:extLst>
          </p:cNvPr>
          <p:cNvSpPr txBox="1"/>
          <p:nvPr/>
        </p:nvSpPr>
        <p:spPr>
          <a:xfrm>
            <a:off x="8176898" y="21015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14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5328B5-18B2-9F8B-F270-00D7A7EC89A4}"/>
              </a:ext>
            </a:extLst>
          </p:cNvPr>
          <p:cNvCxnSpPr>
            <a:cxnSpLocks/>
          </p:cNvCxnSpPr>
          <p:nvPr/>
        </p:nvCxnSpPr>
        <p:spPr>
          <a:xfrm>
            <a:off x="2188699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D7D135-5597-9E8C-699E-21339A6FA55C}"/>
              </a:ext>
            </a:extLst>
          </p:cNvPr>
          <p:cNvCxnSpPr>
            <a:cxnSpLocks/>
          </p:cNvCxnSpPr>
          <p:nvPr/>
        </p:nvCxnSpPr>
        <p:spPr>
          <a:xfrm>
            <a:off x="2646471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2CA780-71A5-AA19-3B7A-D835FAAEBE61}"/>
              </a:ext>
            </a:extLst>
          </p:cNvPr>
          <p:cNvCxnSpPr>
            <a:cxnSpLocks/>
          </p:cNvCxnSpPr>
          <p:nvPr/>
        </p:nvCxnSpPr>
        <p:spPr>
          <a:xfrm>
            <a:off x="3122087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5E6DC7-2BD4-B421-43AE-5B95FAA4BACA}"/>
              </a:ext>
            </a:extLst>
          </p:cNvPr>
          <p:cNvCxnSpPr>
            <a:cxnSpLocks/>
          </p:cNvCxnSpPr>
          <p:nvPr/>
        </p:nvCxnSpPr>
        <p:spPr>
          <a:xfrm>
            <a:off x="3593235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794979-6712-7BA5-5AF2-23496AE215EF}"/>
              </a:ext>
            </a:extLst>
          </p:cNvPr>
          <p:cNvCxnSpPr>
            <a:cxnSpLocks/>
          </p:cNvCxnSpPr>
          <p:nvPr/>
        </p:nvCxnSpPr>
        <p:spPr>
          <a:xfrm>
            <a:off x="4001947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A20CA0-4448-354A-229A-39054CE1A920}"/>
              </a:ext>
            </a:extLst>
          </p:cNvPr>
          <p:cNvCxnSpPr>
            <a:cxnSpLocks/>
          </p:cNvCxnSpPr>
          <p:nvPr/>
        </p:nvCxnSpPr>
        <p:spPr>
          <a:xfrm>
            <a:off x="4477559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14E7C7-EA67-1DC5-C9A7-7E06CC22CE56}"/>
              </a:ext>
            </a:extLst>
          </p:cNvPr>
          <p:cNvCxnSpPr>
            <a:cxnSpLocks/>
          </p:cNvCxnSpPr>
          <p:nvPr/>
        </p:nvCxnSpPr>
        <p:spPr>
          <a:xfrm>
            <a:off x="4899651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C6C6E3-3B6D-773F-9254-83EC5E2DA293}"/>
              </a:ext>
            </a:extLst>
          </p:cNvPr>
          <p:cNvCxnSpPr>
            <a:cxnSpLocks/>
          </p:cNvCxnSpPr>
          <p:nvPr/>
        </p:nvCxnSpPr>
        <p:spPr>
          <a:xfrm>
            <a:off x="5361881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382FCF-CA0C-544C-4352-4008AD79C3B8}"/>
              </a:ext>
            </a:extLst>
          </p:cNvPr>
          <p:cNvCxnSpPr>
            <a:cxnSpLocks/>
          </p:cNvCxnSpPr>
          <p:nvPr/>
        </p:nvCxnSpPr>
        <p:spPr>
          <a:xfrm>
            <a:off x="5828574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8ED30C-E550-B9B2-70F9-EBD65BC21FB8}"/>
              </a:ext>
            </a:extLst>
          </p:cNvPr>
          <p:cNvCxnSpPr>
            <a:cxnSpLocks/>
          </p:cNvCxnSpPr>
          <p:nvPr/>
        </p:nvCxnSpPr>
        <p:spPr>
          <a:xfrm>
            <a:off x="6308647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E3F692-2E43-D65D-4FE0-37B463C527DE}"/>
              </a:ext>
            </a:extLst>
          </p:cNvPr>
          <p:cNvCxnSpPr>
            <a:cxnSpLocks/>
          </p:cNvCxnSpPr>
          <p:nvPr/>
        </p:nvCxnSpPr>
        <p:spPr>
          <a:xfrm>
            <a:off x="6726276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122571-1958-6630-AA25-1DD42094DC10}"/>
              </a:ext>
            </a:extLst>
          </p:cNvPr>
          <p:cNvCxnSpPr>
            <a:cxnSpLocks/>
          </p:cNvCxnSpPr>
          <p:nvPr/>
        </p:nvCxnSpPr>
        <p:spPr>
          <a:xfrm>
            <a:off x="7179588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C6F484-CAB0-C1A5-CA47-E933D9189350}"/>
              </a:ext>
            </a:extLst>
          </p:cNvPr>
          <p:cNvCxnSpPr>
            <a:cxnSpLocks/>
          </p:cNvCxnSpPr>
          <p:nvPr/>
        </p:nvCxnSpPr>
        <p:spPr>
          <a:xfrm>
            <a:off x="7650742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7AE7E3-6122-909A-DF1F-3DB2BCF6D61C}"/>
              </a:ext>
            </a:extLst>
          </p:cNvPr>
          <p:cNvCxnSpPr>
            <a:cxnSpLocks/>
          </p:cNvCxnSpPr>
          <p:nvPr/>
        </p:nvCxnSpPr>
        <p:spPr>
          <a:xfrm>
            <a:off x="8139732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CAFB188-2C33-8F4D-F10B-694E28292E7F}"/>
              </a:ext>
            </a:extLst>
          </p:cNvPr>
          <p:cNvSpPr txBox="1"/>
          <p:nvPr/>
        </p:nvSpPr>
        <p:spPr>
          <a:xfrm>
            <a:off x="2035435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9D850E-2301-DFE3-CD38-489DC87A8B7C}"/>
              </a:ext>
            </a:extLst>
          </p:cNvPr>
          <p:cNvSpPr txBox="1"/>
          <p:nvPr/>
        </p:nvSpPr>
        <p:spPr>
          <a:xfrm>
            <a:off x="2493207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3CD9A-6178-AA4A-BB16-007848B5EA24}"/>
              </a:ext>
            </a:extLst>
          </p:cNvPr>
          <p:cNvSpPr txBox="1"/>
          <p:nvPr/>
        </p:nvSpPr>
        <p:spPr>
          <a:xfrm>
            <a:off x="2968818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09208A-5C72-096B-8D0C-D73F26CDF489}"/>
              </a:ext>
            </a:extLst>
          </p:cNvPr>
          <p:cNvSpPr txBox="1"/>
          <p:nvPr/>
        </p:nvSpPr>
        <p:spPr>
          <a:xfrm>
            <a:off x="3444428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88042-97EF-B3E8-E15C-D051B84C57FE}"/>
              </a:ext>
            </a:extLst>
          </p:cNvPr>
          <p:cNvSpPr txBox="1"/>
          <p:nvPr/>
        </p:nvSpPr>
        <p:spPr>
          <a:xfrm>
            <a:off x="3844115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68185E-BF55-0D96-3A9D-31C605A780BD}"/>
              </a:ext>
            </a:extLst>
          </p:cNvPr>
          <p:cNvSpPr txBox="1"/>
          <p:nvPr/>
        </p:nvSpPr>
        <p:spPr>
          <a:xfrm>
            <a:off x="4319455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EACB10-EA63-40CB-54FD-CCC09A350CAE}"/>
              </a:ext>
            </a:extLst>
          </p:cNvPr>
          <p:cNvSpPr txBox="1"/>
          <p:nvPr/>
        </p:nvSpPr>
        <p:spPr>
          <a:xfrm>
            <a:off x="4735574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FABA77-4AA7-EA7D-5FE6-D8A9E0B0EB3B}"/>
              </a:ext>
            </a:extLst>
          </p:cNvPr>
          <p:cNvSpPr txBox="1"/>
          <p:nvPr/>
        </p:nvSpPr>
        <p:spPr>
          <a:xfrm>
            <a:off x="5209704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0AD731-F3E0-477A-511A-C81A4561115D}"/>
              </a:ext>
            </a:extLst>
          </p:cNvPr>
          <p:cNvSpPr txBox="1"/>
          <p:nvPr/>
        </p:nvSpPr>
        <p:spPr>
          <a:xfrm>
            <a:off x="5680857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4CF-6B74-3BBF-2B05-2FE306975DF7}"/>
              </a:ext>
            </a:extLst>
          </p:cNvPr>
          <p:cNvSpPr txBox="1"/>
          <p:nvPr/>
        </p:nvSpPr>
        <p:spPr>
          <a:xfrm>
            <a:off x="6104204" y="2778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10989D-7A7C-3EBC-92D2-6E6EC5D80E0B}"/>
              </a:ext>
            </a:extLst>
          </p:cNvPr>
          <p:cNvSpPr txBox="1"/>
          <p:nvPr/>
        </p:nvSpPr>
        <p:spPr>
          <a:xfrm>
            <a:off x="6523319" y="27787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0B2B86-4DAE-3282-3492-9D4C96C2AA5E}"/>
              </a:ext>
            </a:extLst>
          </p:cNvPr>
          <p:cNvSpPr txBox="1"/>
          <p:nvPr/>
        </p:nvSpPr>
        <p:spPr>
          <a:xfrm>
            <a:off x="6976631" y="27787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376E3F-7D88-0742-F905-F40C1543F50A}"/>
              </a:ext>
            </a:extLst>
          </p:cNvPr>
          <p:cNvSpPr txBox="1"/>
          <p:nvPr/>
        </p:nvSpPr>
        <p:spPr>
          <a:xfrm>
            <a:off x="7447785" y="27787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9CAFAA-6030-84A7-F05A-CCBE84D5489B}"/>
              </a:ext>
            </a:extLst>
          </p:cNvPr>
          <p:cNvSpPr txBox="1"/>
          <p:nvPr/>
        </p:nvSpPr>
        <p:spPr>
          <a:xfrm>
            <a:off x="7936775" y="27787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9DD2B83-B8EB-7DB3-877F-1EA4C6912A91}"/>
              </a:ext>
            </a:extLst>
          </p:cNvPr>
          <p:cNvCxnSpPr>
            <a:cxnSpLocks/>
          </p:cNvCxnSpPr>
          <p:nvPr/>
        </p:nvCxnSpPr>
        <p:spPr>
          <a:xfrm>
            <a:off x="8620595" y="1859229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E8A48E1-2E4C-57C5-1D72-C443F25CDFFA}"/>
              </a:ext>
            </a:extLst>
          </p:cNvPr>
          <p:cNvSpPr txBox="1"/>
          <p:nvPr/>
        </p:nvSpPr>
        <p:spPr>
          <a:xfrm>
            <a:off x="8384806" y="27706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6" name="Google Shape;64;p14">
            <a:extLst>
              <a:ext uri="{FF2B5EF4-FFF2-40B4-BE49-F238E27FC236}">
                <a16:creationId xmlns:a16="http://schemas.microsoft.com/office/drawing/2014/main" id="{3B40525C-86B9-DE1A-11BD-25B1D9060659}"/>
              </a:ext>
            </a:extLst>
          </p:cNvPr>
          <p:cNvSpPr txBox="1"/>
          <p:nvPr/>
        </p:nvSpPr>
        <p:spPr>
          <a:xfrm>
            <a:off x="345145" y="2734784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0-based position:</a:t>
            </a:r>
            <a:endParaRPr dirty="0"/>
          </a:p>
        </p:txBody>
      </p:sp>
      <p:sp>
        <p:nvSpPr>
          <p:cNvPr id="67" name="Google Shape;64;p14">
            <a:extLst>
              <a:ext uri="{FF2B5EF4-FFF2-40B4-BE49-F238E27FC236}">
                <a16:creationId xmlns:a16="http://schemas.microsoft.com/office/drawing/2014/main" id="{D0BB40E7-149A-7BC8-B5A4-B77F5700420D}"/>
              </a:ext>
            </a:extLst>
          </p:cNvPr>
          <p:cNvSpPr txBox="1"/>
          <p:nvPr/>
        </p:nvSpPr>
        <p:spPr>
          <a:xfrm>
            <a:off x="2269325" y="1462748"/>
            <a:ext cx="6307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</a:t>
            </a:r>
            <a:r>
              <a:rPr lang="en" dirty="0">
                <a:solidFill>
                  <a:srgbClr val="FF0000"/>
                </a:solidFill>
              </a:rPr>
              <a:t>A</a:t>
            </a:r>
            <a:r>
              <a:rPr lang="en" dirty="0"/>
              <a:t>       G      A       T       G       </a:t>
            </a:r>
            <a:r>
              <a:rPr lang="en" dirty="0">
                <a:solidFill>
                  <a:srgbClr val="FF0000"/>
                </a:solidFill>
              </a:rPr>
              <a:t>--</a:t>
            </a:r>
            <a:r>
              <a:rPr lang="en" dirty="0"/>
              <a:t>      A       T       C       G</a:t>
            </a:r>
            <a:endParaRPr dirty="0"/>
          </a:p>
        </p:txBody>
      </p:sp>
      <p:sp>
        <p:nvSpPr>
          <p:cNvPr id="68" name="Google Shape;64;p14">
            <a:extLst>
              <a:ext uri="{FF2B5EF4-FFF2-40B4-BE49-F238E27FC236}">
                <a16:creationId xmlns:a16="http://schemas.microsoft.com/office/drawing/2014/main" id="{25838DF9-1C45-2D13-6591-1BB41A8894C9}"/>
              </a:ext>
            </a:extLst>
          </p:cNvPr>
          <p:cNvSpPr txBox="1"/>
          <p:nvPr/>
        </p:nvSpPr>
        <p:spPr>
          <a:xfrm>
            <a:off x="345825" y="1476175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Tumor chr10</a:t>
            </a:r>
            <a:endParaRPr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7CCF44-1196-1869-C2B6-3DC6C866850C}"/>
              </a:ext>
            </a:extLst>
          </p:cNvPr>
          <p:cNvCxnSpPr/>
          <p:nvPr/>
        </p:nvCxnSpPr>
        <p:spPr>
          <a:xfrm>
            <a:off x="8137414" y="1043758"/>
            <a:ext cx="0" cy="615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347488E-BBC1-5605-A092-0B8D9CE8EE50}"/>
              </a:ext>
            </a:extLst>
          </p:cNvPr>
          <p:cNvSpPr txBox="1"/>
          <p:nvPr/>
        </p:nvSpPr>
        <p:spPr>
          <a:xfrm>
            <a:off x="7786894" y="78528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TAGC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0AB0C08-891B-4155-A62D-E94D1CC07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80431"/>
              </p:ext>
            </p:extLst>
          </p:nvPr>
        </p:nvGraphicFramePr>
        <p:xfrm>
          <a:off x="427318" y="3260808"/>
          <a:ext cx="8340924" cy="171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31">
                  <a:extLst>
                    <a:ext uri="{9D8B030D-6E8A-4147-A177-3AD203B41FA5}">
                      <a16:colId xmlns:a16="http://schemas.microsoft.com/office/drawing/2014/main" val="2100913799"/>
                    </a:ext>
                  </a:extLst>
                </a:gridCol>
                <a:gridCol w="1955968">
                  <a:extLst>
                    <a:ext uri="{9D8B030D-6E8A-4147-A177-3AD203B41FA5}">
                      <a16:colId xmlns:a16="http://schemas.microsoft.com/office/drawing/2014/main" val="544287511"/>
                    </a:ext>
                  </a:extLst>
                </a:gridCol>
                <a:gridCol w="811455">
                  <a:extLst>
                    <a:ext uri="{9D8B030D-6E8A-4147-A177-3AD203B41FA5}">
                      <a16:colId xmlns:a16="http://schemas.microsoft.com/office/drawing/2014/main" val="3884537367"/>
                    </a:ext>
                  </a:extLst>
                </a:gridCol>
                <a:gridCol w="1877245">
                  <a:extLst>
                    <a:ext uri="{9D8B030D-6E8A-4147-A177-3AD203B41FA5}">
                      <a16:colId xmlns:a16="http://schemas.microsoft.com/office/drawing/2014/main" val="985017557"/>
                    </a:ext>
                  </a:extLst>
                </a:gridCol>
                <a:gridCol w="1919325">
                  <a:extLst>
                    <a:ext uri="{9D8B030D-6E8A-4147-A177-3AD203B41FA5}">
                      <a16:colId xmlns:a16="http://schemas.microsoft.com/office/drawing/2014/main" val="1828142458"/>
                    </a:ext>
                  </a:extLst>
                </a:gridCol>
              </a:tblGrid>
              <a:tr h="341035">
                <a:tc>
                  <a:txBody>
                    <a:bodyPr/>
                    <a:lstStyle/>
                    <a:p>
                      <a:r>
                        <a:rPr lang="en-US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Genomic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Ref&gt;Alt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1-based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72625"/>
                  </a:ext>
                </a:extLst>
              </a:tr>
              <a:tr h="476515">
                <a:tc>
                  <a:txBody>
                    <a:bodyPr/>
                    <a:lstStyle/>
                    <a:p>
                      <a:r>
                        <a:rPr lang="en-US" dirty="0"/>
                        <a:t>Single nucleotide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T&gt;A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chr10:4-5 T/A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29812"/>
                  </a:ext>
                </a:extLst>
              </a:tr>
              <a:tr h="341035">
                <a:tc>
                  <a:txBody>
                    <a:bodyPr/>
                    <a:lstStyle/>
                    <a:p>
                      <a:r>
                        <a:rPr lang="en-US" dirty="0"/>
                        <a:t>Deletion (C deleted)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chr10:9-10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chr10:9-10 C/-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83214"/>
                  </a:ext>
                </a:extLst>
              </a:tr>
              <a:tr h="476515">
                <a:tc>
                  <a:txBody>
                    <a:bodyPr/>
                    <a:lstStyle/>
                    <a:p>
                      <a:r>
                        <a:rPr lang="en-US" dirty="0"/>
                        <a:t>Insertion (TAGC inserted)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chr10:13-13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chr10:13-13 -/TAGC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1381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E3312F38-58F7-3D4D-CC3E-78C9C3439220}"/>
              </a:ext>
            </a:extLst>
          </p:cNvPr>
          <p:cNvSpPr/>
          <p:nvPr/>
        </p:nvSpPr>
        <p:spPr>
          <a:xfrm>
            <a:off x="2269325" y="3615707"/>
            <a:ext cx="2630326" cy="4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45FBCC-466F-2625-3DBB-DF36E1F779C2}"/>
              </a:ext>
            </a:extLst>
          </p:cNvPr>
          <p:cNvSpPr/>
          <p:nvPr/>
        </p:nvSpPr>
        <p:spPr>
          <a:xfrm>
            <a:off x="2265722" y="4123280"/>
            <a:ext cx="2630326" cy="28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168EBE5-2170-5D23-2484-580FDB8950CF}"/>
              </a:ext>
            </a:extLst>
          </p:cNvPr>
          <p:cNvSpPr/>
          <p:nvPr/>
        </p:nvSpPr>
        <p:spPr>
          <a:xfrm>
            <a:off x="2269325" y="4474130"/>
            <a:ext cx="2630326" cy="4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C1D019-3415-00BB-91C5-D40DF2D2F82D}"/>
              </a:ext>
            </a:extLst>
          </p:cNvPr>
          <p:cNvSpPr/>
          <p:nvPr/>
        </p:nvSpPr>
        <p:spPr>
          <a:xfrm>
            <a:off x="5019625" y="3614073"/>
            <a:ext cx="1789293" cy="4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99B722A-9CA0-F739-7303-37D280221BAD}"/>
              </a:ext>
            </a:extLst>
          </p:cNvPr>
          <p:cNvSpPr/>
          <p:nvPr/>
        </p:nvSpPr>
        <p:spPr>
          <a:xfrm>
            <a:off x="5019935" y="4121646"/>
            <a:ext cx="1789293" cy="28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320B78-045A-7178-0716-998BA9829168}"/>
              </a:ext>
            </a:extLst>
          </p:cNvPr>
          <p:cNvSpPr/>
          <p:nvPr/>
        </p:nvSpPr>
        <p:spPr>
          <a:xfrm>
            <a:off x="5024915" y="4466162"/>
            <a:ext cx="1789293" cy="4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FCFB-C65E-6531-E7DB-680F35C6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0-based or 1-based matter?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6A9F-71EE-43F2-83CE-6ACDE04EE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Widely used genomic file formats use different coordinate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reference to nucleotides is critical for reproducible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Aaron will go through different file formats in the next session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686EB7-3E95-8C3E-8A17-1D9A0F247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62418"/>
              </p:ext>
            </p:extLst>
          </p:nvPr>
        </p:nvGraphicFramePr>
        <p:xfrm>
          <a:off x="1524000" y="228714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00913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4428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0-based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7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BAM (alignments)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 (alignments)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2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BED (</a:t>
                      </a:r>
                      <a:r>
                        <a:rPr lang="en-US" b="1" u="sng" dirty="0"/>
                        <a:t>start</a:t>
                      </a:r>
                      <a:r>
                        <a:rPr lang="en-US" dirty="0"/>
                        <a:t> position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BED (</a:t>
                      </a:r>
                      <a:r>
                        <a:rPr lang="en-US" b="1" u="sng" dirty="0"/>
                        <a:t>end</a:t>
                      </a:r>
                      <a:r>
                        <a:rPr lang="en-US" dirty="0"/>
                        <a:t> position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8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IGV (</a:t>
                      </a:r>
                      <a:r>
                        <a:rPr lang="en-US" dirty="0">
                          <a:hlinkClick r:id="rId3"/>
                        </a:rPr>
                        <a:t>the file type </a:t>
                      </a:r>
                      <a:r>
                        <a:rPr lang="en-US" dirty="0"/>
                        <a:t>- *.</a:t>
                      </a:r>
                      <a:r>
                        <a:rPr lang="en-US" dirty="0" err="1"/>
                        <a:t>igv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IGV (the viewer)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8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VCF (variants)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GFF (genomic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UCSC Genome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85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17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20D4-08DD-B859-6C72-20800AEA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Let’s use IGV to visualize the “fun” of 0 and 1-based coordinates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3827-0892-35EA-7498-4BD683BCE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will look at exons in </a:t>
            </a:r>
            <a:r>
              <a:rPr lang="en-US" i="1" dirty="0">
                <a:solidFill>
                  <a:schemeClr val="tx1"/>
                </a:solidFill>
              </a:rPr>
              <a:t>FGFR3</a:t>
            </a:r>
            <a:r>
              <a:rPr lang="en-US" dirty="0">
                <a:solidFill>
                  <a:schemeClr val="tx1"/>
                </a:solidFill>
              </a:rPr>
              <a:t> with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UCSC Genome Browser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Genome browser &gt; tools &gt; table browser &gt; specify track &gt; download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4"/>
              </a:rPr>
              <a:t>https://training.incf.org/lesson/how-do-i-get-coordinates-and-sequences-exons-using-ucsc-genome-browser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Step 1: Download genomic coordinates for exons (BED file)</a:t>
            </a:r>
          </a:p>
          <a:p>
            <a:pPr lvl="1"/>
            <a:r>
              <a:rPr lang="en-US" dirty="0"/>
              <a:t>Make a new folder on your Desktop called </a:t>
            </a:r>
            <a:r>
              <a:rPr lang="en-US" dirty="0" err="1"/>
              <a:t>bedtools</a:t>
            </a:r>
            <a:endParaRPr lang="en-US" dirty="0"/>
          </a:p>
          <a:p>
            <a:pPr lvl="1"/>
            <a:r>
              <a:rPr lang="en-US" dirty="0" err="1"/>
              <a:t>mkdir</a:t>
            </a:r>
            <a:r>
              <a:rPr lang="en-US" dirty="0"/>
              <a:t> ~/Desktop/</a:t>
            </a:r>
            <a:r>
              <a:rPr lang="en-US" dirty="0" err="1"/>
              <a:t>bedtools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Step 2: Open IGV and look at FGFR3</a:t>
            </a:r>
          </a:p>
          <a:p>
            <a:r>
              <a:rPr lang="en-US" dirty="0">
                <a:solidFill>
                  <a:schemeClr val="tx1"/>
                </a:solidFill>
              </a:rPr>
              <a:t>Step 3: Copy and paste coordinates directly from BED file into IGV</a:t>
            </a:r>
          </a:p>
          <a:p>
            <a:r>
              <a:rPr lang="en-US" dirty="0">
                <a:solidFill>
                  <a:schemeClr val="tx1"/>
                </a:solidFill>
              </a:rPr>
              <a:t>Step 4: Load BED file into IGV</a:t>
            </a:r>
          </a:p>
        </p:txBody>
      </p:sp>
    </p:spTree>
    <p:extLst>
      <p:ext uri="{BB962C8B-B14F-4D97-AF65-F5344CB8AC3E}">
        <p14:creationId xmlns:p14="http://schemas.microsoft.com/office/powerpoint/2010/main" val="153932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0CEF-8E96-3432-6D2B-130616F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900" b="1" dirty="0"/>
              <a:t>Case study of genome arithmetic: designing a custom sequencing panel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B7355-379E-F854-D272-273A9CCA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855939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Overall goal: identify informative genomic intervals in coding regions for sequencing and subsequent mutation analysis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194C82B-89B6-E7D4-3912-94ACFADB2C21}"/>
              </a:ext>
            </a:extLst>
          </p:cNvPr>
          <p:cNvSpPr txBox="1">
            <a:spLocks/>
          </p:cNvSpPr>
          <p:nvPr/>
        </p:nvSpPr>
        <p:spPr>
          <a:xfrm>
            <a:off x="311700" y="1909031"/>
            <a:ext cx="3830314" cy="307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Things to account for: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Tissue-specific isoforms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Isoform-specific: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Exons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Functional domains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Sites of known mutation hotspots</a:t>
            </a:r>
          </a:p>
          <a:p>
            <a:r>
              <a:rPr lang="en-US" dirty="0">
                <a:solidFill>
                  <a:schemeClr val="tx1"/>
                </a:solidFill>
              </a:rPr>
              <a:t>Verify intervals included in sequencing panel using IGV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D784E-8160-C6B1-EF47-D5201C04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72" y="2067710"/>
            <a:ext cx="4642528" cy="26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75A-DB76-CD8D-8A80-5FC31F83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/>
              <a:t>Designing sequencing panel is the first step for targeted sequencing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ED0B48-F5F6-35E7-98CB-6ABCF370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51113"/>
            <a:ext cx="7772400" cy="3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0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2C53-3827-271E-81E1-F8E168EE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Programmatically extract information from specific isoforms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ED22F-B316-6FA8-36EB-66A47832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97111"/>
          </a:xfrm>
        </p:spPr>
        <p:txBody>
          <a:bodyPr>
            <a:normAutofit fontScale="92500"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FGFR3 </a:t>
            </a:r>
            <a:r>
              <a:rPr lang="en-US" dirty="0">
                <a:solidFill>
                  <a:schemeClr val="tx1"/>
                </a:solidFill>
              </a:rPr>
              <a:t>has multiple isoforms: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ENST00000340107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ENST00000352904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ENST00000412135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ENST00000440486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ENST00000481110</a:t>
            </a:r>
          </a:p>
          <a:p>
            <a:r>
              <a:rPr lang="en-US" b="1" dirty="0">
                <a:solidFill>
                  <a:schemeClr val="tx1"/>
                </a:solidFill>
              </a:rPr>
              <a:t>Exercise: get exon coordinates from the FGFR3_exons.bed file for the above two transcripts in bash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How would we do this in python? How about R?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Which would you prefer?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Now we have a list of exon coordinates we are broadly interested in</a:t>
            </a:r>
          </a:p>
          <a:p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Aaron: process coordinate/interval files to get specific regions of interest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2B9F03-F870-E964-4301-99362C09E147}"/>
              </a:ext>
            </a:extLst>
          </p:cNvPr>
          <p:cNvCxnSpPr/>
          <p:nvPr/>
        </p:nvCxnSpPr>
        <p:spPr>
          <a:xfrm flipH="1">
            <a:off x="2881360" y="2321378"/>
            <a:ext cx="8572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347211-19EB-C466-76C5-E470870B9A18}"/>
              </a:ext>
            </a:extLst>
          </p:cNvPr>
          <p:cNvCxnSpPr/>
          <p:nvPr/>
        </p:nvCxnSpPr>
        <p:spPr>
          <a:xfrm flipH="1">
            <a:off x="2881360" y="2571750"/>
            <a:ext cx="8572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39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A4FD-9493-4F20-2D9D-65E06DE3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“Verbs” in Genome Arithmetic</a:t>
            </a:r>
          </a:p>
        </p:txBody>
      </p:sp>
    </p:spTree>
    <p:extLst>
      <p:ext uri="{BB962C8B-B14F-4D97-AF65-F5344CB8AC3E}">
        <p14:creationId xmlns:p14="http://schemas.microsoft.com/office/powerpoint/2010/main" val="15293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A506-B371-F501-AC77-D6947603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reference genome is a coordinate system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0463-E264-907C-51C7-9AD4DEC5A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1B3FC-07AC-5AD6-E1B3-B6ECCBEE2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63874"/>
            <a:ext cx="7772400" cy="18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38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5B1D942-F3BE-C489-776E-06B1ED5B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4" y="961358"/>
            <a:ext cx="7772400" cy="3237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A37A5-4DCE-93C7-6E75-2D95C676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</a:t>
            </a:r>
            <a:r>
              <a:rPr lang="en-US" dirty="0"/>
              <a:t>: </a:t>
            </a:r>
            <a:r>
              <a:rPr lang="en-US" i="1" u="sng" dirty="0"/>
              <a:t>combine</a:t>
            </a:r>
            <a:r>
              <a:rPr lang="en-US" dirty="0"/>
              <a:t> overlapping intervals</a:t>
            </a:r>
            <a:br>
              <a:rPr lang="en-US" dirty="0"/>
            </a:br>
            <a:r>
              <a:rPr lang="en-US" sz="2200" dirty="0"/>
              <a:t>Capture all coding exons across all isoforms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943BC-8A6A-0A49-0A62-CBB9EC88CE44}"/>
              </a:ext>
            </a:extLst>
          </p:cNvPr>
          <p:cNvCxnSpPr>
            <a:cxnSpLocks/>
          </p:cNvCxnSpPr>
          <p:nvPr/>
        </p:nvCxnSpPr>
        <p:spPr>
          <a:xfrm flipV="1">
            <a:off x="3257550" y="824728"/>
            <a:ext cx="0" cy="349404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333C4F-41B2-82F0-51CD-EC1A09D1BFDF}"/>
              </a:ext>
            </a:extLst>
          </p:cNvPr>
          <p:cNvCxnSpPr>
            <a:cxnSpLocks/>
          </p:cNvCxnSpPr>
          <p:nvPr/>
        </p:nvCxnSpPr>
        <p:spPr>
          <a:xfrm flipV="1">
            <a:off x="7108372" y="824728"/>
            <a:ext cx="0" cy="349404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FB554E-2199-2158-87CA-B661A3A3E102}"/>
              </a:ext>
            </a:extLst>
          </p:cNvPr>
          <p:cNvSpPr/>
          <p:nvPr/>
        </p:nvSpPr>
        <p:spPr>
          <a:xfrm>
            <a:off x="3257550" y="4376057"/>
            <a:ext cx="3850822" cy="35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Interval</a:t>
            </a:r>
          </a:p>
        </p:txBody>
      </p:sp>
    </p:spTree>
    <p:extLst>
      <p:ext uri="{BB962C8B-B14F-4D97-AF65-F5344CB8AC3E}">
        <p14:creationId xmlns:p14="http://schemas.microsoft.com/office/powerpoint/2010/main" val="2889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6BC40E-8750-888A-28E2-00AA66AA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8" y="1065328"/>
            <a:ext cx="7772400" cy="3237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A37A5-4DCE-93C7-6E75-2D95C676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</a:t>
            </a:r>
            <a:r>
              <a:rPr lang="en-US" dirty="0"/>
              <a:t>: </a:t>
            </a:r>
            <a:r>
              <a:rPr lang="en-US" i="1" u="sng" dirty="0"/>
              <a:t>combine</a:t>
            </a:r>
            <a:r>
              <a:rPr lang="en-US" dirty="0"/>
              <a:t> overlapping intervals</a:t>
            </a:r>
            <a:br>
              <a:rPr lang="en-US" dirty="0"/>
            </a:br>
            <a:r>
              <a:rPr lang="en-US" sz="2200" dirty="0"/>
              <a:t>Capture all coding regions across isoforms #1 and #2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5258F2-CC87-0F86-54AA-1789A148F89C}"/>
              </a:ext>
            </a:extLst>
          </p:cNvPr>
          <p:cNvGrpSpPr/>
          <p:nvPr/>
        </p:nvGrpSpPr>
        <p:grpSpPr>
          <a:xfrm>
            <a:off x="3257550" y="2016579"/>
            <a:ext cx="1548493" cy="2718707"/>
            <a:chOff x="3257550" y="2016579"/>
            <a:chExt cx="1548493" cy="271870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943BC-8A6A-0A49-0A62-CBB9EC88C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550" y="2016579"/>
              <a:ext cx="0" cy="230219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333C4F-41B2-82F0-51CD-EC1A09D1B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043" y="2016579"/>
              <a:ext cx="0" cy="228586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FB554E-2199-2158-87CA-B661A3A3E102}"/>
                </a:ext>
              </a:extLst>
            </p:cNvPr>
            <p:cNvSpPr/>
            <p:nvPr/>
          </p:nvSpPr>
          <p:spPr>
            <a:xfrm>
              <a:off x="3257550" y="4376057"/>
              <a:ext cx="1548490" cy="35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Interval #1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D54C77-313C-D7B3-A617-352F3FE742CD}"/>
              </a:ext>
            </a:extLst>
          </p:cNvPr>
          <p:cNvGrpSpPr/>
          <p:nvPr/>
        </p:nvGrpSpPr>
        <p:grpSpPr>
          <a:xfrm>
            <a:off x="5230585" y="2032907"/>
            <a:ext cx="1891394" cy="2718707"/>
            <a:chOff x="5230585" y="2032907"/>
            <a:chExt cx="1891394" cy="271870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FBEB41-2B9B-0311-D4F2-8C05EB71F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0586" y="2032907"/>
              <a:ext cx="0" cy="230219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39C95C-C55D-D3EE-09C4-EFB93324C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979" y="2049236"/>
              <a:ext cx="0" cy="228586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6D4FBA-5BBB-5F0C-D348-A0EE223EA279}"/>
                </a:ext>
              </a:extLst>
            </p:cNvPr>
            <p:cNvSpPr/>
            <p:nvPr/>
          </p:nvSpPr>
          <p:spPr>
            <a:xfrm>
              <a:off x="5230585" y="4392385"/>
              <a:ext cx="1891375" cy="35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Interval #2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53C7BF4-11EB-15EC-BFB2-EBBD0798F411}"/>
              </a:ext>
            </a:extLst>
          </p:cNvPr>
          <p:cNvSpPr/>
          <p:nvPr/>
        </p:nvSpPr>
        <p:spPr>
          <a:xfrm>
            <a:off x="612321" y="967837"/>
            <a:ext cx="7952015" cy="983426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2059-2F55-101A-A823-CA5B68B4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would we do this in R/python??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DC779-93F5-EFEA-94AF-A288C7815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and paste the R code from slack into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What if we could do this in one single line with three words: </a:t>
            </a:r>
          </a:p>
          <a:p>
            <a:r>
              <a:rPr lang="en-US" dirty="0"/>
              <a:t>`</a:t>
            </a:r>
            <a:r>
              <a:rPr lang="en-US" dirty="0" err="1"/>
              <a:t>bedtools</a:t>
            </a:r>
            <a:r>
              <a:rPr lang="en-US" dirty="0"/>
              <a:t> merge [file]`</a:t>
            </a:r>
          </a:p>
        </p:txBody>
      </p:sp>
    </p:spTree>
    <p:extLst>
      <p:ext uri="{BB962C8B-B14F-4D97-AF65-F5344CB8AC3E}">
        <p14:creationId xmlns:p14="http://schemas.microsoft.com/office/powerpoint/2010/main" val="37877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C87F2C2-B9ED-8D76-1C5B-603EF478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2491"/>
            <a:ext cx="7772400" cy="3237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A37A5-4DCE-93C7-6E75-2D95C67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Intersection</a:t>
            </a:r>
            <a:r>
              <a:rPr lang="en-US" sz="2200" dirty="0"/>
              <a:t>: </a:t>
            </a:r>
            <a:r>
              <a:rPr lang="en-US" sz="2200" i="1" u="sng" dirty="0"/>
              <a:t>identify</a:t>
            </a:r>
            <a:r>
              <a:rPr lang="en-US" sz="2200" dirty="0"/>
              <a:t> and isolate overlapping features</a:t>
            </a:r>
            <a:br>
              <a:rPr lang="en-US" sz="2200" dirty="0"/>
            </a:br>
            <a:r>
              <a:rPr lang="en-US" sz="1600" dirty="0"/>
              <a:t>Identify exons harboring informative variants (1+ variant must be in the exon) </a:t>
            </a:r>
            <a:r>
              <a:rPr lang="en-US" sz="1600" dirty="0">
                <a:sym typeface="Wingdings" pitchFamily="2" charset="2"/>
              </a:rPr>
              <a:t> then merge across all isoforms</a:t>
            </a:r>
            <a:endParaRPr lang="en-US" sz="16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C47089-9BAA-E99A-2414-CF3E915DB498}"/>
              </a:ext>
            </a:extLst>
          </p:cNvPr>
          <p:cNvGrpSpPr/>
          <p:nvPr/>
        </p:nvGrpSpPr>
        <p:grpSpPr>
          <a:xfrm>
            <a:off x="3233879" y="1765005"/>
            <a:ext cx="2238344" cy="2914598"/>
            <a:chOff x="3241221" y="1152475"/>
            <a:chExt cx="323851" cy="34940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4F8EBE-F6C1-2ED4-D21A-6020EB5D6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221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5833DE-3E94-2D5E-9670-C7C8F43E4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072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8F1E38-54CF-E1CE-39DC-41661EC7A0E4}"/>
              </a:ext>
            </a:extLst>
          </p:cNvPr>
          <p:cNvGrpSpPr/>
          <p:nvPr/>
        </p:nvGrpSpPr>
        <p:grpSpPr>
          <a:xfrm>
            <a:off x="5590762" y="1765005"/>
            <a:ext cx="1455077" cy="2914598"/>
            <a:chOff x="3241221" y="1152475"/>
            <a:chExt cx="323851" cy="349404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F8BB2E-1446-E6C9-D630-8357E8AD7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221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9CDF98-EBD9-F8A3-BAE5-B42B2DAC6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072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6FC8C40-D199-54FE-DDCE-4B663F12F185}"/>
              </a:ext>
            </a:extLst>
          </p:cNvPr>
          <p:cNvSpPr/>
          <p:nvPr/>
        </p:nvSpPr>
        <p:spPr>
          <a:xfrm>
            <a:off x="3233879" y="4679603"/>
            <a:ext cx="2238344" cy="23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65BADD-E303-2A03-6AE6-8B51F394F638}"/>
              </a:ext>
            </a:extLst>
          </p:cNvPr>
          <p:cNvSpPr/>
          <p:nvPr/>
        </p:nvSpPr>
        <p:spPr>
          <a:xfrm>
            <a:off x="5590761" y="4679602"/>
            <a:ext cx="1455075" cy="23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0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37A5-4DCE-93C7-6E75-2D95C67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Intersection</a:t>
            </a:r>
            <a:r>
              <a:rPr lang="en-US" sz="2200" dirty="0"/>
              <a:t>: </a:t>
            </a:r>
            <a:r>
              <a:rPr lang="en-US" sz="2200" i="1" u="sng" dirty="0"/>
              <a:t>identify</a:t>
            </a:r>
            <a:r>
              <a:rPr lang="en-US" sz="2200" dirty="0"/>
              <a:t> and isolate overlapping features</a:t>
            </a:r>
            <a:br>
              <a:rPr lang="en-US" sz="2200" dirty="0"/>
            </a:br>
            <a:r>
              <a:rPr lang="en-US" sz="1600" dirty="0"/>
              <a:t>Identify any exons in individual isoforms without informative variants (no variant can be in the exon at any position)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D6773-D759-0450-102B-503830C0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2491"/>
            <a:ext cx="7772400" cy="32371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DC5FAF-78C3-1472-A1AB-D251DB79AE7F}"/>
              </a:ext>
            </a:extLst>
          </p:cNvPr>
          <p:cNvGrpSpPr/>
          <p:nvPr/>
        </p:nvGrpSpPr>
        <p:grpSpPr>
          <a:xfrm>
            <a:off x="5190268" y="2410048"/>
            <a:ext cx="515871" cy="744023"/>
            <a:chOff x="3241221" y="1152475"/>
            <a:chExt cx="323851" cy="34940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5138D2-1445-2B78-CBCC-2001A0F8A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221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850F60-2B3B-4B6F-EBCC-C009322C6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072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875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37A5-4DCE-93C7-6E75-2D95C67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Intersection</a:t>
            </a:r>
            <a:r>
              <a:rPr lang="en-US" sz="1600" dirty="0"/>
              <a:t>: identify portions of exons from any isoform without informative variants and overlaps with a functional domain (functional domain cannot harbor informative variant)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682A8-DCB4-A620-F4AC-D629D9F6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2491"/>
            <a:ext cx="7772400" cy="323711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B4FB70D-D526-C811-2388-A30B00C25C27}"/>
              </a:ext>
            </a:extLst>
          </p:cNvPr>
          <p:cNvGrpSpPr/>
          <p:nvPr/>
        </p:nvGrpSpPr>
        <p:grpSpPr>
          <a:xfrm>
            <a:off x="4375681" y="2480930"/>
            <a:ext cx="258019" cy="790817"/>
            <a:chOff x="3241221" y="1152475"/>
            <a:chExt cx="323851" cy="34940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E0F7EF-1825-8938-D2DC-1D33F179D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221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5E2923-EA51-D312-93A0-20CCCBC15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072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3E212-A7DA-66E7-4D57-5D5FE87ACF02}"/>
              </a:ext>
            </a:extLst>
          </p:cNvPr>
          <p:cNvGrpSpPr/>
          <p:nvPr/>
        </p:nvGrpSpPr>
        <p:grpSpPr>
          <a:xfrm>
            <a:off x="5208565" y="1623725"/>
            <a:ext cx="258019" cy="790817"/>
            <a:chOff x="3241221" y="1152475"/>
            <a:chExt cx="323851" cy="349404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B8A3CD-DDC7-E031-76FF-6F8BD13E7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221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C51CCB-AA74-ED5B-A9A8-4393912A1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072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52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37A5-4DCE-93C7-6E75-2D95C67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b="1" dirty="0"/>
              <a:t>Complement</a:t>
            </a:r>
            <a:r>
              <a:rPr lang="en-US" sz="2600" dirty="0"/>
              <a:t>: identify intervals </a:t>
            </a:r>
            <a:r>
              <a:rPr lang="en-US" sz="2600" i="1" u="sng" dirty="0"/>
              <a:t>not</a:t>
            </a:r>
            <a:r>
              <a:rPr lang="en-US" sz="2600" dirty="0"/>
              <a:t> covered by genomic features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dirty="0"/>
              <a:t>Get non-functional domain regions across all isoforms (if any isoform has a FD, exclude)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0AC6E-C427-9E61-58C1-96DA52B07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36C6E-666A-322A-D64F-F10B5AC9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52475"/>
            <a:ext cx="7772400" cy="330579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D3962E4-4475-E2C0-63CE-BBAF86D9057C}"/>
              </a:ext>
            </a:extLst>
          </p:cNvPr>
          <p:cNvGrpSpPr/>
          <p:nvPr/>
        </p:nvGrpSpPr>
        <p:grpSpPr>
          <a:xfrm>
            <a:off x="3230337" y="1152475"/>
            <a:ext cx="334735" cy="3868418"/>
            <a:chOff x="3230337" y="1152475"/>
            <a:chExt cx="334735" cy="386841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02800B-0D4B-D53D-A2BF-C06CEEB2A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221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D8A581-CB8B-9F29-D020-2C4B9AA25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072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C99828-D12D-C7BF-13CF-AB476EADFE30}"/>
                </a:ext>
              </a:extLst>
            </p:cNvPr>
            <p:cNvSpPr/>
            <p:nvPr/>
          </p:nvSpPr>
          <p:spPr>
            <a:xfrm>
              <a:off x="3230337" y="4661664"/>
              <a:ext cx="334732" cy="35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B82E48-1EC2-59C5-67F3-A8230EE4E5C0}"/>
              </a:ext>
            </a:extLst>
          </p:cNvPr>
          <p:cNvGrpSpPr/>
          <p:nvPr/>
        </p:nvGrpSpPr>
        <p:grpSpPr>
          <a:xfrm>
            <a:off x="3978728" y="1152475"/>
            <a:ext cx="443594" cy="3868418"/>
            <a:chOff x="3978728" y="1152475"/>
            <a:chExt cx="443594" cy="38684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FA412B-EFD7-FA58-80CF-D2CBBE263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322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870BBE-F142-E36F-5E56-102BA8A36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729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42FA13-E34E-A6BE-0AA5-420A7FB7E03E}"/>
                </a:ext>
              </a:extLst>
            </p:cNvPr>
            <p:cNvSpPr/>
            <p:nvPr/>
          </p:nvSpPr>
          <p:spPr>
            <a:xfrm>
              <a:off x="3978728" y="4661664"/>
              <a:ext cx="443585" cy="35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2886DB-F0B6-F301-F8C7-1C7F5FD6AB70}"/>
              </a:ext>
            </a:extLst>
          </p:cNvPr>
          <p:cNvGrpSpPr/>
          <p:nvPr/>
        </p:nvGrpSpPr>
        <p:grpSpPr>
          <a:xfrm>
            <a:off x="4672695" y="1152475"/>
            <a:ext cx="555170" cy="3853270"/>
            <a:chOff x="4672695" y="1152475"/>
            <a:chExt cx="555170" cy="38532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8235EA-3D6D-F9C0-2B33-1F0CA7215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865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7FEAA-E1CF-EB26-746A-ED8A4F8C5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8136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8F141D-CCC9-B376-2C45-E574CE26E86B}"/>
                </a:ext>
              </a:extLst>
            </p:cNvPr>
            <p:cNvSpPr/>
            <p:nvPr/>
          </p:nvSpPr>
          <p:spPr>
            <a:xfrm>
              <a:off x="4672695" y="4646516"/>
              <a:ext cx="555166" cy="35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9C5740-DA92-B408-8D57-6693648EF57C}"/>
              </a:ext>
            </a:extLst>
          </p:cNvPr>
          <p:cNvGrpSpPr/>
          <p:nvPr/>
        </p:nvGrpSpPr>
        <p:grpSpPr>
          <a:xfrm>
            <a:off x="5519058" y="1152475"/>
            <a:ext cx="454478" cy="3853270"/>
            <a:chOff x="5519058" y="1152475"/>
            <a:chExt cx="454478" cy="385327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D5B1B5-7462-AE8C-9D42-44E8D6ED5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9058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9CDB77-769A-FDBB-2207-5BC8D3612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3536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6CB1EF-522A-A034-550F-1F02410D5852}"/>
                </a:ext>
              </a:extLst>
            </p:cNvPr>
            <p:cNvSpPr/>
            <p:nvPr/>
          </p:nvSpPr>
          <p:spPr>
            <a:xfrm>
              <a:off x="5519058" y="4646516"/>
              <a:ext cx="454476" cy="35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718A57-AA60-47EA-60E9-D6BE3784F71A}"/>
              </a:ext>
            </a:extLst>
          </p:cNvPr>
          <p:cNvGrpSpPr/>
          <p:nvPr/>
        </p:nvGrpSpPr>
        <p:grpSpPr>
          <a:xfrm>
            <a:off x="6819897" y="1152475"/>
            <a:ext cx="291196" cy="3853269"/>
            <a:chOff x="6819897" y="1152475"/>
            <a:chExt cx="291196" cy="385326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4248DF-4B51-821B-D90D-FD695E205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9900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759C35-8FC5-0635-B6A5-601901BF4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1093" y="1152475"/>
              <a:ext cx="0" cy="349404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C5B3FB-8921-8385-DA33-4E24C19AE4DA}"/>
                </a:ext>
              </a:extLst>
            </p:cNvPr>
            <p:cNvSpPr/>
            <p:nvPr/>
          </p:nvSpPr>
          <p:spPr>
            <a:xfrm>
              <a:off x="6819897" y="4646515"/>
              <a:ext cx="291192" cy="35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8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2A3A-F2A9-42A6-1048-159A622B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Genome coordinates are essential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8ECD-D0D0-05CD-78B0-BAA6C57C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38" y="1175253"/>
            <a:ext cx="3550131" cy="3416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Identifying exact variant position</a:t>
            </a:r>
          </a:p>
          <a:p>
            <a:r>
              <a:rPr lang="en-US" dirty="0">
                <a:solidFill>
                  <a:schemeClr val="tx1"/>
                </a:solidFill>
              </a:rPr>
              <a:t>Determining functional consequence of a variant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Variant in a functional domain?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Tumor vs normal comparisons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Rare in the population? </a:t>
            </a:r>
          </a:p>
          <a:p>
            <a:r>
              <a:rPr lang="en-US" b="1" dirty="0">
                <a:solidFill>
                  <a:schemeClr val="tx1"/>
                </a:solidFill>
              </a:rPr>
              <a:t>Designing a targeted sequencing panel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A7E60-0AAD-57F0-D0F5-5B2154A51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8" t="2236" r="8299" b="8652"/>
          <a:stretch/>
        </p:blipFill>
        <p:spPr>
          <a:xfrm>
            <a:off x="3639433" y="1017724"/>
            <a:ext cx="5372873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3285588"/>
            <a:ext cx="7285500" cy="16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What are </a:t>
            </a:r>
            <a:r>
              <a:rPr lang="en" sz="1600" b="1" dirty="0">
                <a:solidFill>
                  <a:schemeClr val="dk1"/>
                </a:solidFill>
              </a:rPr>
              <a:t>genome coordinates</a:t>
            </a:r>
            <a:r>
              <a:rPr lang="en" sz="1600" dirty="0">
                <a:solidFill>
                  <a:schemeClr val="dk1"/>
                </a:solidFill>
              </a:rPr>
              <a:t> and how are they used?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How to incorporate </a:t>
            </a:r>
            <a:r>
              <a:rPr lang="en" sz="1600" b="1" dirty="0">
                <a:solidFill>
                  <a:schemeClr val="dk1"/>
                </a:solidFill>
              </a:rPr>
              <a:t>intervals</a:t>
            </a:r>
            <a:r>
              <a:rPr lang="en" sz="1600" dirty="0">
                <a:solidFill>
                  <a:schemeClr val="dk1"/>
                </a:solidFill>
              </a:rPr>
              <a:t> to analyze specific regions of the genome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Concepts in </a:t>
            </a:r>
            <a:r>
              <a:rPr lang="en" sz="1600" b="1" dirty="0">
                <a:solidFill>
                  <a:schemeClr val="dk1"/>
                </a:solidFill>
              </a:rPr>
              <a:t>genome arithmetic</a:t>
            </a:r>
            <a:r>
              <a:rPr lang="en" sz="1600" dirty="0">
                <a:solidFill>
                  <a:schemeClr val="dk1"/>
                </a:solidFill>
              </a:rPr>
              <a:t> – </a:t>
            </a:r>
            <a:r>
              <a:rPr lang="en" sz="1600" b="1" dirty="0" err="1">
                <a:solidFill>
                  <a:schemeClr val="dk1"/>
                </a:solidFill>
              </a:rPr>
              <a:t>bedtools</a:t>
            </a:r>
            <a:endParaRPr lang="en"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High level strategy to generate a targeted sequencing panel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Figures adapted from Obi Griffith’s </a:t>
            </a:r>
            <a:r>
              <a:rPr lang="en" sz="16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biostars tutorial</a:t>
            </a:r>
            <a:r>
              <a:rPr lang="en" sz="1600" b="1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and Aaron Quinlan’s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bedtools tutorial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7202" y="3379300"/>
            <a:ext cx="1234950" cy="16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525000" y="1205075"/>
            <a:ext cx="6307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T       G      A       T       G       C      A       T       C       G</a:t>
            </a:r>
            <a:endParaRPr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2525000" y="1970200"/>
            <a:ext cx="6307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       A       T       A      C       C      C       G       T       A      G       T       T       T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2572625" y="2735325"/>
            <a:ext cx="630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       G       T       C      G       A      G      C       A      C       T       A      C       G</a:t>
            </a:r>
          </a:p>
        </p:txBody>
      </p:sp>
      <p:sp>
        <p:nvSpPr>
          <p:cNvPr id="2" name="Google Shape;64;p14">
            <a:extLst>
              <a:ext uri="{FF2B5EF4-FFF2-40B4-BE49-F238E27FC236}">
                <a16:creationId xmlns:a16="http://schemas.microsoft.com/office/drawing/2014/main" id="{8198267B-999A-A73C-50A3-665190B51ED1}"/>
              </a:ext>
            </a:extLst>
          </p:cNvPr>
          <p:cNvSpPr txBox="1"/>
          <p:nvPr/>
        </p:nvSpPr>
        <p:spPr>
          <a:xfrm>
            <a:off x="311700" y="1205075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Chromosome 10</a:t>
            </a:r>
            <a:endParaRPr b="1" dirty="0"/>
          </a:p>
        </p:txBody>
      </p:sp>
      <p:sp>
        <p:nvSpPr>
          <p:cNvPr id="3" name="Google Shape;64;p14">
            <a:extLst>
              <a:ext uri="{FF2B5EF4-FFF2-40B4-BE49-F238E27FC236}">
                <a16:creationId xmlns:a16="http://schemas.microsoft.com/office/drawing/2014/main" id="{00A8D48A-A9AC-5237-DF1F-599570DBBEE2}"/>
              </a:ext>
            </a:extLst>
          </p:cNvPr>
          <p:cNvSpPr txBox="1"/>
          <p:nvPr/>
        </p:nvSpPr>
        <p:spPr>
          <a:xfrm>
            <a:off x="311700" y="1970200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Chromosome 11</a:t>
            </a:r>
            <a:endParaRPr b="1" dirty="0"/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378F1C50-1B30-2A37-38A4-CF5A1CCDA6F9}"/>
              </a:ext>
            </a:extLst>
          </p:cNvPr>
          <p:cNvSpPr txBox="1"/>
          <p:nvPr/>
        </p:nvSpPr>
        <p:spPr>
          <a:xfrm>
            <a:off x="311699" y="2735325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Chromosome 12</a:t>
            </a:r>
            <a:endParaRPr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4C830-F594-6415-5194-933FA4138AF3}"/>
              </a:ext>
            </a:extLst>
          </p:cNvPr>
          <p:cNvSpPr/>
          <p:nvPr/>
        </p:nvSpPr>
        <p:spPr>
          <a:xfrm>
            <a:off x="4317167" y="1217879"/>
            <a:ext cx="344774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620B79-A028-0FDD-B2B4-317BB2F8E9DB}"/>
              </a:ext>
            </a:extLst>
          </p:cNvPr>
          <p:cNvGrpSpPr/>
          <p:nvPr/>
        </p:nvGrpSpPr>
        <p:grpSpPr>
          <a:xfrm>
            <a:off x="5261548" y="1232728"/>
            <a:ext cx="3045502" cy="1098475"/>
            <a:chOff x="5261548" y="1232728"/>
            <a:chExt cx="3045502" cy="10984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174DEF-4C49-B8BC-D43A-207F4667A26B}"/>
                </a:ext>
              </a:extLst>
            </p:cNvPr>
            <p:cNvSpPr/>
            <p:nvPr/>
          </p:nvSpPr>
          <p:spPr>
            <a:xfrm>
              <a:off x="5261548" y="1232728"/>
              <a:ext cx="2068642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601467-DCB6-7E15-F45A-12E1193769A0}"/>
                </a:ext>
              </a:extLst>
            </p:cNvPr>
            <p:cNvSpPr/>
            <p:nvPr/>
          </p:nvSpPr>
          <p:spPr>
            <a:xfrm>
              <a:off x="7962276" y="1986429"/>
              <a:ext cx="344774" cy="3447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6B9242-1C9C-CAA4-1C48-C0BA5720FA6A}"/>
              </a:ext>
            </a:extLst>
          </p:cNvPr>
          <p:cNvGrpSpPr/>
          <p:nvPr/>
        </p:nvGrpSpPr>
        <p:grpSpPr>
          <a:xfrm>
            <a:off x="2560381" y="2009276"/>
            <a:ext cx="2531277" cy="1098475"/>
            <a:chOff x="2560381" y="2009276"/>
            <a:chExt cx="2531277" cy="10984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CBE301-213B-719D-B750-B1F8B3062D52}"/>
                </a:ext>
              </a:extLst>
            </p:cNvPr>
            <p:cNvSpPr/>
            <p:nvPr/>
          </p:nvSpPr>
          <p:spPr>
            <a:xfrm>
              <a:off x="3023016" y="2009276"/>
              <a:ext cx="2068642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5D0A60-CD15-7D7B-D61E-4B600CA9634E}"/>
                </a:ext>
              </a:extLst>
            </p:cNvPr>
            <p:cNvSpPr/>
            <p:nvPr/>
          </p:nvSpPr>
          <p:spPr>
            <a:xfrm>
              <a:off x="2560381" y="2762977"/>
              <a:ext cx="344774" cy="3447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48977ED-3A6F-14B4-2D94-9254EEDBD05B}"/>
              </a:ext>
            </a:extLst>
          </p:cNvPr>
          <p:cNvSpPr/>
          <p:nvPr/>
        </p:nvSpPr>
        <p:spPr>
          <a:xfrm>
            <a:off x="4841823" y="2773203"/>
            <a:ext cx="1708879" cy="321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9DC8DB-7B88-CF80-50BC-12894897AF95}"/>
              </a:ext>
            </a:extLst>
          </p:cNvPr>
          <p:cNvGrpSpPr/>
          <p:nvPr/>
        </p:nvGrpSpPr>
        <p:grpSpPr>
          <a:xfrm>
            <a:off x="2560381" y="1220400"/>
            <a:ext cx="5746669" cy="1889872"/>
            <a:chOff x="2712781" y="1370279"/>
            <a:chExt cx="5746669" cy="18898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EE1982-3D98-909D-1A19-5208C51AFF41}"/>
                </a:ext>
              </a:extLst>
            </p:cNvPr>
            <p:cNvSpPr/>
            <p:nvPr/>
          </p:nvSpPr>
          <p:spPr>
            <a:xfrm>
              <a:off x="4469567" y="1370279"/>
              <a:ext cx="344774" cy="3447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B48002C-7E3F-9F38-27F9-53ABC29B6343}"/>
                </a:ext>
              </a:extLst>
            </p:cNvPr>
            <p:cNvGrpSpPr/>
            <p:nvPr/>
          </p:nvGrpSpPr>
          <p:grpSpPr>
            <a:xfrm>
              <a:off x="5413948" y="1385128"/>
              <a:ext cx="3045502" cy="1098475"/>
              <a:chOff x="5261548" y="1232728"/>
              <a:chExt cx="3045502" cy="109847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D63B50-9B6A-DD0D-FD6A-EAFFB839D91E}"/>
                  </a:ext>
                </a:extLst>
              </p:cNvPr>
              <p:cNvSpPr/>
              <p:nvPr/>
            </p:nvSpPr>
            <p:spPr>
              <a:xfrm>
                <a:off x="5261548" y="1232728"/>
                <a:ext cx="2068642" cy="321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8D550B-25D7-D35B-3E4E-0F2CF3FA6E16}"/>
                  </a:ext>
                </a:extLst>
              </p:cNvPr>
              <p:cNvSpPr/>
              <p:nvPr/>
            </p:nvSpPr>
            <p:spPr>
              <a:xfrm>
                <a:off x="7962276" y="1986429"/>
                <a:ext cx="344774" cy="3447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256BB7-105C-3FDE-11D0-9A78464C8DB6}"/>
                </a:ext>
              </a:extLst>
            </p:cNvPr>
            <p:cNvGrpSpPr/>
            <p:nvPr/>
          </p:nvGrpSpPr>
          <p:grpSpPr>
            <a:xfrm>
              <a:off x="2712781" y="2161676"/>
              <a:ext cx="2531277" cy="1098475"/>
              <a:chOff x="2560381" y="2009276"/>
              <a:chExt cx="2531277" cy="10984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2A1EF-9ED8-2736-5380-DB903663BB5C}"/>
                  </a:ext>
                </a:extLst>
              </p:cNvPr>
              <p:cNvSpPr/>
              <p:nvPr/>
            </p:nvSpPr>
            <p:spPr>
              <a:xfrm>
                <a:off x="3023016" y="2009276"/>
                <a:ext cx="2068642" cy="3219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8D3ADD6-73A8-0E92-A15B-9E6992F0CF12}"/>
                  </a:ext>
                </a:extLst>
              </p:cNvPr>
              <p:cNvSpPr/>
              <p:nvPr/>
            </p:nvSpPr>
            <p:spPr>
              <a:xfrm>
                <a:off x="2560381" y="2762977"/>
                <a:ext cx="344774" cy="3447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2EAA0C-604C-ECE6-1D14-041CDF6ABDFA}"/>
                </a:ext>
              </a:extLst>
            </p:cNvPr>
            <p:cNvSpPr/>
            <p:nvPr/>
          </p:nvSpPr>
          <p:spPr>
            <a:xfrm>
              <a:off x="4994223" y="2925603"/>
              <a:ext cx="1708879" cy="321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xit" presetSubtype="0" repeatCount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9" presetClass="entr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9" presetClass="exit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9" presetClass="exit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9" presetClass="exit" presetSubtype="0" repeatCount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World coordinates</a:t>
            </a:r>
            <a:r>
              <a:rPr lang="en" dirty="0">
                <a:solidFill>
                  <a:schemeClr val="tx1"/>
                </a:solidFill>
              </a:rPr>
              <a:t>: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41.8781ºN, 87,6298ºW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Chicago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Genome coordinates</a:t>
            </a:r>
            <a:r>
              <a:rPr lang="en" dirty="0">
                <a:solidFill>
                  <a:schemeClr val="tx1"/>
                </a:solidFill>
              </a:rPr>
              <a:t>: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Chromosome: chr10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Start: 3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End: 3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chr10:3-3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64;p14">
            <a:extLst>
              <a:ext uri="{FF2B5EF4-FFF2-40B4-BE49-F238E27FC236}">
                <a16:creationId xmlns:a16="http://schemas.microsoft.com/office/drawing/2014/main" id="{4A40F284-C66B-2255-3AB1-D9F19C7E8866}"/>
              </a:ext>
            </a:extLst>
          </p:cNvPr>
          <p:cNvSpPr txBox="1"/>
          <p:nvPr/>
        </p:nvSpPr>
        <p:spPr>
          <a:xfrm>
            <a:off x="2552975" y="2808407"/>
            <a:ext cx="6307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T       G      A       T       G       C      A       T       C       G</a:t>
            </a: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5481350" y="3316665"/>
            <a:ext cx="2742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</a:rPr>
              <a:t>Genome coordinates</a:t>
            </a:r>
            <a:r>
              <a:rPr lang="en" sz="1800" dirty="0">
                <a:solidFill>
                  <a:schemeClr val="tx1"/>
                </a:solidFill>
              </a:rPr>
              <a:t>: 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chr10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Start: 8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End: 10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chr10:8-10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35775"/>
            <a:ext cx="85206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 coordinates identify a specific location of interest in the reference genome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225" y="863825"/>
            <a:ext cx="2869925" cy="16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3488760" y="2877775"/>
            <a:ext cx="270600" cy="27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39675" y="3451528"/>
            <a:ext cx="2616000" cy="13679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776175" y="2877775"/>
            <a:ext cx="1148700" cy="27060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481350" y="3384465"/>
            <a:ext cx="2616000" cy="150210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8EA918AB-5F78-79D3-EC14-896833FFD8A1}"/>
              </a:ext>
            </a:extLst>
          </p:cNvPr>
          <p:cNvSpPr txBox="1"/>
          <p:nvPr/>
        </p:nvSpPr>
        <p:spPr>
          <a:xfrm>
            <a:off x="628795" y="2808407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Chromosome 10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1-based system numbers nucleotides in a sequence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4201779"/>
            <a:ext cx="8520600" cy="367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3526BF92-D829-2935-052A-FBA9B456B022}"/>
              </a:ext>
            </a:extLst>
          </p:cNvPr>
          <p:cNvSpPr txBox="1"/>
          <p:nvPr/>
        </p:nvSpPr>
        <p:spPr>
          <a:xfrm>
            <a:off x="2269325" y="1166948"/>
            <a:ext cx="6307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T       G      A       T       G       C      A       T       C       G</a:t>
            </a:r>
            <a:endParaRPr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C21867F-A171-B572-E047-833E3DED3930}"/>
              </a:ext>
            </a:extLst>
          </p:cNvPr>
          <p:cNvSpPr txBox="1"/>
          <p:nvPr/>
        </p:nvSpPr>
        <p:spPr>
          <a:xfrm>
            <a:off x="345145" y="1166948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Chromosome 10</a:t>
            </a:r>
            <a:endParaRPr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673BC-26E2-F7A7-155D-F256F04CB35B}"/>
              </a:ext>
            </a:extLst>
          </p:cNvPr>
          <p:cNvSpPr txBox="1"/>
          <p:nvPr/>
        </p:nvSpPr>
        <p:spPr>
          <a:xfrm>
            <a:off x="311700" y="2909592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Genome coordinates (1-based)</a:t>
            </a:r>
            <a:r>
              <a:rPr lang="en-US" dirty="0"/>
              <a:t>: 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Chromosome: chr10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Start: 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End: 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chr10:3-3</a:t>
            </a:r>
          </a:p>
        </p:txBody>
      </p:sp>
      <p:sp>
        <p:nvSpPr>
          <p:cNvPr id="8" name="Google Shape;79;p15">
            <a:extLst>
              <a:ext uri="{FF2B5EF4-FFF2-40B4-BE49-F238E27FC236}">
                <a16:creationId xmlns:a16="http://schemas.microsoft.com/office/drawing/2014/main" id="{22D681CA-3B22-F584-C482-C02C557C5151}"/>
              </a:ext>
            </a:extLst>
          </p:cNvPr>
          <p:cNvSpPr/>
          <p:nvPr/>
        </p:nvSpPr>
        <p:spPr>
          <a:xfrm>
            <a:off x="3216671" y="1242952"/>
            <a:ext cx="270600" cy="27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47F3FD-FEB7-33F6-6D14-8ACD36D52974}"/>
              </a:ext>
            </a:extLst>
          </p:cNvPr>
          <p:cNvCxnSpPr>
            <a:cxnSpLocks/>
          </p:cNvCxnSpPr>
          <p:nvPr/>
        </p:nvCxnSpPr>
        <p:spPr>
          <a:xfrm>
            <a:off x="2417584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C749C3-D6D5-40CD-5537-36679C2BC52D}"/>
              </a:ext>
            </a:extLst>
          </p:cNvPr>
          <p:cNvCxnSpPr>
            <a:cxnSpLocks/>
          </p:cNvCxnSpPr>
          <p:nvPr/>
        </p:nvCxnSpPr>
        <p:spPr>
          <a:xfrm>
            <a:off x="2875356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60223-A08D-281C-58F2-01DF27DC230E}"/>
              </a:ext>
            </a:extLst>
          </p:cNvPr>
          <p:cNvCxnSpPr>
            <a:cxnSpLocks/>
          </p:cNvCxnSpPr>
          <p:nvPr/>
        </p:nvCxnSpPr>
        <p:spPr>
          <a:xfrm>
            <a:off x="3350972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0DE800-6062-A45C-3E24-8FABC1DC8E3F}"/>
              </a:ext>
            </a:extLst>
          </p:cNvPr>
          <p:cNvCxnSpPr>
            <a:cxnSpLocks/>
          </p:cNvCxnSpPr>
          <p:nvPr/>
        </p:nvCxnSpPr>
        <p:spPr>
          <a:xfrm>
            <a:off x="3822120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69169E-25C4-86F5-783D-C2F1D8A6FC0E}"/>
              </a:ext>
            </a:extLst>
          </p:cNvPr>
          <p:cNvCxnSpPr>
            <a:cxnSpLocks/>
          </p:cNvCxnSpPr>
          <p:nvPr/>
        </p:nvCxnSpPr>
        <p:spPr>
          <a:xfrm>
            <a:off x="4230832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AB8CEE-5A21-88EF-C128-0570160D63DA}"/>
              </a:ext>
            </a:extLst>
          </p:cNvPr>
          <p:cNvCxnSpPr>
            <a:cxnSpLocks/>
          </p:cNvCxnSpPr>
          <p:nvPr/>
        </p:nvCxnSpPr>
        <p:spPr>
          <a:xfrm>
            <a:off x="4706444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D5066-B0F2-5A79-0712-06356EDDD67F}"/>
              </a:ext>
            </a:extLst>
          </p:cNvPr>
          <p:cNvCxnSpPr>
            <a:cxnSpLocks/>
          </p:cNvCxnSpPr>
          <p:nvPr/>
        </p:nvCxnSpPr>
        <p:spPr>
          <a:xfrm>
            <a:off x="5128536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AE9FE-7643-A583-9A5B-673FAB0F1B57}"/>
              </a:ext>
            </a:extLst>
          </p:cNvPr>
          <p:cNvCxnSpPr>
            <a:cxnSpLocks/>
          </p:cNvCxnSpPr>
          <p:nvPr/>
        </p:nvCxnSpPr>
        <p:spPr>
          <a:xfrm>
            <a:off x="5590766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0DC76B-A808-088F-375F-0CC9C89D0E38}"/>
              </a:ext>
            </a:extLst>
          </p:cNvPr>
          <p:cNvCxnSpPr>
            <a:cxnSpLocks/>
          </p:cNvCxnSpPr>
          <p:nvPr/>
        </p:nvCxnSpPr>
        <p:spPr>
          <a:xfrm>
            <a:off x="6057459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0FA4E3-60E3-F27F-CAF3-2B8F4EA723C4}"/>
              </a:ext>
            </a:extLst>
          </p:cNvPr>
          <p:cNvCxnSpPr>
            <a:cxnSpLocks/>
          </p:cNvCxnSpPr>
          <p:nvPr/>
        </p:nvCxnSpPr>
        <p:spPr>
          <a:xfrm>
            <a:off x="6537532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9F452D-3175-16A3-8B78-0DFA9EA6C35F}"/>
              </a:ext>
            </a:extLst>
          </p:cNvPr>
          <p:cNvCxnSpPr>
            <a:cxnSpLocks/>
          </p:cNvCxnSpPr>
          <p:nvPr/>
        </p:nvCxnSpPr>
        <p:spPr>
          <a:xfrm>
            <a:off x="6955161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C54B0B-D5F5-E40C-8FC8-4BD14143C531}"/>
              </a:ext>
            </a:extLst>
          </p:cNvPr>
          <p:cNvCxnSpPr>
            <a:cxnSpLocks/>
          </p:cNvCxnSpPr>
          <p:nvPr/>
        </p:nvCxnSpPr>
        <p:spPr>
          <a:xfrm>
            <a:off x="7408473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491298-127B-203D-ED21-75AA58EDA739}"/>
              </a:ext>
            </a:extLst>
          </p:cNvPr>
          <p:cNvCxnSpPr>
            <a:cxnSpLocks/>
          </p:cNvCxnSpPr>
          <p:nvPr/>
        </p:nvCxnSpPr>
        <p:spPr>
          <a:xfrm>
            <a:off x="7879627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74375-71DC-E223-C3EE-FDFB1A1210D4}"/>
              </a:ext>
            </a:extLst>
          </p:cNvPr>
          <p:cNvCxnSpPr>
            <a:cxnSpLocks/>
          </p:cNvCxnSpPr>
          <p:nvPr/>
        </p:nvCxnSpPr>
        <p:spPr>
          <a:xfrm>
            <a:off x="8368617" y="1511322"/>
            <a:ext cx="0" cy="24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64;p14">
            <a:extLst>
              <a:ext uri="{FF2B5EF4-FFF2-40B4-BE49-F238E27FC236}">
                <a16:creationId xmlns:a16="http://schemas.microsoft.com/office/drawing/2014/main" id="{5FE71925-D5C5-F2E5-C12E-B7ED10CC023D}"/>
              </a:ext>
            </a:extLst>
          </p:cNvPr>
          <p:cNvSpPr txBox="1"/>
          <p:nvPr/>
        </p:nvSpPr>
        <p:spPr>
          <a:xfrm>
            <a:off x="345145" y="1716250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1-based position: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B56CCE-026C-3E92-D0C6-84F208B4CB2A}"/>
              </a:ext>
            </a:extLst>
          </p:cNvPr>
          <p:cNvSpPr txBox="1"/>
          <p:nvPr/>
        </p:nvSpPr>
        <p:spPr>
          <a:xfrm>
            <a:off x="2275558" y="1753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7A55E-EAE9-3807-1F9E-FD8D7404B160}"/>
              </a:ext>
            </a:extLst>
          </p:cNvPr>
          <p:cNvSpPr txBox="1"/>
          <p:nvPr/>
        </p:nvSpPr>
        <p:spPr>
          <a:xfrm>
            <a:off x="2733330" y="1753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41D612-3950-B4CC-6A5B-590E81D78FEB}"/>
              </a:ext>
            </a:extLst>
          </p:cNvPr>
          <p:cNvSpPr txBox="1"/>
          <p:nvPr/>
        </p:nvSpPr>
        <p:spPr>
          <a:xfrm>
            <a:off x="3208941" y="1753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B706AC-1848-64E2-29AE-7286664E1F92}"/>
              </a:ext>
            </a:extLst>
          </p:cNvPr>
          <p:cNvSpPr txBox="1"/>
          <p:nvPr/>
        </p:nvSpPr>
        <p:spPr>
          <a:xfrm>
            <a:off x="3684551" y="1753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89739-82C6-478E-2093-5AB5B68550D2}"/>
              </a:ext>
            </a:extLst>
          </p:cNvPr>
          <p:cNvSpPr txBox="1"/>
          <p:nvPr/>
        </p:nvSpPr>
        <p:spPr>
          <a:xfrm>
            <a:off x="4084238" y="1753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EFDB7D-ED29-A422-3616-43064C1EB207}"/>
              </a:ext>
            </a:extLst>
          </p:cNvPr>
          <p:cNvSpPr txBox="1"/>
          <p:nvPr/>
        </p:nvSpPr>
        <p:spPr>
          <a:xfrm>
            <a:off x="4559578" y="1753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895DBD-65DB-7C11-1A2B-A1187EB14D56}"/>
              </a:ext>
            </a:extLst>
          </p:cNvPr>
          <p:cNvSpPr txBox="1"/>
          <p:nvPr/>
        </p:nvSpPr>
        <p:spPr>
          <a:xfrm>
            <a:off x="4975697" y="1753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C1C7D9-DF4C-E8B3-E948-2AB4FC355B44}"/>
              </a:ext>
            </a:extLst>
          </p:cNvPr>
          <p:cNvSpPr txBox="1"/>
          <p:nvPr/>
        </p:nvSpPr>
        <p:spPr>
          <a:xfrm>
            <a:off x="5449827" y="1753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D5F52D-4C22-BA08-D3D4-77C3AFF41DF8}"/>
              </a:ext>
            </a:extLst>
          </p:cNvPr>
          <p:cNvSpPr txBox="1"/>
          <p:nvPr/>
        </p:nvSpPr>
        <p:spPr>
          <a:xfrm>
            <a:off x="5920980" y="1753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95F983-4804-266E-C81F-E73D06025209}"/>
              </a:ext>
            </a:extLst>
          </p:cNvPr>
          <p:cNvSpPr txBox="1"/>
          <p:nvPr/>
        </p:nvSpPr>
        <p:spPr>
          <a:xfrm>
            <a:off x="6344327" y="17536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6F5105-9507-D793-3554-4C746D83BF39}"/>
              </a:ext>
            </a:extLst>
          </p:cNvPr>
          <p:cNvSpPr txBox="1"/>
          <p:nvPr/>
        </p:nvSpPr>
        <p:spPr>
          <a:xfrm>
            <a:off x="6763442" y="17536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F44EC8-49FA-6962-6F6C-D7DE0580D171}"/>
              </a:ext>
            </a:extLst>
          </p:cNvPr>
          <p:cNvSpPr txBox="1"/>
          <p:nvPr/>
        </p:nvSpPr>
        <p:spPr>
          <a:xfrm>
            <a:off x="7216754" y="17536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BFF186-6F50-585C-C77B-CB9C073CE1EA}"/>
              </a:ext>
            </a:extLst>
          </p:cNvPr>
          <p:cNvSpPr txBox="1"/>
          <p:nvPr/>
        </p:nvSpPr>
        <p:spPr>
          <a:xfrm>
            <a:off x="7687908" y="17536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71B851-AF11-E94D-38A7-349DB3AFBB38}"/>
              </a:ext>
            </a:extLst>
          </p:cNvPr>
          <p:cNvSpPr txBox="1"/>
          <p:nvPr/>
        </p:nvSpPr>
        <p:spPr>
          <a:xfrm>
            <a:off x="8176898" y="17536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0-based system numbers between nucleotides</a:t>
            </a:r>
            <a:endParaRPr dirty="0"/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3526BF92-D829-2935-052A-FBA9B456B022}"/>
              </a:ext>
            </a:extLst>
          </p:cNvPr>
          <p:cNvSpPr txBox="1"/>
          <p:nvPr/>
        </p:nvSpPr>
        <p:spPr>
          <a:xfrm>
            <a:off x="2269325" y="1166948"/>
            <a:ext cx="6307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T       G      A       T       G       C      A       T       C       G</a:t>
            </a:r>
            <a:endParaRPr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C21867F-A171-B572-E047-833E3DED3930}"/>
              </a:ext>
            </a:extLst>
          </p:cNvPr>
          <p:cNvSpPr txBox="1"/>
          <p:nvPr/>
        </p:nvSpPr>
        <p:spPr>
          <a:xfrm>
            <a:off x="345145" y="1166948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Chromosome 10</a:t>
            </a:r>
            <a:endParaRPr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673BC-26E2-F7A7-155D-F256F04CB35B}"/>
              </a:ext>
            </a:extLst>
          </p:cNvPr>
          <p:cNvSpPr txBox="1"/>
          <p:nvPr/>
        </p:nvSpPr>
        <p:spPr>
          <a:xfrm>
            <a:off x="311700" y="2909592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Genome coordinates (1-based)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 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Chromosome: chr10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Start: 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End: 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chr10:3-3</a:t>
            </a:r>
          </a:p>
        </p:txBody>
      </p:sp>
      <p:sp>
        <p:nvSpPr>
          <p:cNvPr id="8" name="Google Shape;79;p15">
            <a:extLst>
              <a:ext uri="{FF2B5EF4-FFF2-40B4-BE49-F238E27FC236}">
                <a16:creationId xmlns:a16="http://schemas.microsoft.com/office/drawing/2014/main" id="{22D681CA-3B22-F584-C482-C02C557C5151}"/>
              </a:ext>
            </a:extLst>
          </p:cNvPr>
          <p:cNvSpPr/>
          <p:nvPr/>
        </p:nvSpPr>
        <p:spPr>
          <a:xfrm>
            <a:off x="3216671" y="1242952"/>
            <a:ext cx="270600" cy="27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47F3FD-FEB7-33F6-6D14-8ACD36D52974}"/>
              </a:ext>
            </a:extLst>
          </p:cNvPr>
          <p:cNvCxnSpPr>
            <a:cxnSpLocks/>
          </p:cNvCxnSpPr>
          <p:nvPr/>
        </p:nvCxnSpPr>
        <p:spPr>
          <a:xfrm>
            <a:off x="2417584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C749C3-D6D5-40CD-5537-36679C2BC52D}"/>
              </a:ext>
            </a:extLst>
          </p:cNvPr>
          <p:cNvCxnSpPr>
            <a:cxnSpLocks/>
          </p:cNvCxnSpPr>
          <p:nvPr/>
        </p:nvCxnSpPr>
        <p:spPr>
          <a:xfrm>
            <a:off x="2875356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60223-A08D-281C-58F2-01DF27DC230E}"/>
              </a:ext>
            </a:extLst>
          </p:cNvPr>
          <p:cNvCxnSpPr>
            <a:cxnSpLocks/>
          </p:cNvCxnSpPr>
          <p:nvPr/>
        </p:nvCxnSpPr>
        <p:spPr>
          <a:xfrm>
            <a:off x="3350972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0DE800-6062-A45C-3E24-8FABC1DC8E3F}"/>
              </a:ext>
            </a:extLst>
          </p:cNvPr>
          <p:cNvCxnSpPr>
            <a:cxnSpLocks/>
          </p:cNvCxnSpPr>
          <p:nvPr/>
        </p:nvCxnSpPr>
        <p:spPr>
          <a:xfrm>
            <a:off x="3822120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69169E-25C4-86F5-783D-C2F1D8A6FC0E}"/>
              </a:ext>
            </a:extLst>
          </p:cNvPr>
          <p:cNvCxnSpPr>
            <a:cxnSpLocks/>
          </p:cNvCxnSpPr>
          <p:nvPr/>
        </p:nvCxnSpPr>
        <p:spPr>
          <a:xfrm>
            <a:off x="4230832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AB8CEE-5A21-88EF-C128-0570160D63DA}"/>
              </a:ext>
            </a:extLst>
          </p:cNvPr>
          <p:cNvCxnSpPr>
            <a:cxnSpLocks/>
          </p:cNvCxnSpPr>
          <p:nvPr/>
        </p:nvCxnSpPr>
        <p:spPr>
          <a:xfrm>
            <a:off x="4706444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D5066-B0F2-5A79-0712-06356EDDD67F}"/>
              </a:ext>
            </a:extLst>
          </p:cNvPr>
          <p:cNvCxnSpPr>
            <a:cxnSpLocks/>
          </p:cNvCxnSpPr>
          <p:nvPr/>
        </p:nvCxnSpPr>
        <p:spPr>
          <a:xfrm>
            <a:off x="5128536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AE9FE-7643-A583-9A5B-673FAB0F1B57}"/>
              </a:ext>
            </a:extLst>
          </p:cNvPr>
          <p:cNvCxnSpPr>
            <a:cxnSpLocks/>
          </p:cNvCxnSpPr>
          <p:nvPr/>
        </p:nvCxnSpPr>
        <p:spPr>
          <a:xfrm>
            <a:off x="5590766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0DC76B-A808-088F-375F-0CC9C89D0E38}"/>
              </a:ext>
            </a:extLst>
          </p:cNvPr>
          <p:cNvCxnSpPr>
            <a:cxnSpLocks/>
          </p:cNvCxnSpPr>
          <p:nvPr/>
        </p:nvCxnSpPr>
        <p:spPr>
          <a:xfrm>
            <a:off x="6057459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0FA4E3-60E3-F27F-CAF3-2B8F4EA723C4}"/>
              </a:ext>
            </a:extLst>
          </p:cNvPr>
          <p:cNvCxnSpPr>
            <a:cxnSpLocks/>
          </p:cNvCxnSpPr>
          <p:nvPr/>
        </p:nvCxnSpPr>
        <p:spPr>
          <a:xfrm>
            <a:off x="6537532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9F452D-3175-16A3-8B78-0DFA9EA6C35F}"/>
              </a:ext>
            </a:extLst>
          </p:cNvPr>
          <p:cNvCxnSpPr>
            <a:cxnSpLocks/>
          </p:cNvCxnSpPr>
          <p:nvPr/>
        </p:nvCxnSpPr>
        <p:spPr>
          <a:xfrm>
            <a:off x="6955161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C54B0B-D5F5-E40C-8FC8-4BD14143C531}"/>
              </a:ext>
            </a:extLst>
          </p:cNvPr>
          <p:cNvCxnSpPr>
            <a:cxnSpLocks/>
          </p:cNvCxnSpPr>
          <p:nvPr/>
        </p:nvCxnSpPr>
        <p:spPr>
          <a:xfrm>
            <a:off x="7408473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491298-127B-203D-ED21-75AA58EDA739}"/>
              </a:ext>
            </a:extLst>
          </p:cNvPr>
          <p:cNvCxnSpPr>
            <a:cxnSpLocks/>
          </p:cNvCxnSpPr>
          <p:nvPr/>
        </p:nvCxnSpPr>
        <p:spPr>
          <a:xfrm>
            <a:off x="7879627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74375-71DC-E223-C3EE-FDFB1A1210D4}"/>
              </a:ext>
            </a:extLst>
          </p:cNvPr>
          <p:cNvCxnSpPr>
            <a:cxnSpLocks/>
          </p:cNvCxnSpPr>
          <p:nvPr/>
        </p:nvCxnSpPr>
        <p:spPr>
          <a:xfrm>
            <a:off x="8368617" y="1511322"/>
            <a:ext cx="0" cy="24388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64;p14">
            <a:extLst>
              <a:ext uri="{FF2B5EF4-FFF2-40B4-BE49-F238E27FC236}">
                <a16:creationId xmlns:a16="http://schemas.microsoft.com/office/drawing/2014/main" id="{5FE71925-D5C5-F2E5-C12E-B7ED10CC023D}"/>
              </a:ext>
            </a:extLst>
          </p:cNvPr>
          <p:cNvSpPr txBox="1"/>
          <p:nvPr/>
        </p:nvSpPr>
        <p:spPr>
          <a:xfrm>
            <a:off x="345145" y="1716250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1-based position: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B56CCE-026C-3E92-D0C6-84F208B4CB2A}"/>
              </a:ext>
            </a:extLst>
          </p:cNvPr>
          <p:cNvSpPr txBox="1"/>
          <p:nvPr/>
        </p:nvSpPr>
        <p:spPr>
          <a:xfrm>
            <a:off x="2275558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7A55E-EAE9-3807-1F9E-FD8D7404B160}"/>
              </a:ext>
            </a:extLst>
          </p:cNvPr>
          <p:cNvSpPr txBox="1"/>
          <p:nvPr/>
        </p:nvSpPr>
        <p:spPr>
          <a:xfrm>
            <a:off x="2733330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41D612-3950-B4CC-6A5B-590E81D78FEB}"/>
              </a:ext>
            </a:extLst>
          </p:cNvPr>
          <p:cNvSpPr txBox="1"/>
          <p:nvPr/>
        </p:nvSpPr>
        <p:spPr>
          <a:xfrm>
            <a:off x="3208941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B706AC-1848-64E2-29AE-7286664E1F92}"/>
              </a:ext>
            </a:extLst>
          </p:cNvPr>
          <p:cNvSpPr txBox="1"/>
          <p:nvPr/>
        </p:nvSpPr>
        <p:spPr>
          <a:xfrm>
            <a:off x="3684551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89739-82C6-478E-2093-5AB5B68550D2}"/>
              </a:ext>
            </a:extLst>
          </p:cNvPr>
          <p:cNvSpPr txBox="1"/>
          <p:nvPr/>
        </p:nvSpPr>
        <p:spPr>
          <a:xfrm>
            <a:off x="4084238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EFDB7D-ED29-A422-3616-43064C1EB207}"/>
              </a:ext>
            </a:extLst>
          </p:cNvPr>
          <p:cNvSpPr txBox="1"/>
          <p:nvPr/>
        </p:nvSpPr>
        <p:spPr>
          <a:xfrm>
            <a:off x="4559578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895DBD-65DB-7C11-1A2B-A1187EB14D56}"/>
              </a:ext>
            </a:extLst>
          </p:cNvPr>
          <p:cNvSpPr txBox="1"/>
          <p:nvPr/>
        </p:nvSpPr>
        <p:spPr>
          <a:xfrm>
            <a:off x="4975697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C1C7D9-DF4C-E8B3-E948-2AB4FC355B44}"/>
              </a:ext>
            </a:extLst>
          </p:cNvPr>
          <p:cNvSpPr txBox="1"/>
          <p:nvPr/>
        </p:nvSpPr>
        <p:spPr>
          <a:xfrm>
            <a:off x="5449827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D5F52D-4C22-BA08-D3D4-77C3AFF41DF8}"/>
              </a:ext>
            </a:extLst>
          </p:cNvPr>
          <p:cNvSpPr txBox="1"/>
          <p:nvPr/>
        </p:nvSpPr>
        <p:spPr>
          <a:xfrm>
            <a:off x="5920980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95F983-4804-266E-C81F-E73D06025209}"/>
              </a:ext>
            </a:extLst>
          </p:cNvPr>
          <p:cNvSpPr txBox="1"/>
          <p:nvPr/>
        </p:nvSpPr>
        <p:spPr>
          <a:xfrm>
            <a:off x="6348787" y="1753658"/>
            <a:ext cx="383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6F5105-9507-D793-3554-4C746D83BF39}"/>
              </a:ext>
            </a:extLst>
          </p:cNvPr>
          <p:cNvSpPr txBox="1"/>
          <p:nvPr/>
        </p:nvSpPr>
        <p:spPr>
          <a:xfrm>
            <a:off x="6763442" y="175365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F44EC8-49FA-6962-6F6C-D7DE0580D171}"/>
              </a:ext>
            </a:extLst>
          </p:cNvPr>
          <p:cNvSpPr txBox="1"/>
          <p:nvPr/>
        </p:nvSpPr>
        <p:spPr>
          <a:xfrm>
            <a:off x="7216754" y="175365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BFF186-6F50-585C-C77B-CB9C073CE1EA}"/>
              </a:ext>
            </a:extLst>
          </p:cNvPr>
          <p:cNvSpPr txBox="1"/>
          <p:nvPr/>
        </p:nvSpPr>
        <p:spPr>
          <a:xfrm>
            <a:off x="7687908" y="175365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71B851-AF11-E94D-38A7-349DB3AFBB38}"/>
              </a:ext>
            </a:extLst>
          </p:cNvPr>
          <p:cNvSpPr txBox="1"/>
          <p:nvPr/>
        </p:nvSpPr>
        <p:spPr>
          <a:xfrm>
            <a:off x="8176898" y="175365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512A3A-D6D7-4A12-0EB8-2D1F8D5B6440}"/>
              </a:ext>
            </a:extLst>
          </p:cNvPr>
          <p:cNvCxnSpPr>
            <a:cxnSpLocks/>
          </p:cNvCxnSpPr>
          <p:nvPr/>
        </p:nvCxnSpPr>
        <p:spPr>
          <a:xfrm>
            <a:off x="2188699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C7F5D7-1B64-1DC3-14FD-4CC6EEA0EDEF}"/>
              </a:ext>
            </a:extLst>
          </p:cNvPr>
          <p:cNvCxnSpPr>
            <a:cxnSpLocks/>
          </p:cNvCxnSpPr>
          <p:nvPr/>
        </p:nvCxnSpPr>
        <p:spPr>
          <a:xfrm>
            <a:off x="2646471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B49A23-0A82-217B-1548-665D165458D7}"/>
              </a:ext>
            </a:extLst>
          </p:cNvPr>
          <p:cNvCxnSpPr>
            <a:cxnSpLocks/>
          </p:cNvCxnSpPr>
          <p:nvPr/>
        </p:nvCxnSpPr>
        <p:spPr>
          <a:xfrm>
            <a:off x="3122087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F81990-D172-7CFA-1146-024194D10DDF}"/>
              </a:ext>
            </a:extLst>
          </p:cNvPr>
          <p:cNvCxnSpPr>
            <a:cxnSpLocks/>
          </p:cNvCxnSpPr>
          <p:nvPr/>
        </p:nvCxnSpPr>
        <p:spPr>
          <a:xfrm>
            <a:off x="3593235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5F4FE3-45B7-53E5-B487-CE31BCF50066}"/>
              </a:ext>
            </a:extLst>
          </p:cNvPr>
          <p:cNvCxnSpPr>
            <a:cxnSpLocks/>
          </p:cNvCxnSpPr>
          <p:nvPr/>
        </p:nvCxnSpPr>
        <p:spPr>
          <a:xfrm>
            <a:off x="4001947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19EEC2-E78D-2C91-6303-36B9246BC4FC}"/>
              </a:ext>
            </a:extLst>
          </p:cNvPr>
          <p:cNvCxnSpPr>
            <a:cxnSpLocks/>
          </p:cNvCxnSpPr>
          <p:nvPr/>
        </p:nvCxnSpPr>
        <p:spPr>
          <a:xfrm>
            <a:off x="4477559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685DDB-EA8F-F8F3-6B91-FB0615FD2EA3}"/>
              </a:ext>
            </a:extLst>
          </p:cNvPr>
          <p:cNvCxnSpPr>
            <a:cxnSpLocks/>
          </p:cNvCxnSpPr>
          <p:nvPr/>
        </p:nvCxnSpPr>
        <p:spPr>
          <a:xfrm>
            <a:off x="4899651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51CDAE-61AD-8743-91EF-A64A9B06FAA4}"/>
              </a:ext>
            </a:extLst>
          </p:cNvPr>
          <p:cNvCxnSpPr>
            <a:cxnSpLocks/>
          </p:cNvCxnSpPr>
          <p:nvPr/>
        </p:nvCxnSpPr>
        <p:spPr>
          <a:xfrm>
            <a:off x="5361881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AD9A64-86AD-F7D7-2968-16616EBAACF2}"/>
              </a:ext>
            </a:extLst>
          </p:cNvPr>
          <p:cNvCxnSpPr>
            <a:cxnSpLocks/>
          </p:cNvCxnSpPr>
          <p:nvPr/>
        </p:nvCxnSpPr>
        <p:spPr>
          <a:xfrm>
            <a:off x="5828574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AD8A8D-4F36-5C7F-9F34-BCBB94783AEA}"/>
              </a:ext>
            </a:extLst>
          </p:cNvPr>
          <p:cNvCxnSpPr>
            <a:cxnSpLocks/>
          </p:cNvCxnSpPr>
          <p:nvPr/>
        </p:nvCxnSpPr>
        <p:spPr>
          <a:xfrm>
            <a:off x="6308647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7672410-D143-AF58-AFD9-48DD89A25566}"/>
              </a:ext>
            </a:extLst>
          </p:cNvPr>
          <p:cNvCxnSpPr>
            <a:cxnSpLocks/>
          </p:cNvCxnSpPr>
          <p:nvPr/>
        </p:nvCxnSpPr>
        <p:spPr>
          <a:xfrm>
            <a:off x="6726276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9E6D55-C9FB-D41E-AB43-C0DC58A82E53}"/>
              </a:ext>
            </a:extLst>
          </p:cNvPr>
          <p:cNvCxnSpPr>
            <a:cxnSpLocks/>
          </p:cNvCxnSpPr>
          <p:nvPr/>
        </p:nvCxnSpPr>
        <p:spPr>
          <a:xfrm>
            <a:off x="7179588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CB95F0-1ED1-38C2-6C24-9935CF17A9E8}"/>
              </a:ext>
            </a:extLst>
          </p:cNvPr>
          <p:cNvCxnSpPr>
            <a:cxnSpLocks/>
          </p:cNvCxnSpPr>
          <p:nvPr/>
        </p:nvCxnSpPr>
        <p:spPr>
          <a:xfrm>
            <a:off x="7650742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09BA5E-3482-A578-4838-3ACA5758FE89}"/>
              </a:ext>
            </a:extLst>
          </p:cNvPr>
          <p:cNvCxnSpPr>
            <a:cxnSpLocks/>
          </p:cNvCxnSpPr>
          <p:nvPr/>
        </p:nvCxnSpPr>
        <p:spPr>
          <a:xfrm>
            <a:off x="8139732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D019E-DAA1-30EE-4E8E-23FCA5A8A439}"/>
              </a:ext>
            </a:extLst>
          </p:cNvPr>
          <p:cNvSpPr txBox="1"/>
          <p:nvPr/>
        </p:nvSpPr>
        <p:spPr>
          <a:xfrm>
            <a:off x="2035435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CDBDB9-5CCA-C512-D65F-5A4CD2B5DB5B}"/>
              </a:ext>
            </a:extLst>
          </p:cNvPr>
          <p:cNvSpPr txBox="1"/>
          <p:nvPr/>
        </p:nvSpPr>
        <p:spPr>
          <a:xfrm>
            <a:off x="2493207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2B8FC3-4968-8547-C5A1-543445324173}"/>
              </a:ext>
            </a:extLst>
          </p:cNvPr>
          <p:cNvSpPr txBox="1"/>
          <p:nvPr/>
        </p:nvSpPr>
        <p:spPr>
          <a:xfrm>
            <a:off x="2968818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E44B35-E644-B0E4-DAB2-AF7BE3E3FF93}"/>
              </a:ext>
            </a:extLst>
          </p:cNvPr>
          <p:cNvSpPr txBox="1"/>
          <p:nvPr/>
        </p:nvSpPr>
        <p:spPr>
          <a:xfrm>
            <a:off x="3444428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0DD6B5-A67D-EDD6-5647-D0D0A0DA05D2}"/>
              </a:ext>
            </a:extLst>
          </p:cNvPr>
          <p:cNvSpPr txBox="1"/>
          <p:nvPr/>
        </p:nvSpPr>
        <p:spPr>
          <a:xfrm>
            <a:off x="3844115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D6A27F-01E6-C356-0453-392F4CF821DF}"/>
              </a:ext>
            </a:extLst>
          </p:cNvPr>
          <p:cNvSpPr txBox="1"/>
          <p:nvPr/>
        </p:nvSpPr>
        <p:spPr>
          <a:xfrm>
            <a:off x="4319455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BBB6AE-2E1A-D261-52AE-BECFDA6683EA}"/>
              </a:ext>
            </a:extLst>
          </p:cNvPr>
          <p:cNvSpPr txBox="1"/>
          <p:nvPr/>
        </p:nvSpPr>
        <p:spPr>
          <a:xfrm>
            <a:off x="4735574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158023-626F-D667-CC1A-8D32A8259991}"/>
              </a:ext>
            </a:extLst>
          </p:cNvPr>
          <p:cNvSpPr txBox="1"/>
          <p:nvPr/>
        </p:nvSpPr>
        <p:spPr>
          <a:xfrm>
            <a:off x="5209704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C55F9D-3248-7DC1-43D1-05CBEA583643}"/>
              </a:ext>
            </a:extLst>
          </p:cNvPr>
          <p:cNvSpPr txBox="1"/>
          <p:nvPr/>
        </p:nvSpPr>
        <p:spPr>
          <a:xfrm>
            <a:off x="5680857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4B80D4-1BC3-120B-9386-DC3CC738D274}"/>
              </a:ext>
            </a:extLst>
          </p:cNvPr>
          <p:cNvSpPr txBox="1"/>
          <p:nvPr/>
        </p:nvSpPr>
        <p:spPr>
          <a:xfrm>
            <a:off x="6104204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D43576-4B39-8B54-DD77-67A300550969}"/>
              </a:ext>
            </a:extLst>
          </p:cNvPr>
          <p:cNvSpPr txBox="1"/>
          <p:nvPr/>
        </p:nvSpPr>
        <p:spPr>
          <a:xfrm>
            <a:off x="6523319" y="2430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092DD-9518-CCE9-9152-4A865D732054}"/>
              </a:ext>
            </a:extLst>
          </p:cNvPr>
          <p:cNvSpPr txBox="1"/>
          <p:nvPr/>
        </p:nvSpPr>
        <p:spPr>
          <a:xfrm>
            <a:off x="6976631" y="2430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3F7232-2F23-670F-B60C-7F092B454378}"/>
              </a:ext>
            </a:extLst>
          </p:cNvPr>
          <p:cNvSpPr txBox="1"/>
          <p:nvPr/>
        </p:nvSpPr>
        <p:spPr>
          <a:xfrm>
            <a:off x="7447785" y="2430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CCD2B3-8B79-37C2-2F8A-9D2784B0972C}"/>
              </a:ext>
            </a:extLst>
          </p:cNvPr>
          <p:cNvSpPr txBox="1"/>
          <p:nvPr/>
        </p:nvSpPr>
        <p:spPr>
          <a:xfrm>
            <a:off x="7936775" y="2430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C7A935-FD50-892A-EC01-CE691F22E804}"/>
              </a:ext>
            </a:extLst>
          </p:cNvPr>
          <p:cNvCxnSpPr>
            <a:cxnSpLocks/>
          </p:cNvCxnSpPr>
          <p:nvPr/>
        </p:nvCxnSpPr>
        <p:spPr>
          <a:xfrm>
            <a:off x="8620595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0777023-DA6A-EAF8-831C-F5EEA011AE8C}"/>
              </a:ext>
            </a:extLst>
          </p:cNvPr>
          <p:cNvSpPr txBox="1"/>
          <p:nvPr/>
        </p:nvSpPr>
        <p:spPr>
          <a:xfrm>
            <a:off x="8384806" y="242273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1588A37-03E2-DA49-DC5E-B956A129B1BB}"/>
              </a:ext>
            </a:extLst>
          </p:cNvPr>
          <p:cNvSpPr txBox="1"/>
          <p:nvPr/>
        </p:nvSpPr>
        <p:spPr>
          <a:xfrm>
            <a:off x="4899651" y="2966449"/>
            <a:ext cx="28868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Genome coordinates (0-based)</a:t>
            </a:r>
            <a:r>
              <a:rPr lang="en-US" dirty="0"/>
              <a:t>: 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Chromosome: chr10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Start: 2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End: 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chr10:2-3</a:t>
            </a:r>
          </a:p>
        </p:txBody>
      </p:sp>
      <p:sp>
        <p:nvSpPr>
          <p:cNvPr id="100" name="Google Shape;64;p14">
            <a:extLst>
              <a:ext uri="{FF2B5EF4-FFF2-40B4-BE49-F238E27FC236}">
                <a16:creationId xmlns:a16="http://schemas.microsoft.com/office/drawing/2014/main" id="{5EB4DAD1-D4B1-38B8-29DC-1435520CEB32}"/>
              </a:ext>
            </a:extLst>
          </p:cNvPr>
          <p:cNvSpPr txBox="1"/>
          <p:nvPr/>
        </p:nvSpPr>
        <p:spPr>
          <a:xfrm>
            <a:off x="345145" y="2386877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0-based position:</a:t>
            </a:r>
            <a:endParaRPr dirty="0"/>
          </a:p>
        </p:txBody>
      </p:sp>
      <p:sp>
        <p:nvSpPr>
          <p:cNvPr id="101" name="Google Shape;79;p15">
            <a:extLst>
              <a:ext uri="{FF2B5EF4-FFF2-40B4-BE49-F238E27FC236}">
                <a16:creationId xmlns:a16="http://schemas.microsoft.com/office/drawing/2014/main" id="{2F92BEBC-DFC1-2B5B-D138-B24BF387350F}"/>
              </a:ext>
            </a:extLst>
          </p:cNvPr>
          <p:cNvSpPr/>
          <p:nvPr/>
        </p:nvSpPr>
        <p:spPr>
          <a:xfrm>
            <a:off x="3034173" y="1188678"/>
            <a:ext cx="625083" cy="154183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exercises in 0 and 1 base coordinates</a:t>
            </a:r>
            <a:endParaRPr dirty="0"/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3526BF92-D829-2935-052A-FBA9B456B022}"/>
              </a:ext>
            </a:extLst>
          </p:cNvPr>
          <p:cNvSpPr txBox="1"/>
          <p:nvPr/>
        </p:nvSpPr>
        <p:spPr>
          <a:xfrm>
            <a:off x="2269325" y="1166948"/>
            <a:ext cx="6307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T       G      A       T       G       C      A       T       C       G</a:t>
            </a:r>
            <a:endParaRPr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C21867F-A171-B572-E047-833E3DED3930}"/>
              </a:ext>
            </a:extLst>
          </p:cNvPr>
          <p:cNvSpPr txBox="1"/>
          <p:nvPr/>
        </p:nvSpPr>
        <p:spPr>
          <a:xfrm>
            <a:off x="345145" y="1166948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Chromosome 10</a:t>
            </a:r>
            <a:endParaRPr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47F3FD-FEB7-33F6-6D14-8ACD36D52974}"/>
              </a:ext>
            </a:extLst>
          </p:cNvPr>
          <p:cNvCxnSpPr>
            <a:cxnSpLocks/>
          </p:cNvCxnSpPr>
          <p:nvPr/>
        </p:nvCxnSpPr>
        <p:spPr>
          <a:xfrm>
            <a:off x="2417584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C749C3-D6D5-40CD-5537-36679C2BC52D}"/>
              </a:ext>
            </a:extLst>
          </p:cNvPr>
          <p:cNvCxnSpPr>
            <a:cxnSpLocks/>
          </p:cNvCxnSpPr>
          <p:nvPr/>
        </p:nvCxnSpPr>
        <p:spPr>
          <a:xfrm>
            <a:off x="2875356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60223-A08D-281C-58F2-01DF27DC230E}"/>
              </a:ext>
            </a:extLst>
          </p:cNvPr>
          <p:cNvCxnSpPr>
            <a:cxnSpLocks/>
          </p:cNvCxnSpPr>
          <p:nvPr/>
        </p:nvCxnSpPr>
        <p:spPr>
          <a:xfrm>
            <a:off x="3350972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0DE800-6062-A45C-3E24-8FABC1DC8E3F}"/>
              </a:ext>
            </a:extLst>
          </p:cNvPr>
          <p:cNvCxnSpPr>
            <a:cxnSpLocks/>
          </p:cNvCxnSpPr>
          <p:nvPr/>
        </p:nvCxnSpPr>
        <p:spPr>
          <a:xfrm>
            <a:off x="3822120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69169E-25C4-86F5-783D-C2F1D8A6FC0E}"/>
              </a:ext>
            </a:extLst>
          </p:cNvPr>
          <p:cNvCxnSpPr>
            <a:cxnSpLocks/>
          </p:cNvCxnSpPr>
          <p:nvPr/>
        </p:nvCxnSpPr>
        <p:spPr>
          <a:xfrm>
            <a:off x="4230832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AB8CEE-5A21-88EF-C128-0570160D63DA}"/>
              </a:ext>
            </a:extLst>
          </p:cNvPr>
          <p:cNvCxnSpPr>
            <a:cxnSpLocks/>
          </p:cNvCxnSpPr>
          <p:nvPr/>
        </p:nvCxnSpPr>
        <p:spPr>
          <a:xfrm>
            <a:off x="4706444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D5066-B0F2-5A79-0712-06356EDDD67F}"/>
              </a:ext>
            </a:extLst>
          </p:cNvPr>
          <p:cNvCxnSpPr>
            <a:cxnSpLocks/>
          </p:cNvCxnSpPr>
          <p:nvPr/>
        </p:nvCxnSpPr>
        <p:spPr>
          <a:xfrm>
            <a:off x="5128536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AE9FE-7643-A583-9A5B-673FAB0F1B57}"/>
              </a:ext>
            </a:extLst>
          </p:cNvPr>
          <p:cNvCxnSpPr>
            <a:cxnSpLocks/>
          </p:cNvCxnSpPr>
          <p:nvPr/>
        </p:nvCxnSpPr>
        <p:spPr>
          <a:xfrm>
            <a:off x="5590766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0DC76B-A808-088F-375F-0CC9C89D0E38}"/>
              </a:ext>
            </a:extLst>
          </p:cNvPr>
          <p:cNvCxnSpPr>
            <a:cxnSpLocks/>
          </p:cNvCxnSpPr>
          <p:nvPr/>
        </p:nvCxnSpPr>
        <p:spPr>
          <a:xfrm>
            <a:off x="6057459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0FA4E3-60E3-F27F-CAF3-2B8F4EA723C4}"/>
              </a:ext>
            </a:extLst>
          </p:cNvPr>
          <p:cNvCxnSpPr>
            <a:cxnSpLocks/>
          </p:cNvCxnSpPr>
          <p:nvPr/>
        </p:nvCxnSpPr>
        <p:spPr>
          <a:xfrm>
            <a:off x="6537532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9F452D-3175-16A3-8B78-0DFA9EA6C35F}"/>
              </a:ext>
            </a:extLst>
          </p:cNvPr>
          <p:cNvCxnSpPr>
            <a:cxnSpLocks/>
          </p:cNvCxnSpPr>
          <p:nvPr/>
        </p:nvCxnSpPr>
        <p:spPr>
          <a:xfrm>
            <a:off x="6955161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C54B0B-D5F5-E40C-8FC8-4BD14143C531}"/>
              </a:ext>
            </a:extLst>
          </p:cNvPr>
          <p:cNvCxnSpPr>
            <a:cxnSpLocks/>
          </p:cNvCxnSpPr>
          <p:nvPr/>
        </p:nvCxnSpPr>
        <p:spPr>
          <a:xfrm>
            <a:off x="7408473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491298-127B-203D-ED21-75AA58EDA739}"/>
              </a:ext>
            </a:extLst>
          </p:cNvPr>
          <p:cNvCxnSpPr>
            <a:cxnSpLocks/>
          </p:cNvCxnSpPr>
          <p:nvPr/>
        </p:nvCxnSpPr>
        <p:spPr>
          <a:xfrm>
            <a:off x="7879627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74375-71DC-E223-C3EE-FDFB1A1210D4}"/>
              </a:ext>
            </a:extLst>
          </p:cNvPr>
          <p:cNvCxnSpPr>
            <a:cxnSpLocks/>
          </p:cNvCxnSpPr>
          <p:nvPr/>
        </p:nvCxnSpPr>
        <p:spPr>
          <a:xfrm>
            <a:off x="8368617" y="1511322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64;p14">
            <a:extLst>
              <a:ext uri="{FF2B5EF4-FFF2-40B4-BE49-F238E27FC236}">
                <a16:creationId xmlns:a16="http://schemas.microsoft.com/office/drawing/2014/main" id="{5FE71925-D5C5-F2E5-C12E-B7ED10CC023D}"/>
              </a:ext>
            </a:extLst>
          </p:cNvPr>
          <p:cNvSpPr txBox="1"/>
          <p:nvPr/>
        </p:nvSpPr>
        <p:spPr>
          <a:xfrm>
            <a:off x="345145" y="1716250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1-based position: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B56CCE-026C-3E92-D0C6-84F208B4CB2A}"/>
              </a:ext>
            </a:extLst>
          </p:cNvPr>
          <p:cNvSpPr txBox="1"/>
          <p:nvPr/>
        </p:nvSpPr>
        <p:spPr>
          <a:xfrm>
            <a:off x="2275558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7A55E-EAE9-3807-1F9E-FD8D7404B160}"/>
              </a:ext>
            </a:extLst>
          </p:cNvPr>
          <p:cNvSpPr txBox="1"/>
          <p:nvPr/>
        </p:nvSpPr>
        <p:spPr>
          <a:xfrm>
            <a:off x="2733330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41D612-3950-B4CC-6A5B-590E81D78FEB}"/>
              </a:ext>
            </a:extLst>
          </p:cNvPr>
          <p:cNvSpPr txBox="1"/>
          <p:nvPr/>
        </p:nvSpPr>
        <p:spPr>
          <a:xfrm>
            <a:off x="3208941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B706AC-1848-64E2-29AE-7286664E1F92}"/>
              </a:ext>
            </a:extLst>
          </p:cNvPr>
          <p:cNvSpPr txBox="1"/>
          <p:nvPr/>
        </p:nvSpPr>
        <p:spPr>
          <a:xfrm>
            <a:off x="3684551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89739-82C6-478E-2093-5AB5B68550D2}"/>
              </a:ext>
            </a:extLst>
          </p:cNvPr>
          <p:cNvSpPr txBox="1"/>
          <p:nvPr/>
        </p:nvSpPr>
        <p:spPr>
          <a:xfrm>
            <a:off x="4084238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EFDB7D-ED29-A422-3616-43064C1EB207}"/>
              </a:ext>
            </a:extLst>
          </p:cNvPr>
          <p:cNvSpPr txBox="1"/>
          <p:nvPr/>
        </p:nvSpPr>
        <p:spPr>
          <a:xfrm>
            <a:off x="4559578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895DBD-65DB-7C11-1A2B-A1187EB14D56}"/>
              </a:ext>
            </a:extLst>
          </p:cNvPr>
          <p:cNvSpPr txBox="1"/>
          <p:nvPr/>
        </p:nvSpPr>
        <p:spPr>
          <a:xfrm>
            <a:off x="4975697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C1C7D9-DF4C-E8B3-E948-2AB4FC355B44}"/>
              </a:ext>
            </a:extLst>
          </p:cNvPr>
          <p:cNvSpPr txBox="1"/>
          <p:nvPr/>
        </p:nvSpPr>
        <p:spPr>
          <a:xfrm>
            <a:off x="5449827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D5F52D-4C22-BA08-D3D4-77C3AFF41DF8}"/>
              </a:ext>
            </a:extLst>
          </p:cNvPr>
          <p:cNvSpPr txBox="1"/>
          <p:nvPr/>
        </p:nvSpPr>
        <p:spPr>
          <a:xfrm>
            <a:off x="5920980" y="1753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95F983-4804-266E-C81F-E73D06025209}"/>
              </a:ext>
            </a:extLst>
          </p:cNvPr>
          <p:cNvSpPr txBox="1"/>
          <p:nvPr/>
        </p:nvSpPr>
        <p:spPr>
          <a:xfrm>
            <a:off x="6348787" y="1753658"/>
            <a:ext cx="383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6F5105-9507-D793-3554-4C746D83BF39}"/>
              </a:ext>
            </a:extLst>
          </p:cNvPr>
          <p:cNvSpPr txBox="1"/>
          <p:nvPr/>
        </p:nvSpPr>
        <p:spPr>
          <a:xfrm>
            <a:off x="6763442" y="175365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F44EC8-49FA-6962-6F6C-D7DE0580D171}"/>
              </a:ext>
            </a:extLst>
          </p:cNvPr>
          <p:cNvSpPr txBox="1"/>
          <p:nvPr/>
        </p:nvSpPr>
        <p:spPr>
          <a:xfrm>
            <a:off x="7216754" y="175365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BFF186-6F50-585C-C77B-CB9C073CE1EA}"/>
              </a:ext>
            </a:extLst>
          </p:cNvPr>
          <p:cNvSpPr txBox="1"/>
          <p:nvPr/>
        </p:nvSpPr>
        <p:spPr>
          <a:xfrm>
            <a:off x="7687908" y="175365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71B851-AF11-E94D-38A7-349DB3AFBB38}"/>
              </a:ext>
            </a:extLst>
          </p:cNvPr>
          <p:cNvSpPr txBox="1"/>
          <p:nvPr/>
        </p:nvSpPr>
        <p:spPr>
          <a:xfrm>
            <a:off x="8176898" y="175365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512A3A-D6D7-4A12-0EB8-2D1F8D5B6440}"/>
              </a:ext>
            </a:extLst>
          </p:cNvPr>
          <p:cNvCxnSpPr>
            <a:cxnSpLocks/>
          </p:cNvCxnSpPr>
          <p:nvPr/>
        </p:nvCxnSpPr>
        <p:spPr>
          <a:xfrm>
            <a:off x="2188699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C7F5D7-1B64-1DC3-14FD-4CC6EEA0EDEF}"/>
              </a:ext>
            </a:extLst>
          </p:cNvPr>
          <p:cNvCxnSpPr>
            <a:cxnSpLocks/>
          </p:cNvCxnSpPr>
          <p:nvPr/>
        </p:nvCxnSpPr>
        <p:spPr>
          <a:xfrm>
            <a:off x="2646471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B49A23-0A82-217B-1548-665D165458D7}"/>
              </a:ext>
            </a:extLst>
          </p:cNvPr>
          <p:cNvCxnSpPr>
            <a:cxnSpLocks/>
          </p:cNvCxnSpPr>
          <p:nvPr/>
        </p:nvCxnSpPr>
        <p:spPr>
          <a:xfrm>
            <a:off x="3122087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F81990-D172-7CFA-1146-024194D10DDF}"/>
              </a:ext>
            </a:extLst>
          </p:cNvPr>
          <p:cNvCxnSpPr>
            <a:cxnSpLocks/>
          </p:cNvCxnSpPr>
          <p:nvPr/>
        </p:nvCxnSpPr>
        <p:spPr>
          <a:xfrm>
            <a:off x="3593235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5F4FE3-45B7-53E5-B487-CE31BCF50066}"/>
              </a:ext>
            </a:extLst>
          </p:cNvPr>
          <p:cNvCxnSpPr>
            <a:cxnSpLocks/>
          </p:cNvCxnSpPr>
          <p:nvPr/>
        </p:nvCxnSpPr>
        <p:spPr>
          <a:xfrm>
            <a:off x="4001947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19EEC2-E78D-2C91-6303-36B9246BC4FC}"/>
              </a:ext>
            </a:extLst>
          </p:cNvPr>
          <p:cNvCxnSpPr>
            <a:cxnSpLocks/>
          </p:cNvCxnSpPr>
          <p:nvPr/>
        </p:nvCxnSpPr>
        <p:spPr>
          <a:xfrm>
            <a:off x="4477559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685DDB-EA8F-F8F3-6B91-FB0615FD2EA3}"/>
              </a:ext>
            </a:extLst>
          </p:cNvPr>
          <p:cNvCxnSpPr>
            <a:cxnSpLocks/>
          </p:cNvCxnSpPr>
          <p:nvPr/>
        </p:nvCxnSpPr>
        <p:spPr>
          <a:xfrm>
            <a:off x="4899651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51CDAE-61AD-8743-91EF-A64A9B06FAA4}"/>
              </a:ext>
            </a:extLst>
          </p:cNvPr>
          <p:cNvCxnSpPr>
            <a:cxnSpLocks/>
          </p:cNvCxnSpPr>
          <p:nvPr/>
        </p:nvCxnSpPr>
        <p:spPr>
          <a:xfrm>
            <a:off x="5361881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AD9A64-86AD-F7D7-2968-16616EBAACF2}"/>
              </a:ext>
            </a:extLst>
          </p:cNvPr>
          <p:cNvCxnSpPr>
            <a:cxnSpLocks/>
          </p:cNvCxnSpPr>
          <p:nvPr/>
        </p:nvCxnSpPr>
        <p:spPr>
          <a:xfrm>
            <a:off x="5828574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AD8A8D-4F36-5C7F-9F34-BCBB94783AEA}"/>
              </a:ext>
            </a:extLst>
          </p:cNvPr>
          <p:cNvCxnSpPr>
            <a:cxnSpLocks/>
          </p:cNvCxnSpPr>
          <p:nvPr/>
        </p:nvCxnSpPr>
        <p:spPr>
          <a:xfrm>
            <a:off x="6308647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7672410-D143-AF58-AFD9-48DD89A25566}"/>
              </a:ext>
            </a:extLst>
          </p:cNvPr>
          <p:cNvCxnSpPr>
            <a:cxnSpLocks/>
          </p:cNvCxnSpPr>
          <p:nvPr/>
        </p:nvCxnSpPr>
        <p:spPr>
          <a:xfrm>
            <a:off x="6726276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9E6D55-C9FB-D41E-AB43-C0DC58A82E53}"/>
              </a:ext>
            </a:extLst>
          </p:cNvPr>
          <p:cNvCxnSpPr>
            <a:cxnSpLocks/>
          </p:cNvCxnSpPr>
          <p:nvPr/>
        </p:nvCxnSpPr>
        <p:spPr>
          <a:xfrm>
            <a:off x="7179588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CB95F0-1ED1-38C2-6C24-9935CF17A9E8}"/>
              </a:ext>
            </a:extLst>
          </p:cNvPr>
          <p:cNvCxnSpPr>
            <a:cxnSpLocks/>
          </p:cNvCxnSpPr>
          <p:nvPr/>
        </p:nvCxnSpPr>
        <p:spPr>
          <a:xfrm>
            <a:off x="7650742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09BA5E-3482-A578-4838-3ACA5758FE89}"/>
              </a:ext>
            </a:extLst>
          </p:cNvPr>
          <p:cNvCxnSpPr>
            <a:cxnSpLocks/>
          </p:cNvCxnSpPr>
          <p:nvPr/>
        </p:nvCxnSpPr>
        <p:spPr>
          <a:xfrm>
            <a:off x="8139732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5D019E-DAA1-30EE-4E8E-23FCA5A8A439}"/>
              </a:ext>
            </a:extLst>
          </p:cNvPr>
          <p:cNvSpPr txBox="1"/>
          <p:nvPr/>
        </p:nvSpPr>
        <p:spPr>
          <a:xfrm>
            <a:off x="2035435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CDBDB9-5CCA-C512-D65F-5A4CD2B5DB5B}"/>
              </a:ext>
            </a:extLst>
          </p:cNvPr>
          <p:cNvSpPr txBox="1"/>
          <p:nvPr/>
        </p:nvSpPr>
        <p:spPr>
          <a:xfrm>
            <a:off x="2493207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2B8FC3-4968-8547-C5A1-543445324173}"/>
              </a:ext>
            </a:extLst>
          </p:cNvPr>
          <p:cNvSpPr txBox="1"/>
          <p:nvPr/>
        </p:nvSpPr>
        <p:spPr>
          <a:xfrm>
            <a:off x="2968818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E44B35-E644-B0E4-DAB2-AF7BE3E3FF93}"/>
              </a:ext>
            </a:extLst>
          </p:cNvPr>
          <p:cNvSpPr txBox="1"/>
          <p:nvPr/>
        </p:nvSpPr>
        <p:spPr>
          <a:xfrm>
            <a:off x="3444428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0DD6B5-A67D-EDD6-5647-D0D0A0DA05D2}"/>
              </a:ext>
            </a:extLst>
          </p:cNvPr>
          <p:cNvSpPr txBox="1"/>
          <p:nvPr/>
        </p:nvSpPr>
        <p:spPr>
          <a:xfrm>
            <a:off x="3844115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D6A27F-01E6-C356-0453-392F4CF821DF}"/>
              </a:ext>
            </a:extLst>
          </p:cNvPr>
          <p:cNvSpPr txBox="1"/>
          <p:nvPr/>
        </p:nvSpPr>
        <p:spPr>
          <a:xfrm>
            <a:off x="4319455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BBB6AE-2E1A-D261-52AE-BECFDA6683EA}"/>
              </a:ext>
            </a:extLst>
          </p:cNvPr>
          <p:cNvSpPr txBox="1"/>
          <p:nvPr/>
        </p:nvSpPr>
        <p:spPr>
          <a:xfrm>
            <a:off x="4735574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158023-626F-D667-CC1A-8D32A8259991}"/>
              </a:ext>
            </a:extLst>
          </p:cNvPr>
          <p:cNvSpPr txBox="1"/>
          <p:nvPr/>
        </p:nvSpPr>
        <p:spPr>
          <a:xfrm>
            <a:off x="5209704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C55F9D-3248-7DC1-43D1-05CBEA583643}"/>
              </a:ext>
            </a:extLst>
          </p:cNvPr>
          <p:cNvSpPr txBox="1"/>
          <p:nvPr/>
        </p:nvSpPr>
        <p:spPr>
          <a:xfrm>
            <a:off x="5680857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4B80D4-1BC3-120B-9386-DC3CC738D274}"/>
              </a:ext>
            </a:extLst>
          </p:cNvPr>
          <p:cNvSpPr txBox="1"/>
          <p:nvPr/>
        </p:nvSpPr>
        <p:spPr>
          <a:xfrm>
            <a:off x="6104204" y="24308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D43576-4B39-8B54-DD77-67A300550969}"/>
              </a:ext>
            </a:extLst>
          </p:cNvPr>
          <p:cNvSpPr txBox="1"/>
          <p:nvPr/>
        </p:nvSpPr>
        <p:spPr>
          <a:xfrm>
            <a:off x="6523319" y="2430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B092DD-9518-CCE9-9152-4A865D732054}"/>
              </a:ext>
            </a:extLst>
          </p:cNvPr>
          <p:cNvSpPr txBox="1"/>
          <p:nvPr/>
        </p:nvSpPr>
        <p:spPr>
          <a:xfrm>
            <a:off x="6976631" y="2430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3F7232-2F23-670F-B60C-7F092B454378}"/>
              </a:ext>
            </a:extLst>
          </p:cNvPr>
          <p:cNvSpPr txBox="1"/>
          <p:nvPr/>
        </p:nvSpPr>
        <p:spPr>
          <a:xfrm>
            <a:off x="7447785" y="2430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CCD2B3-8B79-37C2-2F8A-9D2784B0972C}"/>
              </a:ext>
            </a:extLst>
          </p:cNvPr>
          <p:cNvSpPr txBox="1"/>
          <p:nvPr/>
        </p:nvSpPr>
        <p:spPr>
          <a:xfrm>
            <a:off x="7936775" y="24308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C7A935-FD50-892A-EC01-CE691F22E804}"/>
              </a:ext>
            </a:extLst>
          </p:cNvPr>
          <p:cNvCxnSpPr>
            <a:cxnSpLocks/>
          </p:cNvCxnSpPr>
          <p:nvPr/>
        </p:nvCxnSpPr>
        <p:spPr>
          <a:xfrm>
            <a:off x="8620595" y="1511322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0777023-DA6A-EAF8-831C-F5EEA011AE8C}"/>
              </a:ext>
            </a:extLst>
          </p:cNvPr>
          <p:cNvSpPr txBox="1"/>
          <p:nvPr/>
        </p:nvSpPr>
        <p:spPr>
          <a:xfrm>
            <a:off x="8384806" y="242273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00" name="Google Shape;64;p14">
            <a:extLst>
              <a:ext uri="{FF2B5EF4-FFF2-40B4-BE49-F238E27FC236}">
                <a16:creationId xmlns:a16="http://schemas.microsoft.com/office/drawing/2014/main" id="{5EB4DAD1-D4B1-38B8-29DC-1435520CEB32}"/>
              </a:ext>
            </a:extLst>
          </p:cNvPr>
          <p:cNvSpPr txBox="1"/>
          <p:nvPr/>
        </p:nvSpPr>
        <p:spPr>
          <a:xfrm>
            <a:off x="345145" y="2386877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0-based position:</a:t>
            </a:r>
            <a:endParaRPr dirty="0"/>
          </a:p>
        </p:txBody>
      </p:sp>
      <p:sp>
        <p:nvSpPr>
          <p:cNvPr id="6" name="Google Shape;79;p15">
            <a:extLst>
              <a:ext uri="{FF2B5EF4-FFF2-40B4-BE49-F238E27FC236}">
                <a16:creationId xmlns:a16="http://schemas.microsoft.com/office/drawing/2014/main" id="{CDD06055-DE0F-EB00-2AAA-3B2BBEF9B082}"/>
              </a:ext>
            </a:extLst>
          </p:cNvPr>
          <p:cNvSpPr/>
          <p:nvPr/>
        </p:nvSpPr>
        <p:spPr>
          <a:xfrm>
            <a:off x="5449827" y="1226799"/>
            <a:ext cx="270600" cy="27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;p15">
            <a:extLst>
              <a:ext uri="{FF2B5EF4-FFF2-40B4-BE49-F238E27FC236}">
                <a16:creationId xmlns:a16="http://schemas.microsoft.com/office/drawing/2014/main" id="{5A82541B-899B-2FC0-2CC8-995A95F3EA44}"/>
              </a:ext>
            </a:extLst>
          </p:cNvPr>
          <p:cNvSpPr/>
          <p:nvPr/>
        </p:nvSpPr>
        <p:spPr>
          <a:xfrm>
            <a:off x="6819860" y="1227772"/>
            <a:ext cx="1646137" cy="270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66BEA-6E6F-DF65-ADA3-790E698D634A}"/>
              </a:ext>
            </a:extLst>
          </p:cNvPr>
          <p:cNvSpPr txBox="1"/>
          <p:nvPr/>
        </p:nvSpPr>
        <p:spPr>
          <a:xfrm>
            <a:off x="381587" y="2867718"/>
            <a:ext cx="686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Exercise 1: specify genome coordinates for the T allele in 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1-based position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0-based position =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8D377-39ED-7181-F80D-EF87EFCADB9C}"/>
              </a:ext>
            </a:extLst>
          </p:cNvPr>
          <p:cNvSpPr txBox="1"/>
          <p:nvPr/>
        </p:nvSpPr>
        <p:spPr>
          <a:xfrm>
            <a:off x="345949" y="3791048"/>
            <a:ext cx="827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Exercise 2: specify genome coordinates for the ATCG sequence in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1-based position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0-based position = ?</a:t>
            </a:r>
          </a:p>
        </p:txBody>
      </p:sp>
    </p:spTree>
    <p:extLst>
      <p:ext uri="{BB962C8B-B14F-4D97-AF65-F5344CB8AC3E}">
        <p14:creationId xmlns:p14="http://schemas.microsoft.com/office/powerpoint/2010/main" val="339341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087-619D-C7BA-EF2C-73F52738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example R and python code to go through this</a:t>
            </a:r>
          </a:p>
        </p:txBody>
      </p:sp>
      <p:sp>
        <p:nvSpPr>
          <p:cNvPr id="10" name="Google Shape;64;p14">
            <a:extLst>
              <a:ext uri="{FF2B5EF4-FFF2-40B4-BE49-F238E27FC236}">
                <a16:creationId xmlns:a16="http://schemas.microsoft.com/office/drawing/2014/main" id="{AD0CB8D2-3CB2-99E4-72B5-F67A5EF6B3BC}"/>
              </a:ext>
            </a:extLst>
          </p:cNvPr>
          <p:cNvSpPr txBox="1"/>
          <p:nvPr/>
        </p:nvSpPr>
        <p:spPr>
          <a:xfrm>
            <a:off x="2004419" y="1166948"/>
            <a:ext cx="666900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      T       G       C      A       G      C       T       A       G      C       T       A       C     G</a:t>
            </a:r>
            <a:endParaRPr dirty="0"/>
          </a:p>
        </p:txBody>
      </p:sp>
      <p:sp>
        <p:nvSpPr>
          <p:cNvPr id="11" name="Google Shape;64;p14">
            <a:extLst>
              <a:ext uri="{FF2B5EF4-FFF2-40B4-BE49-F238E27FC236}">
                <a16:creationId xmlns:a16="http://schemas.microsoft.com/office/drawing/2014/main" id="{48806EB0-0A7E-834C-A1BF-1E4AF33B6F7A}"/>
              </a:ext>
            </a:extLst>
          </p:cNvPr>
          <p:cNvSpPr txBox="1"/>
          <p:nvPr/>
        </p:nvSpPr>
        <p:spPr>
          <a:xfrm>
            <a:off x="236144" y="1166948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DNA Sequence = </a:t>
            </a:r>
            <a:endParaRPr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5BB9CE-28A7-6C8B-FE18-722D4018ADD1}"/>
              </a:ext>
            </a:extLst>
          </p:cNvPr>
          <p:cNvCxnSpPr>
            <a:cxnSpLocks/>
          </p:cNvCxnSpPr>
          <p:nvPr/>
        </p:nvCxnSpPr>
        <p:spPr>
          <a:xfrm>
            <a:off x="2157198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DAAAA0-6D02-22AC-333B-640F97B03191}"/>
              </a:ext>
            </a:extLst>
          </p:cNvPr>
          <p:cNvCxnSpPr>
            <a:cxnSpLocks/>
          </p:cNvCxnSpPr>
          <p:nvPr/>
        </p:nvCxnSpPr>
        <p:spPr>
          <a:xfrm>
            <a:off x="2614970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028EDF-8EF9-0041-5CCD-E87899491F61}"/>
              </a:ext>
            </a:extLst>
          </p:cNvPr>
          <p:cNvCxnSpPr>
            <a:cxnSpLocks/>
          </p:cNvCxnSpPr>
          <p:nvPr/>
        </p:nvCxnSpPr>
        <p:spPr>
          <a:xfrm>
            <a:off x="3084530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9B0DC2-7349-38C6-CBAB-BC472444E4F6}"/>
              </a:ext>
            </a:extLst>
          </p:cNvPr>
          <p:cNvCxnSpPr>
            <a:cxnSpLocks/>
          </p:cNvCxnSpPr>
          <p:nvPr/>
        </p:nvCxnSpPr>
        <p:spPr>
          <a:xfrm>
            <a:off x="3543566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9AAC77-35F5-3727-AE21-44638B0E4D5F}"/>
              </a:ext>
            </a:extLst>
          </p:cNvPr>
          <p:cNvCxnSpPr>
            <a:cxnSpLocks/>
          </p:cNvCxnSpPr>
          <p:nvPr/>
        </p:nvCxnSpPr>
        <p:spPr>
          <a:xfrm>
            <a:off x="3982558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715186-663B-D462-8537-FF0CA74667EC}"/>
              </a:ext>
            </a:extLst>
          </p:cNvPr>
          <p:cNvCxnSpPr>
            <a:cxnSpLocks/>
          </p:cNvCxnSpPr>
          <p:nvPr/>
        </p:nvCxnSpPr>
        <p:spPr>
          <a:xfrm>
            <a:off x="4446058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A07EE3-C016-1B63-28F1-C93D8ED5D278}"/>
              </a:ext>
            </a:extLst>
          </p:cNvPr>
          <p:cNvCxnSpPr>
            <a:cxnSpLocks/>
          </p:cNvCxnSpPr>
          <p:nvPr/>
        </p:nvCxnSpPr>
        <p:spPr>
          <a:xfrm>
            <a:off x="4898430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6AD86B-16D7-668E-1917-6FEC9B51A862}"/>
              </a:ext>
            </a:extLst>
          </p:cNvPr>
          <p:cNvCxnSpPr>
            <a:cxnSpLocks/>
          </p:cNvCxnSpPr>
          <p:nvPr/>
        </p:nvCxnSpPr>
        <p:spPr>
          <a:xfrm>
            <a:off x="5336436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534630-2190-A4BE-5EA2-DE9C03F28C5C}"/>
              </a:ext>
            </a:extLst>
          </p:cNvPr>
          <p:cNvCxnSpPr>
            <a:cxnSpLocks/>
          </p:cNvCxnSpPr>
          <p:nvPr/>
        </p:nvCxnSpPr>
        <p:spPr>
          <a:xfrm>
            <a:off x="5797073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8EFA73-09A2-5648-4B3F-5FB9D948FB32}"/>
              </a:ext>
            </a:extLst>
          </p:cNvPr>
          <p:cNvCxnSpPr>
            <a:cxnSpLocks/>
          </p:cNvCxnSpPr>
          <p:nvPr/>
        </p:nvCxnSpPr>
        <p:spPr>
          <a:xfrm>
            <a:off x="6277146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012956-033C-E7E4-AD2C-CD6674BCF360}"/>
              </a:ext>
            </a:extLst>
          </p:cNvPr>
          <p:cNvCxnSpPr>
            <a:cxnSpLocks/>
          </p:cNvCxnSpPr>
          <p:nvPr/>
        </p:nvCxnSpPr>
        <p:spPr>
          <a:xfrm>
            <a:off x="6694775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99448A-B4AE-4A7A-255B-4F6E4E318DD9}"/>
              </a:ext>
            </a:extLst>
          </p:cNvPr>
          <p:cNvCxnSpPr>
            <a:cxnSpLocks/>
          </p:cNvCxnSpPr>
          <p:nvPr/>
        </p:nvCxnSpPr>
        <p:spPr>
          <a:xfrm>
            <a:off x="7148087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A3C04C-A0AF-2BBF-914C-98C377BB7287}"/>
              </a:ext>
            </a:extLst>
          </p:cNvPr>
          <p:cNvCxnSpPr>
            <a:cxnSpLocks/>
          </p:cNvCxnSpPr>
          <p:nvPr/>
        </p:nvCxnSpPr>
        <p:spPr>
          <a:xfrm>
            <a:off x="7619241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604449-E0FB-2444-D8C8-F1D2D29AE503}"/>
              </a:ext>
            </a:extLst>
          </p:cNvPr>
          <p:cNvCxnSpPr>
            <a:cxnSpLocks/>
          </p:cNvCxnSpPr>
          <p:nvPr/>
        </p:nvCxnSpPr>
        <p:spPr>
          <a:xfrm>
            <a:off x="8108231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Google Shape;64;p14">
            <a:extLst>
              <a:ext uri="{FF2B5EF4-FFF2-40B4-BE49-F238E27FC236}">
                <a16:creationId xmlns:a16="http://schemas.microsoft.com/office/drawing/2014/main" id="{6EDE4CE6-C1F7-901E-F30A-4DB0CC57B929}"/>
              </a:ext>
            </a:extLst>
          </p:cNvPr>
          <p:cNvSpPr txBox="1"/>
          <p:nvPr/>
        </p:nvSpPr>
        <p:spPr>
          <a:xfrm>
            <a:off x="211920" y="1741675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1-based position:</a:t>
            </a:r>
            <a:endParaRPr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1305F3-6173-9418-ADCE-D404978F3F8C}"/>
              </a:ext>
            </a:extLst>
          </p:cNvPr>
          <p:cNvCxnSpPr>
            <a:cxnSpLocks/>
          </p:cNvCxnSpPr>
          <p:nvPr/>
        </p:nvCxnSpPr>
        <p:spPr>
          <a:xfrm>
            <a:off x="1940425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C4A6DA-6376-6BB1-D7BC-636CE50D5338}"/>
              </a:ext>
            </a:extLst>
          </p:cNvPr>
          <p:cNvCxnSpPr>
            <a:cxnSpLocks/>
          </p:cNvCxnSpPr>
          <p:nvPr/>
        </p:nvCxnSpPr>
        <p:spPr>
          <a:xfrm>
            <a:off x="2386085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49327E-B17C-40FA-8EDE-4D38C2F80A8F}"/>
              </a:ext>
            </a:extLst>
          </p:cNvPr>
          <p:cNvCxnSpPr>
            <a:cxnSpLocks/>
          </p:cNvCxnSpPr>
          <p:nvPr/>
        </p:nvCxnSpPr>
        <p:spPr>
          <a:xfrm>
            <a:off x="2837477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91A226-653F-0FD3-AAA6-1E6767CA71D5}"/>
              </a:ext>
            </a:extLst>
          </p:cNvPr>
          <p:cNvCxnSpPr>
            <a:cxnSpLocks/>
          </p:cNvCxnSpPr>
          <p:nvPr/>
        </p:nvCxnSpPr>
        <p:spPr>
          <a:xfrm>
            <a:off x="3314681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62D205-76E5-A199-9B71-8D1C155CC9EB}"/>
              </a:ext>
            </a:extLst>
          </p:cNvPr>
          <p:cNvCxnSpPr>
            <a:cxnSpLocks/>
          </p:cNvCxnSpPr>
          <p:nvPr/>
        </p:nvCxnSpPr>
        <p:spPr>
          <a:xfrm>
            <a:off x="3759729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F5C3FF-F914-6BAA-6F5B-86D0160E88A2}"/>
              </a:ext>
            </a:extLst>
          </p:cNvPr>
          <p:cNvCxnSpPr>
            <a:cxnSpLocks/>
          </p:cNvCxnSpPr>
          <p:nvPr/>
        </p:nvCxnSpPr>
        <p:spPr>
          <a:xfrm>
            <a:off x="4229285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24CF43-7819-C6C0-6244-465912621F49}"/>
              </a:ext>
            </a:extLst>
          </p:cNvPr>
          <p:cNvCxnSpPr>
            <a:cxnSpLocks/>
          </p:cNvCxnSpPr>
          <p:nvPr/>
        </p:nvCxnSpPr>
        <p:spPr>
          <a:xfrm>
            <a:off x="4639265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51172C-0857-490B-C4BF-023906A0C080}"/>
              </a:ext>
            </a:extLst>
          </p:cNvPr>
          <p:cNvCxnSpPr>
            <a:cxnSpLocks/>
          </p:cNvCxnSpPr>
          <p:nvPr/>
        </p:nvCxnSpPr>
        <p:spPr>
          <a:xfrm>
            <a:off x="5119663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737E0A-D9E9-0565-5709-6223FF99F4C8}"/>
              </a:ext>
            </a:extLst>
          </p:cNvPr>
          <p:cNvCxnSpPr>
            <a:cxnSpLocks/>
          </p:cNvCxnSpPr>
          <p:nvPr/>
        </p:nvCxnSpPr>
        <p:spPr>
          <a:xfrm>
            <a:off x="5568188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EA7F8C-E520-ADCB-DF6B-8D4AEDB0E9B6}"/>
              </a:ext>
            </a:extLst>
          </p:cNvPr>
          <p:cNvCxnSpPr>
            <a:cxnSpLocks/>
          </p:cNvCxnSpPr>
          <p:nvPr/>
        </p:nvCxnSpPr>
        <p:spPr>
          <a:xfrm>
            <a:off x="6048261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659CFC-3FAB-87B7-F525-ED3A9AE125E0}"/>
              </a:ext>
            </a:extLst>
          </p:cNvPr>
          <p:cNvCxnSpPr>
            <a:cxnSpLocks/>
          </p:cNvCxnSpPr>
          <p:nvPr/>
        </p:nvCxnSpPr>
        <p:spPr>
          <a:xfrm>
            <a:off x="6465890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D8A045-3269-7811-35D1-32FC5B683FB4}"/>
              </a:ext>
            </a:extLst>
          </p:cNvPr>
          <p:cNvCxnSpPr>
            <a:cxnSpLocks/>
          </p:cNvCxnSpPr>
          <p:nvPr/>
        </p:nvCxnSpPr>
        <p:spPr>
          <a:xfrm>
            <a:off x="6919202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B44EA3-9AED-E4E0-503F-B4D5A5646264}"/>
              </a:ext>
            </a:extLst>
          </p:cNvPr>
          <p:cNvCxnSpPr>
            <a:cxnSpLocks/>
          </p:cNvCxnSpPr>
          <p:nvPr/>
        </p:nvCxnSpPr>
        <p:spPr>
          <a:xfrm>
            <a:off x="7390356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1ECE7A5-3539-A3EF-6D9E-F2D7B0808AF1}"/>
              </a:ext>
            </a:extLst>
          </p:cNvPr>
          <p:cNvCxnSpPr>
            <a:cxnSpLocks/>
          </p:cNvCxnSpPr>
          <p:nvPr/>
        </p:nvCxnSpPr>
        <p:spPr>
          <a:xfrm>
            <a:off x="7879346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0456EE-9308-1F12-56D6-2CD2F278F7C4}"/>
              </a:ext>
            </a:extLst>
          </p:cNvPr>
          <p:cNvCxnSpPr>
            <a:cxnSpLocks/>
          </p:cNvCxnSpPr>
          <p:nvPr/>
        </p:nvCxnSpPr>
        <p:spPr>
          <a:xfrm>
            <a:off x="8317817" y="1567027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Google Shape;64;p14">
            <a:extLst>
              <a:ext uri="{FF2B5EF4-FFF2-40B4-BE49-F238E27FC236}">
                <a16:creationId xmlns:a16="http://schemas.microsoft.com/office/drawing/2014/main" id="{FD25CA54-01AA-C9D9-070D-F0853B88CCC0}"/>
              </a:ext>
            </a:extLst>
          </p:cNvPr>
          <p:cNvSpPr txBox="1"/>
          <p:nvPr/>
        </p:nvSpPr>
        <p:spPr>
          <a:xfrm>
            <a:off x="211920" y="2424414"/>
            <a:ext cx="16070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0-based position:</a:t>
            </a:r>
            <a:endParaRPr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E61E21-8909-60A2-8C77-97343CB2E9F3}"/>
              </a:ext>
            </a:extLst>
          </p:cNvPr>
          <p:cNvCxnSpPr>
            <a:cxnSpLocks/>
          </p:cNvCxnSpPr>
          <p:nvPr/>
        </p:nvCxnSpPr>
        <p:spPr>
          <a:xfrm>
            <a:off x="8507858" y="1567027"/>
            <a:ext cx="0" cy="2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2961310-B42D-2978-C2D6-B0C4E32A9326}"/>
              </a:ext>
            </a:extLst>
          </p:cNvPr>
          <p:cNvCxnSpPr>
            <a:cxnSpLocks/>
          </p:cNvCxnSpPr>
          <p:nvPr/>
        </p:nvCxnSpPr>
        <p:spPr>
          <a:xfrm>
            <a:off x="8703560" y="1554941"/>
            <a:ext cx="0" cy="82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12C078C-CF46-04C3-DD38-CCB862CE9D47}"/>
              </a:ext>
            </a:extLst>
          </p:cNvPr>
          <p:cNvSpPr txBox="1"/>
          <p:nvPr/>
        </p:nvSpPr>
        <p:spPr>
          <a:xfrm>
            <a:off x="635841" y="2876416"/>
            <a:ext cx="752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5 minute exercise: using R (google “</a:t>
            </a:r>
            <a:r>
              <a:rPr lang="en-US" sz="1800" b="1" dirty="0" err="1"/>
              <a:t>substr</a:t>
            </a:r>
            <a:r>
              <a:rPr lang="en-US" sz="1800" b="1" dirty="0"/>
              <a:t>”) and python, answer the following questions where </a:t>
            </a:r>
            <a:r>
              <a:rPr lang="en-US" sz="1800" b="1" dirty="0" err="1"/>
              <a:t>DNA_seq</a:t>
            </a:r>
            <a:r>
              <a:rPr lang="en-US" sz="1800" b="1" dirty="0"/>
              <a:t> = ATGCAGCTAGCTAGC: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Identify the 5</a:t>
            </a:r>
            <a:r>
              <a:rPr lang="en-US" sz="1800" baseline="30000" dirty="0"/>
              <a:t>th</a:t>
            </a:r>
            <a:r>
              <a:rPr lang="en-US" sz="1800" dirty="0"/>
              <a:t> nucleotide in the sequence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Identify the sequence of the 8-14</a:t>
            </a:r>
            <a:r>
              <a:rPr lang="en-US" sz="1800" baseline="30000" dirty="0"/>
              <a:t>th</a:t>
            </a:r>
            <a:r>
              <a:rPr lang="en-US" sz="1800" dirty="0"/>
              <a:t> nucleotides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A0867A-7388-7EB0-2014-2480FF791162}"/>
              </a:ext>
            </a:extLst>
          </p:cNvPr>
          <p:cNvSpPr txBox="1"/>
          <p:nvPr/>
        </p:nvSpPr>
        <p:spPr>
          <a:xfrm>
            <a:off x="2020377" y="180327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31F4CB-4A0F-A3EE-0229-9ECE2314C340}"/>
              </a:ext>
            </a:extLst>
          </p:cNvPr>
          <p:cNvSpPr txBox="1"/>
          <p:nvPr/>
        </p:nvSpPr>
        <p:spPr>
          <a:xfrm>
            <a:off x="2478149" y="180327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BF1D70-7A65-4BEC-D89C-3E00C6E19DA0}"/>
              </a:ext>
            </a:extLst>
          </p:cNvPr>
          <p:cNvSpPr txBox="1"/>
          <p:nvPr/>
        </p:nvSpPr>
        <p:spPr>
          <a:xfrm>
            <a:off x="2953760" y="180327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F94428-1879-469F-799A-6B6A5DD163D4}"/>
              </a:ext>
            </a:extLst>
          </p:cNvPr>
          <p:cNvSpPr txBox="1"/>
          <p:nvPr/>
        </p:nvSpPr>
        <p:spPr>
          <a:xfrm>
            <a:off x="3429370" y="180327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0603A5-C863-29F8-38F6-41FA9BC72ED8}"/>
              </a:ext>
            </a:extLst>
          </p:cNvPr>
          <p:cNvSpPr txBox="1"/>
          <p:nvPr/>
        </p:nvSpPr>
        <p:spPr>
          <a:xfrm>
            <a:off x="3850321" y="180327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344CB7-D1F3-4877-284F-8D8DAF9B918C}"/>
              </a:ext>
            </a:extLst>
          </p:cNvPr>
          <p:cNvSpPr txBox="1"/>
          <p:nvPr/>
        </p:nvSpPr>
        <p:spPr>
          <a:xfrm>
            <a:off x="4304397" y="180327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EEDC4D-4E98-8617-E9C6-994C3902D95F}"/>
              </a:ext>
            </a:extLst>
          </p:cNvPr>
          <p:cNvSpPr txBox="1"/>
          <p:nvPr/>
        </p:nvSpPr>
        <p:spPr>
          <a:xfrm>
            <a:off x="4720516" y="180327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A6955C-F766-6C06-7772-610C4DE6BF37}"/>
              </a:ext>
            </a:extLst>
          </p:cNvPr>
          <p:cNvSpPr txBox="1"/>
          <p:nvPr/>
        </p:nvSpPr>
        <p:spPr>
          <a:xfrm>
            <a:off x="5194646" y="180327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000A26-8B3E-8778-1D82-6DDDBBAD0109}"/>
              </a:ext>
            </a:extLst>
          </p:cNvPr>
          <p:cNvSpPr txBox="1"/>
          <p:nvPr/>
        </p:nvSpPr>
        <p:spPr>
          <a:xfrm>
            <a:off x="5665799" y="180327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2B4D3F-C79F-BE2C-CC2C-8FC76132EE3C}"/>
              </a:ext>
            </a:extLst>
          </p:cNvPr>
          <p:cNvSpPr txBox="1"/>
          <p:nvPr/>
        </p:nvSpPr>
        <p:spPr>
          <a:xfrm>
            <a:off x="6093606" y="1803274"/>
            <a:ext cx="383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71F920-B78C-701B-B798-BD9672DA7CB1}"/>
              </a:ext>
            </a:extLst>
          </p:cNvPr>
          <p:cNvSpPr txBox="1"/>
          <p:nvPr/>
        </p:nvSpPr>
        <p:spPr>
          <a:xfrm>
            <a:off x="6508261" y="180327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DBDB4C-6C9C-7B6E-4809-C47903178B07}"/>
              </a:ext>
            </a:extLst>
          </p:cNvPr>
          <p:cNvSpPr txBox="1"/>
          <p:nvPr/>
        </p:nvSpPr>
        <p:spPr>
          <a:xfrm>
            <a:off x="6961573" y="180327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68468B-821C-8970-2FC6-4507723055B2}"/>
              </a:ext>
            </a:extLst>
          </p:cNvPr>
          <p:cNvSpPr txBox="1"/>
          <p:nvPr/>
        </p:nvSpPr>
        <p:spPr>
          <a:xfrm>
            <a:off x="7432727" y="180327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26DDF2-E26B-DD7D-703E-6A01236CF8B2}"/>
              </a:ext>
            </a:extLst>
          </p:cNvPr>
          <p:cNvSpPr txBox="1"/>
          <p:nvPr/>
        </p:nvSpPr>
        <p:spPr>
          <a:xfrm>
            <a:off x="7921717" y="180327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B6EC9C-F342-0226-1187-FC8C768B82FF}"/>
              </a:ext>
            </a:extLst>
          </p:cNvPr>
          <p:cNvSpPr txBox="1"/>
          <p:nvPr/>
        </p:nvSpPr>
        <p:spPr>
          <a:xfrm>
            <a:off x="1780254" y="248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C7D44B-EAF2-294C-5033-A103FBCC34D7}"/>
              </a:ext>
            </a:extLst>
          </p:cNvPr>
          <p:cNvSpPr txBox="1"/>
          <p:nvPr/>
        </p:nvSpPr>
        <p:spPr>
          <a:xfrm>
            <a:off x="2238026" y="248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AD3890-E4BB-C328-CFA8-0C47EFD08438}"/>
              </a:ext>
            </a:extLst>
          </p:cNvPr>
          <p:cNvSpPr txBox="1"/>
          <p:nvPr/>
        </p:nvSpPr>
        <p:spPr>
          <a:xfrm>
            <a:off x="2713637" y="248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82B283-5747-3D9F-9176-85BA05E46D34}"/>
              </a:ext>
            </a:extLst>
          </p:cNvPr>
          <p:cNvSpPr txBox="1"/>
          <p:nvPr/>
        </p:nvSpPr>
        <p:spPr>
          <a:xfrm>
            <a:off x="3189247" y="248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6EAD3-BA1B-7D89-2E54-5D7752D59DD0}"/>
              </a:ext>
            </a:extLst>
          </p:cNvPr>
          <p:cNvSpPr txBox="1"/>
          <p:nvPr/>
        </p:nvSpPr>
        <p:spPr>
          <a:xfrm>
            <a:off x="3588934" y="248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FF72E2-8EAD-EDA2-A8BD-DA916468F18E}"/>
              </a:ext>
            </a:extLst>
          </p:cNvPr>
          <p:cNvSpPr txBox="1"/>
          <p:nvPr/>
        </p:nvSpPr>
        <p:spPr>
          <a:xfrm>
            <a:off x="4064274" y="248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1EF12D-8F0A-8DD8-A481-92F64C8E455A}"/>
              </a:ext>
            </a:extLst>
          </p:cNvPr>
          <p:cNvSpPr txBox="1"/>
          <p:nvPr/>
        </p:nvSpPr>
        <p:spPr>
          <a:xfrm>
            <a:off x="4480393" y="248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B2E775-C196-B534-535E-5915A153C592}"/>
              </a:ext>
            </a:extLst>
          </p:cNvPr>
          <p:cNvSpPr txBox="1"/>
          <p:nvPr/>
        </p:nvSpPr>
        <p:spPr>
          <a:xfrm>
            <a:off x="4954523" y="248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F77DF4-F6DF-506A-80A8-F9C673FB9C25}"/>
              </a:ext>
            </a:extLst>
          </p:cNvPr>
          <p:cNvSpPr txBox="1"/>
          <p:nvPr/>
        </p:nvSpPr>
        <p:spPr>
          <a:xfrm>
            <a:off x="5425676" y="248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0DB0FE-438D-FA17-1FBD-D8AEDB752B18}"/>
              </a:ext>
            </a:extLst>
          </p:cNvPr>
          <p:cNvSpPr txBox="1"/>
          <p:nvPr/>
        </p:nvSpPr>
        <p:spPr>
          <a:xfrm>
            <a:off x="5849023" y="24804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C9A3B77-F98E-0095-973D-4EA66EE84048}"/>
              </a:ext>
            </a:extLst>
          </p:cNvPr>
          <p:cNvSpPr txBox="1"/>
          <p:nvPr/>
        </p:nvSpPr>
        <p:spPr>
          <a:xfrm>
            <a:off x="6268138" y="24804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F4D03F3-6927-DADE-E294-2AE3A03BD349}"/>
              </a:ext>
            </a:extLst>
          </p:cNvPr>
          <p:cNvSpPr txBox="1"/>
          <p:nvPr/>
        </p:nvSpPr>
        <p:spPr>
          <a:xfrm>
            <a:off x="6721450" y="24804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3ECB9D5-8036-8019-031D-7C74A903BEE7}"/>
              </a:ext>
            </a:extLst>
          </p:cNvPr>
          <p:cNvSpPr txBox="1"/>
          <p:nvPr/>
        </p:nvSpPr>
        <p:spPr>
          <a:xfrm>
            <a:off x="7192604" y="24804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B9C31A-572D-8FAE-E904-F88861E560A1}"/>
              </a:ext>
            </a:extLst>
          </p:cNvPr>
          <p:cNvSpPr txBox="1"/>
          <p:nvPr/>
        </p:nvSpPr>
        <p:spPr>
          <a:xfrm>
            <a:off x="7681594" y="24804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360589-3E04-417E-3DF8-5AD7F1903763}"/>
              </a:ext>
            </a:extLst>
          </p:cNvPr>
          <p:cNvSpPr txBox="1"/>
          <p:nvPr/>
        </p:nvSpPr>
        <p:spPr>
          <a:xfrm>
            <a:off x="8129625" y="2472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BA1F95-1A49-32FC-9261-6FB2EEF8B53B}"/>
              </a:ext>
            </a:extLst>
          </p:cNvPr>
          <p:cNvSpPr txBox="1"/>
          <p:nvPr/>
        </p:nvSpPr>
        <p:spPr>
          <a:xfrm>
            <a:off x="8330186" y="180884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9A6586-B432-EF97-4C92-73D46E805BD6}"/>
              </a:ext>
            </a:extLst>
          </p:cNvPr>
          <p:cNvSpPr txBox="1"/>
          <p:nvPr/>
        </p:nvSpPr>
        <p:spPr>
          <a:xfrm>
            <a:off x="8506300" y="2460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865978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1587</Words>
  <Application>Microsoft Macintosh PowerPoint</Application>
  <PresentationFormat>On-screen Show (16:9)</PresentationFormat>
  <Paragraphs>476</Paragraphs>
  <Slides>26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Introduction to Genome Arithmetic</vt:lpstr>
      <vt:lpstr>A reference genome is a coordinate system </vt:lpstr>
      <vt:lpstr>Genome coordinates are essential</vt:lpstr>
      <vt:lpstr>Learning Objectives</vt:lpstr>
      <vt:lpstr>Genome coordinates identify a specific location of interest in the reference genome </vt:lpstr>
      <vt:lpstr>1-based system numbers nucleotides in a sequence</vt:lpstr>
      <vt:lpstr>0-based system numbers between nucleotides</vt:lpstr>
      <vt:lpstr>Practice exercises in 0 and 1 base coordinates</vt:lpstr>
      <vt:lpstr>Add example R and python code to go through this</vt:lpstr>
      <vt:lpstr>R’s 1-index system is similar to 1-based coordinates </vt:lpstr>
      <vt:lpstr>Python’s 0-index system is analogous to 0-base coordinates</vt:lpstr>
      <vt:lpstr>Defining 1-based variant coordinates</vt:lpstr>
      <vt:lpstr>Defining 0-based variant coordinates</vt:lpstr>
      <vt:lpstr>Why does 0-based or 1-based matter? </vt:lpstr>
      <vt:lpstr>Let’s use IGV to visualize the “fun” of 0 and 1-based coordinates</vt:lpstr>
      <vt:lpstr>Case study of genome arithmetic: designing a custom sequencing panel</vt:lpstr>
      <vt:lpstr>Designing sequencing panel is the first step for targeted sequencing</vt:lpstr>
      <vt:lpstr>Programmatically extract information from specific isoforms</vt:lpstr>
      <vt:lpstr>“Verbs” in Genome Arithmetic</vt:lpstr>
      <vt:lpstr>Merge: combine overlapping intervals Capture all coding exons across all isoforms</vt:lpstr>
      <vt:lpstr>Merge: combine overlapping intervals Capture all coding regions across isoforms #1 and #2</vt:lpstr>
      <vt:lpstr>How would we do this in R/python??</vt:lpstr>
      <vt:lpstr>Intersection: identify and isolate overlapping features Identify exons harboring informative variants (1+ variant must be in the exon)  then merge across all isoforms</vt:lpstr>
      <vt:lpstr>Intersection: identify and isolate overlapping features Identify any exons in individual isoforms without informative variants (no variant can be in the exon at any position)</vt:lpstr>
      <vt:lpstr>Intersection: identify portions of exons from any isoform without informative variants and overlaps with a functional domain (functional domain cannot harbor informative variant)</vt:lpstr>
      <vt:lpstr>Complement: identify intervals not covered by genomic features  Get non-functional domain regions across all isoforms (if any isoform has a FD, exclude)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Genome Arithmetic</dc:title>
  <cp:lastModifiedBy>Jason Kunisaki</cp:lastModifiedBy>
  <cp:revision>204</cp:revision>
  <dcterms:modified xsi:type="dcterms:W3CDTF">2022-11-16T20:39:18Z</dcterms:modified>
</cp:coreProperties>
</file>