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embeddedFontLst>
    <p:embeddedFont>
      <p:font typeface="Economica"/>
      <p:regular r:id="rId33"/>
      <p:bold r:id="rId34"/>
      <p:italic r:id="rId35"/>
      <p:boldItalic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Economica-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Economica-italic.fntdata"/><Relationship Id="rId12" Type="http://schemas.openxmlformats.org/officeDocument/2006/relationships/slide" Target="slides/slide8.xml"/><Relationship Id="rId34" Type="http://schemas.openxmlformats.org/officeDocument/2006/relationships/font" Target="fonts/Economica-bold.fntdata"/><Relationship Id="rId15" Type="http://schemas.openxmlformats.org/officeDocument/2006/relationships/slide" Target="slides/slide11.xml"/><Relationship Id="rId37" Type="http://schemas.openxmlformats.org/officeDocument/2006/relationships/font" Target="fonts/OpenSans-regular.fntdata"/><Relationship Id="rId14" Type="http://schemas.openxmlformats.org/officeDocument/2006/relationships/slide" Target="slides/slide10.xml"/><Relationship Id="rId36" Type="http://schemas.openxmlformats.org/officeDocument/2006/relationships/font" Target="fonts/Economica-boldItalic.fntdata"/><Relationship Id="rId17" Type="http://schemas.openxmlformats.org/officeDocument/2006/relationships/slide" Target="slides/slide13.xml"/><Relationship Id="rId39" Type="http://schemas.openxmlformats.org/officeDocument/2006/relationships/font" Target="fonts/OpenSans-italic.fntdata"/><Relationship Id="rId16" Type="http://schemas.openxmlformats.org/officeDocument/2006/relationships/slide" Target="slides/slide12.xml"/><Relationship Id="rId38" Type="http://schemas.openxmlformats.org/officeDocument/2006/relationships/font" Target="fonts/OpenSans-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d726ecf65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d726ecf65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d726ecf65_1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d726ecf65_1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dce59b86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dce59b86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dce59b86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dce59b86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dce59b86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dce59b86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dce59b86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dce59b86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dce59b86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dce59b86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d726ecf65_1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d726ecf65_1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d726ecf65_1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d726ecf65_1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d69cd4e4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d69cd4e4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91ef0c18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91ef0c18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cc5c9cfc2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cc5c9cfc2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d69cd4e41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d69cd4e4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d726ecf65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d726ecf65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d726ecf65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d726ecf65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d726ecf65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d726ecf65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d726ecf65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d726ecf65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d726ecf65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d726ecf65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d726ecf65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d726ecf65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6b37f634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6b37f634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d726ecf65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d726ecf65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d726ecf65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d726ecf65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d726ecf65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d726ecf65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d726ecf65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d726ecf65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6b37f634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6b37f634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d726ecf65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d726ecf65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d726ecf65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d726ecf65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2" name="Google Shape;12;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3" name="Google Shape;53;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4" name="Google Shape;54;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6" name="Google Shape;16;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2" name="Google Shape;22;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6" name="Google Shape;26;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4" name="Google Shape;34;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9" name="Google Shape;39;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 name="Shape 40"/>
        <p:cNvGrpSpPr/>
        <p:nvPr/>
      </p:nvGrpSpPr>
      <p:grpSpPr>
        <a:xfrm>
          <a:off x="0" y="0"/>
          <a:ext cx="0" cy="0"/>
          <a:chOff x="0" y="0"/>
          <a:chExt cx="0" cy="0"/>
        </a:xfrm>
      </p:grpSpPr>
      <p:sp>
        <p:nvSpPr>
          <p:cNvPr id="41" name="Google Shape;41;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 name="Google Shape;42;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3" name="Google Shape;43;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4" name="Google Shape;44;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5" name="Google Shape;45;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6" name="Google Shape;46;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49" name="Google Shape;49;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8472450" y="4814047"/>
            <a:ext cx="609600" cy="21327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descr="header-bg.jpg" id="61" name="Google Shape;61;p13"/>
          <p:cNvPicPr preferRelativeResize="0"/>
          <p:nvPr/>
        </p:nvPicPr>
        <p:blipFill>
          <a:blip r:embed="rId3">
            <a:alphaModFix/>
          </a:blip>
          <a:stretch>
            <a:fillRect/>
          </a:stretch>
        </p:blipFill>
        <p:spPr>
          <a:xfrm>
            <a:off x="0" y="219125"/>
            <a:ext cx="9144000" cy="4813925"/>
          </a:xfrm>
          <a:prstGeom prst="rect">
            <a:avLst/>
          </a:prstGeom>
          <a:noFill/>
          <a:ln>
            <a:noFill/>
          </a:ln>
        </p:spPr>
      </p:pic>
      <p:sp>
        <p:nvSpPr>
          <p:cNvPr id="62" name="Google Shape;62;p13"/>
          <p:cNvSpPr txBox="1"/>
          <p:nvPr>
            <p:ph type="ctrTitle"/>
          </p:nvPr>
        </p:nvSpPr>
        <p:spPr>
          <a:xfrm>
            <a:off x="0" y="1186375"/>
            <a:ext cx="9144000" cy="1380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800">
                <a:solidFill>
                  <a:srgbClr val="FFFFFF"/>
                </a:solidFill>
              </a:rPr>
              <a:t>Working w/ clusters, shell profiles, </a:t>
            </a:r>
            <a:endParaRPr b="1" sz="4800">
              <a:solidFill>
                <a:srgbClr val="FFFFFF"/>
              </a:solidFill>
            </a:endParaRPr>
          </a:p>
          <a:p>
            <a:pPr indent="0" lvl="0" marL="0" rtl="0" algn="ctr">
              <a:spcBef>
                <a:spcPts val="0"/>
              </a:spcBef>
              <a:spcAft>
                <a:spcPts val="0"/>
              </a:spcAft>
              <a:buNone/>
            </a:pPr>
            <a:r>
              <a:rPr b="1" lang="en" sz="4800">
                <a:solidFill>
                  <a:srgbClr val="FFFFFF"/>
                </a:solidFill>
              </a:rPr>
              <a:t>UNIX extras.</a:t>
            </a:r>
            <a:endParaRPr b="1" sz="4800">
              <a:solidFill>
                <a:srgbClr val="FFFFFF"/>
              </a:solidFill>
            </a:endParaRPr>
          </a:p>
        </p:txBody>
      </p:sp>
      <p:sp>
        <p:nvSpPr>
          <p:cNvPr id="63" name="Google Shape;63;p13"/>
          <p:cNvSpPr txBox="1"/>
          <p:nvPr>
            <p:ph idx="1" type="subTitle"/>
          </p:nvPr>
        </p:nvSpPr>
        <p:spPr>
          <a:xfrm>
            <a:off x="1485150" y="2419200"/>
            <a:ext cx="60201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400">
                <a:solidFill>
                  <a:schemeClr val="lt1"/>
                </a:solidFill>
              </a:rPr>
              <a:t>Applied Computational Genomics, Lecture 25</a:t>
            </a:r>
            <a:endParaRPr sz="2000">
              <a:solidFill>
                <a:schemeClr val="lt1"/>
              </a:solidFill>
            </a:endParaRPr>
          </a:p>
          <a:p>
            <a:pPr indent="0" lvl="0" marL="0" rtl="0" algn="ctr">
              <a:spcBef>
                <a:spcPts val="0"/>
              </a:spcBef>
              <a:spcAft>
                <a:spcPts val="0"/>
              </a:spcAft>
              <a:buClr>
                <a:schemeClr val="dk1"/>
              </a:buClr>
              <a:buSzPts val="1100"/>
              <a:buFont typeface="Arial"/>
              <a:buNone/>
            </a:pPr>
            <a:r>
              <a:rPr lang="en" sz="2000">
                <a:solidFill>
                  <a:schemeClr val="lt1"/>
                </a:solidFill>
              </a:rPr>
              <a:t>https://github.com/quinlan-lab/applied-computational-genomics</a:t>
            </a:r>
            <a:endParaRPr sz="2000">
              <a:solidFill>
                <a:schemeClr val="lt1"/>
              </a:solidFill>
            </a:endParaRPr>
          </a:p>
          <a:p>
            <a:pPr indent="0" lvl="0" marL="0" rtl="0" algn="ctr">
              <a:spcBef>
                <a:spcPts val="0"/>
              </a:spcBef>
              <a:spcAft>
                <a:spcPts val="0"/>
              </a:spcAft>
              <a:buClr>
                <a:schemeClr val="dk1"/>
              </a:buClr>
              <a:buSzPts val="1100"/>
              <a:buFont typeface="Arial"/>
              <a:buNone/>
            </a:pPr>
            <a:r>
              <a:rPr b="1" lang="en" sz="2000"/>
              <a:t>Aaron Quinlan</a:t>
            </a:r>
            <a:endParaRPr b="1" sz="2000"/>
          </a:p>
          <a:p>
            <a:pPr indent="0" lvl="0" marL="0" rtl="0" algn="ctr">
              <a:spcBef>
                <a:spcPts val="0"/>
              </a:spcBef>
              <a:spcAft>
                <a:spcPts val="0"/>
              </a:spcAft>
              <a:buClr>
                <a:schemeClr val="dk1"/>
              </a:buClr>
              <a:buSzPts val="1100"/>
              <a:buFont typeface="Arial"/>
              <a:buNone/>
            </a:pPr>
            <a:r>
              <a:rPr b="1" lang="en" sz="2200"/>
              <a:t>Departments of Human Genetics and Biomedical Informatics</a:t>
            </a:r>
            <a:endParaRPr b="1" sz="2200"/>
          </a:p>
          <a:p>
            <a:pPr indent="0" lvl="0" marL="0" rtl="0" algn="ctr">
              <a:spcBef>
                <a:spcPts val="0"/>
              </a:spcBef>
              <a:spcAft>
                <a:spcPts val="0"/>
              </a:spcAft>
              <a:buClr>
                <a:schemeClr val="dk1"/>
              </a:buClr>
              <a:buSzPts val="1100"/>
              <a:buFont typeface="Arial"/>
              <a:buNone/>
            </a:pPr>
            <a:r>
              <a:rPr b="1" lang="en" sz="2200"/>
              <a:t>USTAR Center for Genetic Discovery</a:t>
            </a:r>
            <a:endParaRPr b="1" sz="2200"/>
          </a:p>
          <a:p>
            <a:pPr indent="0" lvl="0" marL="0" rtl="0" algn="ctr">
              <a:spcBef>
                <a:spcPts val="0"/>
              </a:spcBef>
              <a:spcAft>
                <a:spcPts val="0"/>
              </a:spcAft>
              <a:buClr>
                <a:schemeClr val="dk1"/>
              </a:buClr>
              <a:buSzPts val="1100"/>
              <a:buFont typeface="Arial"/>
              <a:buNone/>
            </a:pPr>
            <a:r>
              <a:rPr b="1" lang="en" sz="2200"/>
              <a:t>University of Utah</a:t>
            </a:r>
            <a:endParaRPr b="1" sz="2200"/>
          </a:p>
          <a:p>
            <a:pPr indent="0" lvl="0" marL="0" rtl="0" algn="ctr">
              <a:spcBef>
                <a:spcPts val="0"/>
              </a:spcBef>
              <a:spcAft>
                <a:spcPts val="0"/>
              </a:spcAft>
              <a:buClr>
                <a:schemeClr val="dk1"/>
              </a:buClr>
              <a:buSzPts val="1100"/>
              <a:buFont typeface="Arial"/>
              <a:buNone/>
            </a:pPr>
            <a:r>
              <a:rPr b="1" lang="en" sz="2200"/>
              <a:t>quinlanlab.org</a:t>
            </a:r>
            <a:endParaRPr b="1" sz="2400">
              <a:solidFill>
                <a:srgbClr val="FFFFFF"/>
              </a:solidFill>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259950"/>
            <a:ext cx="8520600" cy="50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The UNIX </a:t>
            </a:r>
            <a:r>
              <a:rPr lang="en" sz="3200">
                <a:latin typeface="Consolas"/>
                <a:ea typeface="Consolas"/>
                <a:cs typeface="Consolas"/>
                <a:sym typeface="Consolas"/>
              </a:rPr>
              <a:t>chmod</a:t>
            </a:r>
            <a:r>
              <a:rPr lang="en" sz="3200"/>
              <a:t> command: </a:t>
            </a:r>
            <a:r>
              <a:rPr lang="en" sz="3200">
                <a:solidFill>
                  <a:srgbClr val="38761D"/>
                </a:solidFill>
              </a:rPr>
              <a:t>change file mode (permissions)</a:t>
            </a:r>
            <a:endParaRPr b="1" sz="3200" u="sng">
              <a:solidFill>
                <a:srgbClr val="38761D"/>
              </a:solidFill>
              <a:latin typeface="Consolas"/>
              <a:ea typeface="Consolas"/>
              <a:cs typeface="Consolas"/>
              <a:sym typeface="Consolas"/>
            </a:endParaRPr>
          </a:p>
        </p:txBody>
      </p:sp>
      <p:sp>
        <p:nvSpPr>
          <p:cNvPr id="124" name="Google Shape;124;p22"/>
          <p:cNvSpPr txBox="1"/>
          <p:nvPr/>
        </p:nvSpPr>
        <p:spPr>
          <a:xfrm>
            <a:off x="228600" y="1447800"/>
            <a:ext cx="86814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Consolas"/>
                <a:ea typeface="Consolas"/>
                <a:cs typeface="Consolas"/>
                <a:sym typeface="Consolas"/>
              </a:rPr>
              <a:t>NAME</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chemeClr val="dk1"/>
                </a:solidFill>
                <a:latin typeface="Consolas"/>
                <a:ea typeface="Consolas"/>
                <a:cs typeface="Consolas"/>
                <a:sym typeface="Consolas"/>
              </a:rPr>
              <a:t>       chmod - change file mode bits</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chemeClr val="dk1"/>
                </a:solidFill>
                <a:latin typeface="Consolas"/>
                <a:ea typeface="Consolas"/>
                <a:cs typeface="Consolas"/>
                <a:sym typeface="Consolas"/>
              </a:rPr>
              <a:t>SYNOPSIS</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chemeClr val="dk1"/>
                </a:solidFill>
                <a:latin typeface="Consolas"/>
                <a:ea typeface="Consolas"/>
                <a:cs typeface="Consolas"/>
                <a:sym typeface="Consolas"/>
              </a:rPr>
              <a:t>       chmod [OPTION]... MODE[,MODE]... FILE...</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chemeClr val="dk1"/>
                </a:solidFill>
                <a:latin typeface="Consolas"/>
                <a:ea typeface="Consolas"/>
                <a:cs typeface="Consolas"/>
                <a:sym typeface="Consolas"/>
              </a:rPr>
              <a:t>       chmod [OPTION]... OCTAL-MODE FILE...</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chemeClr val="dk1"/>
                </a:solidFill>
                <a:latin typeface="Consolas"/>
                <a:ea typeface="Consolas"/>
                <a:cs typeface="Consolas"/>
                <a:sym typeface="Consolas"/>
              </a:rPr>
              <a:t>       chmod [OPTION]... --reference=RFILE FILE...</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chemeClr val="dk1"/>
                </a:solidFill>
                <a:latin typeface="Consolas"/>
                <a:ea typeface="Consolas"/>
                <a:cs typeface="Consolas"/>
                <a:sym typeface="Consolas"/>
              </a:rPr>
              <a:t>DESCRIPTION</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chemeClr val="dk1"/>
                </a:solidFill>
                <a:latin typeface="Consolas"/>
                <a:ea typeface="Consolas"/>
                <a:cs typeface="Consolas"/>
                <a:sym typeface="Consolas"/>
              </a:rPr>
              <a:t>       This  manual  page  documents the GNU version of chmod.  chmod changes the file mode bits of each given file according to mode, which can be either a symbolic representation of changes to make, or an octal number representing the bit pattern for the new mode bits.</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chemeClr val="dk1"/>
                </a:solidFill>
                <a:latin typeface="Consolas"/>
                <a:ea typeface="Consolas"/>
                <a:cs typeface="Consolas"/>
                <a:sym typeface="Consolas"/>
              </a:rPr>
              <a:t>       The format of a symbolic mode is [ugoa...][[+-=][perms...]...], where perms is either zero or more letters from the set rwxXst, or a single letter from the set ugo.  Multiple symbolic  modes  can  be given, separated by commas.</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chemeClr val="dk1"/>
                </a:solidFill>
                <a:latin typeface="Consolas"/>
                <a:ea typeface="Consolas"/>
                <a:cs typeface="Consolas"/>
                <a:sym typeface="Consolas"/>
              </a:rPr>
              <a:t>       A  combination of the letters ugoa controls which users' access to the file will be changed: the user who owns it (u), other users in the file's group (g), other users not in the file's group (o), or all users (a).  If none of these are given, the effect is as if a were given, but bits that are set in the umask are not affected.</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chemeClr val="dk1"/>
                </a:solidFill>
                <a:latin typeface="Consolas"/>
                <a:ea typeface="Consolas"/>
                <a:cs typeface="Consolas"/>
                <a:sym typeface="Consolas"/>
              </a:rPr>
              <a:t>       The operator + causes the selected file mode bits to be added to the existing file mode bits of each file; - causes them to be removed; and = causes them to be added and causes unmentioned bits to be removed except that a directory's unmentioned set user and group ID bits are not affected.</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200">
              <a:solidFill>
                <a:schemeClr val="dk1"/>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259950"/>
            <a:ext cx="8520600" cy="50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The UNIX </a:t>
            </a:r>
            <a:r>
              <a:rPr lang="en" sz="3200">
                <a:latin typeface="Consolas"/>
                <a:ea typeface="Consolas"/>
                <a:cs typeface="Consolas"/>
                <a:sym typeface="Consolas"/>
              </a:rPr>
              <a:t>chmod</a:t>
            </a:r>
            <a:r>
              <a:rPr lang="en" sz="3200"/>
              <a:t> command: </a:t>
            </a:r>
            <a:r>
              <a:rPr lang="en" sz="3200">
                <a:solidFill>
                  <a:srgbClr val="38761D"/>
                </a:solidFill>
              </a:rPr>
              <a:t>change file mode (permissions)</a:t>
            </a:r>
            <a:endParaRPr b="1" sz="3200" u="sng">
              <a:solidFill>
                <a:srgbClr val="38761D"/>
              </a:solidFill>
              <a:latin typeface="Consolas"/>
              <a:ea typeface="Consolas"/>
              <a:cs typeface="Consolas"/>
              <a:sym typeface="Consolas"/>
            </a:endParaRPr>
          </a:p>
        </p:txBody>
      </p:sp>
      <p:sp>
        <p:nvSpPr>
          <p:cNvPr id="130" name="Google Shape;130;p23"/>
          <p:cNvSpPr txBox="1"/>
          <p:nvPr/>
        </p:nvSpPr>
        <p:spPr>
          <a:xfrm>
            <a:off x="409250" y="942825"/>
            <a:ext cx="8700300" cy="156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latin typeface="Consolas"/>
                <a:ea typeface="Consolas"/>
                <a:cs typeface="Consolas"/>
                <a:sym typeface="Consolas"/>
              </a:rPr>
              <a:t>touch testfile</a:t>
            </a:r>
            <a:endParaRPr sz="2200">
              <a:latin typeface="Consolas"/>
              <a:ea typeface="Consolas"/>
              <a:cs typeface="Consolas"/>
              <a:sym typeface="Consolas"/>
            </a:endParaRPr>
          </a:p>
          <a:p>
            <a:pPr indent="0" lvl="0" marL="0" rtl="0" algn="l">
              <a:lnSpc>
                <a:spcPct val="115000"/>
              </a:lnSpc>
              <a:spcBef>
                <a:spcPts val="0"/>
              </a:spcBef>
              <a:spcAft>
                <a:spcPts val="0"/>
              </a:spcAft>
              <a:buNone/>
            </a:pPr>
            <a:r>
              <a:t/>
            </a:r>
            <a:endParaRPr sz="2200">
              <a:latin typeface="Consolas"/>
              <a:ea typeface="Consolas"/>
              <a:cs typeface="Consolas"/>
              <a:sym typeface="Consolas"/>
            </a:endParaRPr>
          </a:p>
          <a:p>
            <a:pPr indent="0" lvl="0" marL="0" rtl="0" algn="l">
              <a:lnSpc>
                <a:spcPct val="115000"/>
              </a:lnSpc>
              <a:spcBef>
                <a:spcPts val="0"/>
              </a:spcBef>
              <a:spcAft>
                <a:spcPts val="0"/>
              </a:spcAft>
              <a:buNone/>
            </a:pPr>
            <a:r>
              <a:rPr lang="en" sz="2200">
                <a:latin typeface="Consolas"/>
                <a:ea typeface="Consolas"/>
                <a:cs typeface="Consolas"/>
                <a:sym typeface="Consolas"/>
              </a:rPr>
              <a:t>ls -ltr testfile</a:t>
            </a:r>
            <a:endParaRPr sz="2200">
              <a:latin typeface="Consolas"/>
              <a:ea typeface="Consolas"/>
              <a:cs typeface="Consolas"/>
              <a:sym typeface="Consolas"/>
            </a:endParaRPr>
          </a:p>
          <a:p>
            <a:pPr indent="0" lvl="0" marL="0" rtl="0" algn="l">
              <a:lnSpc>
                <a:spcPct val="115000"/>
              </a:lnSpc>
              <a:spcBef>
                <a:spcPts val="0"/>
              </a:spcBef>
              <a:spcAft>
                <a:spcPts val="0"/>
              </a:spcAft>
              <a:buNone/>
            </a:pPr>
            <a:r>
              <a:rPr lang="en" sz="2200">
                <a:latin typeface="Consolas"/>
                <a:ea typeface="Consolas"/>
                <a:cs typeface="Consolas"/>
                <a:sym typeface="Consolas"/>
              </a:rPr>
              <a:t>-rw-r--r-- 1 u1007787 quinlan 0 Apr 13 06:57 testfile</a:t>
            </a:r>
            <a:endParaRPr sz="2200">
              <a:latin typeface="Consolas"/>
              <a:ea typeface="Consolas"/>
              <a:cs typeface="Consolas"/>
              <a:sym typeface="Consolas"/>
            </a:endParaRPr>
          </a:p>
          <a:p>
            <a:pPr indent="0" lvl="0" marL="0" rtl="0" algn="l">
              <a:lnSpc>
                <a:spcPct val="115000"/>
              </a:lnSpc>
              <a:spcBef>
                <a:spcPts val="0"/>
              </a:spcBef>
              <a:spcAft>
                <a:spcPts val="0"/>
              </a:spcAft>
              <a:buNone/>
            </a:pPr>
            <a:r>
              <a:t/>
            </a:r>
            <a:endParaRPr sz="1800">
              <a:latin typeface="Consolas"/>
              <a:ea typeface="Consolas"/>
              <a:cs typeface="Consolas"/>
              <a:sym typeface="Consolas"/>
            </a:endParaRPr>
          </a:p>
          <a:p>
            <a:pPr indent="0" lvl="0" marL="0" rtl="0" algn="l">
              <a:lnSpc>
                <a:spcPct val="115000"/>
              </a:lnSpc>
              <a:spcBef>
                <a:spcPts val="0"/>
              </a:spcBef>
              <a:spcAft>
                <a:spcPts val="0"/>
              </a:spcAft>
              <a:buNone/>
            </a:pPr>
            <a:r>
              <a:t/>
            </a:r>
            <a:endParaRPr sz="1800">
              <a:solidFill>
                <a:srgbClr val="38761D"/>
              </a:solidFill>
              <a:latin typeface="Consolas"/>
              <a:ea typeface="Consolas"/>
              <a:cs typeface="Consolas"/>
              <a:sym typeface="Consolas"/>
            </a:endParaRPr>
          </a:p>
          <a:p>
            <a:pPr indent="0" lvl="0" marL="0" rtl="0" algn="l">
              <a:lnSpc>
                <a:spcPct val="115000"/>
              </a:lnSpc>
              <a:spcBef>
                <a:spcPts val="0"/>
              </a:spcBef>
              <a:spcAft>
                <a:spcPts val="0"/>
              </a:spcAft>
              <a:buNone/>
            </a:pPr>
            <a:r>
              <a:t/>
            </a:r>
            <a:endParaRPr sz="2000">
              <a:solidFill>
                <a:schemeClr val="dk1"/>
              </a:solidFill>
              <a:latin typeface="Consolas"/>
              <a:ea typeface="Consolas"/>
              <a:cs typeface="Consolas"/>
              <a:sym typeface="Consolas"/>
            </a:endParaRPr>
          </a:p>
        </p:txBody>
      </p:sp>
      <p:cxnSp>
        <p:nvCxnSpPr>
          <p:cNvPr id="131" name="Google Shape;131;p23"/>
          <p:cNvCxnSpPr/>
          <p:nvPr/>
        </p:nvCxnSpPr>
        <p:spPr>
          <a:xfrm rot="10800000">
            <a:off x="855850" y="2744175"/>
            <a:ext cx="0" cy="404700"/>
          </a:xfrm>
          <a:prstGeom prst="straightConnector1">
            <a:avLst/>
          </a:prstGeom>
          <a:noFill/>
          <a:ln cap="flat" cmpd="sng" w="9525">
            <a:solidFill>
              <a:srgbClr val="38761D"/>
            </a:solidFill>
            <a:prstDash val="solid"/>
            <a:round/>
            <a:headEnd len="med" w="med" type="none"/>
            <a:tailEnd len="med" w="med" type="triangle"/>
          </a:ln>
        </p:spPr>
      </p:cxnSp>
      <p:sp>
        <p:nvSpPr>
          <p:cNvPr id="132" name="Google Shape;132;p23"/>
          <p:cNvSpPr txBox="1"/>
          <p:nvPr/>
        </p:nvSpPr>
        <p:spPr>
          <a:xfrm>
            <a:off x="791500" y="3037725"/>
            <a:ext cx="19191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solidFill>
                  <a:srgbClr val="38761D"/>
                </a:solidFill>
                <a:latin typeface="Economica"/>
                <a:ea typeface="Economica"/>
                <a:cs typeface="Economica"/>
                <a:sym typeface="Economica"/>
              </a:rPr>
              <a:t>u</a:t>
            </a:r>
            <a:r>
              <a:rPr lang="en" sz="1800">
                <a:solidFill>
                  <a:srgbClr val="38761D"/>
                </a:solidFill>
                <a:latin typeface="Economica"/>
                <a:ea typeface="Economica"/>
                <a:cs typeface="Economica"/>
                <a:sym typeface="Economica"/>
              </a:rPr>
              <a:t>ser's permissions</a:t>
            </a:r>
            <a:endParaRPr sz="1800">
              <a:solidFill>
                <a:srgbClr val="38761D"/>
              </a:solidFill>
              <a:latin typeface="Economica"/>
              <a:ea typeface="Economica"/>
              <a:cs typeface="Economica"/>
              <a:sym typeface="Economica"/>
            </a:endParaRPr>
          </a:p>
        </p:txBody>
      </p:sp>
      <p:cxnSp>
        <p:nvCxnSpPr>
          <p:cNvPr id="133" name="Google Shape;133;p23"/>
          <p:cNvCxnSpPr/>
          <p:nvPr/>
        </p:nvCxnSpPr>
        <p:spPr>
          <a:xfrm flipH="1">
            <a:off x="626225" y="2570950"/>
            <a:ext cx="481800" cy="900"/>
          </a:xfrm>
          <a:prstGeom prst="straightConnector1">
            <a:avLst/>
          </a:prstGeom>
          <a:noFill/>
          <a:ln cap="flat" cmpd="sng" w="9525">
            <a:solidFill>
              <a:srgbClr val="38761D"/>
            </a:solidFill>
            <a:prstDash val="solid"/>
            <a:round/>
            <a:headEnd len="med" w="med" type="diamond"/>
            <a:tailEnd len="med" w="med" type="diamond"/>
          </a:ln>
        </p:spPr>
      </p:cxnSp>
      <p:cxnSp>
        <p:nvCxnSpPr>
          <p:cNvPr id="134" name="Google Shape;134;p23"/>
          <p:cNvCxnSpPr/>
          <p:nvPr/>
        </p:nvCxnSpPr>
        <p:spPr>
          <a:xfrm rot="10800000">
            <a:off x="1159650" y="2571850"/>
            <a:ext cx="400200" cy="0"/>
          </a:xfrm>
          <a:prstGeom prst="straightConnector1">
            <a:avLst/>
          </a:prstGeom>
          <a:noFill/>
          <a:ln cap="flat" cmpd="sng" w="9525">
            <a:solidFill>
              <a:srgbClr val="38761D"/>
            </a:solidFill>
            <a:prstDash val="solid"/>
            <a:round/>
            <a:headEnd len="med" w="med" type="diamond"/>
            <a:tailEnd len="med" w="med" type="diamond"/>
          </a:ln>
        </p:spPr>
      </p:cxnSp>
      <p:cxnSp>
        <p:nvCxnSpPr>
          <p:cNvPr id="135" name="Google Shape;135;p23"/>
          <p:cNvCxnSpPr/>
          <p:nvPr/>
        </p:nvCxnSpPr>
        <p:spPr>
          <a:xfrm rot="10800000">
            <a:off x="1616775" y="2571850"/>
            <a:ext cx="431700" cy="0"/>
          </a:xfrm>
          <a:prstGeom prst="straightConnector1">
            <a:avLst/>
          </a:prstGeom>
          <a:noFill/>
          <a:ln cap="flat" cmpd="sng" w="9525">
            <a:solidFill>
              <a:srgbClr val="38761D"/>
            </a:solidFill>
            <a:prstDash val="solid"/>
            <a:round/>
            <a:headEnd len="med" w="med" type="diamond"/>
            <a:tailEnd len="med" w="med" type="diamond"/>
          </a:ln>
        </p:spPr>
      </p:cxnSp>
      <p:sp>
        <p:nvSpPr>
          <p:cNvPr id="136" name="Google Shape;136;p23"/>
          <p:cNvSpPr txBox="1"/>
          <p:nvPr/>
        </p:nvSpPr>
        <p:spPr>
          <a:xfrm>
            <a:off x="791500" y="3571125"/>
            <a:ext cx="19191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solidFill>
                  <a:srgbClr val="38761D"/>
                </a:solidFill>
                <a:latin typeface="Economica"/>
                <a:ea typeface="Economica"/>
                <a:cs typeface="Economica"/>
                <a:sym typeface="Economica"/>
              </a:rPr>
              <a:t>g</a:t>
            </a:r>
            <a:r>
              <a:rPr lang="en" sz="1800">
                <a:solidFill>
                  <a:srgbClr val="38761D"/>
                </a:solidFill>
                <a:latin typeface="Economica"/>
                <a:ea typeface="Economica"/>
                <a:cs typeface="Economica"/>
                <a:sym typeface="Economica"/>
              </a:rPr>
              <a:t>roup's</a:t>
            </a:r>
            <a:r>
              <a:rPr lang="en" sz="1800">
                <a:solidFill>
                  <a:srgbClr val="38761D"/>
                </a:solidFill>
                <a:latin typeface="Economica"/>
                <a:ea typeface="Economica"/>
                <a:cs typeface="Economica"/>
                <a:sym typeface="Economica"/>
              </a:rPr>
              <a:t> permissions</a:t>
            </a:r>
            <a:endParaRPr sz="1800">
              <a:solidFill>
                <a:srgbClr val="38761D"/>
              </a:solidFill>
              <a:latin typeface="Economica"/>
              <a:ea typeface="Economica"/>
              <a:cs typeface="Economica"/>
              <a:sym typeface="Economica"/>
            </a:endParaRPr>
          </a:p>
        </p:txBody>
      </p:sp>
      <p:sp>
        <p:nvSpPr>
          <p:cNvPr id="137" name="Google Shape;137;p23"/>
          <p:cNvSpPr txBox="1"/>
          <p:nvPr/>
        </p:nvSpPr>
        <p:spPr>
          <a:xfrm>
            <a:off x="791500" y="4104525"/>
            <a:ext cx="19191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solidFill>
                  <a:srgbClr val="38761D"/>
                </a:solidFill>
                <a:latin typeface="Economica"/>
                <a:ea typeface="Economica"/>
                <a:cs typeface="Economica"/>
                <a:sym typeface="Economica"/>
              </a:rPr>
              <a:t>a</a:t>
            </a:r>
            <a:r>
              <a:rPr lang="en" sz="1800">
                <a:solidFill>
                  <a:srgbClr val="38761D"/>
                </a:solidFill>
                <a:latin typeface="Economica"/>
                <a:ea typeface="Economica"/>
                <a:cs typeface="Economica"/>
                <a:sym typeface="Economica"/>
              </a:rPr>
              <a:t>nyone's</a:t>
            </a:r>
            <a:r>
              <a:rPr lang="en" sz="1800">
                <a:solidFill>
                  <a:srgbClr val="38761D"/>
                </a:solidFill>
                <a:latin typeface="Economica"/>
                <a:ea typeface="Economica"/>
                <a:cs typeface="Economica"/>
                <a:sym typeface="Economica"/>
              </a:rPr>
              <a:t> permissions</a:t>
            </a:r>
            <a:endParaRPr sz="1800">
              <a:solidFill>
                <a:srgbClr val="38761D"/>
              </a:solidFill>
              <a:latin typeface="Economica"/>
              <a:ea typeface="Economica"/>
              <a:cs typeface="Economica"/>
              <a:sym typeface="Economica"/>
            </a:endParaRPr>
          </a:p>
        </p:txBody>
      </p:sp>
      <p:cxnSp>
        <p:nvCxnSpPr>
          <p:cNvPr id="138" name="Google Shape;138;p23"/>
          <p:cNvCxnSpPr/>
          <p:nvPr/>
        </p:nvCxnSpPr>
        <p:spPr>
          <a:xfrm rot="10800000">
            <a:off x="1336450" y="2681250"/>
            <a:ext cx="5400" cy="940500"/>
          </a:xfrm>
          <a:prstGeom prst="straightConnector1">
            <a:avLst/>
          </a:prstGeom>
          <a:noFill/>
          <a:ln cap="flat" cmpd="sng" w="9525">
            <a:solidFill>
              <a:srgbClr val="38761D"/>
            </a:solidFill>
            <a:prstDash val="solid"/>
            <a:round/>
            <a:headEnd len="med" w="med" type="none"/>
            <a:tailEnd len="med" w="med" type="triangle"/>
          </a:ln>
        </p:spPr>
      </p:cxnSp>
      <p:cxnSp>
        <p:nvCxnSpPr>
          <p:cNvPr id="139" name="Google Shape;139;p23"/>
          <p:cNvCxnSpPr/>
          <p:nvPr/>
        </p:nvCxnSpPr>
        <p:spPr>
          <a:xfrm rot="10800000">
            <a:off x="1869850" y="2681325"/>
            <a:ext cx="0" cy="1518300"/>
          </a:xfrm>
          <a:prstGeom prst="straightConnector1">
            <a:avLst/>
          </a:prstGeom>
          <a:noFill/>
          <a:ln cap="flat" cmpd="sng" w="9525">
            <a:solidFill>
              <a:srgbClr val="38761D"/>
            </a:solidFill>
            <a:prstDash val="solid"/>
            <a:round/>
            <a:headEnd len="med" w="med" type="none"/>
            <a:tailEnd len="med" w="med" type="triangle"/>
          </a:ln>
        </p:spPr>
      </p:cxnSp>
      <p:sp>
        <p:nvSpPr>
          <p:cNvPr id="140" name="Google Shape;140;p23"/>
          <p:cNvSpPr txBox="1"/>
          <p:nvPr/>
        </p:nvSpPr>
        <p:spPr>
          <a:xfrm>
            <a:off x="3417250" y="3172300"/>
            <a:ext cx="3993000" cy="1028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dk1"/>
                </a:solidFill>
                <a:latin typeface="Consolas"/>
                <a:ea typeface="Consolas"/>
                <a:cs typeface="Consolas"/>
                <a:sym typeface="Consolas"/>
              </a:rPr>
              <a:t>r</a:t>
            </a:r>
            <a:r>
              <a:rPr lang="en" sz="2200">
                <a:solidFill>
                  <a:schemeClr val="dk1"/>
                </a:solidFill>
                <a:latin typeface="Consolas"/>
                <a:ea typeface="Consolas"/>
                <a:cs typeface="Consolas"/>
                <a:sym typeface="Consolas"/>
              </a:rPr>
              <a:t> = read privileges</a:t>
            </a:r>
            <a:endParaRPr sz="22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2200">
                <a:solidFill>
                  <a:schemeClr val="dk1"/>
                </a:solidFill>
                <a:latin typeface="Consolas"/>
                <a:ea typeface="Consolas"/>
                <a:cs typeface="Consolas"/>
                <a:sym typeface="Consolas"/>
              </a:rPr>
              <a:t>w</a:t>
            </a:r>
            <a:r>
              <a:rPr lang="en" sz="2200">
                <a:solidFill>
                  <a:schemeClr val="dk1"/>
                </a:solidFill>
                <a:latin typeface="Consolas"/>
                <a:ea typeface="Consolas"/>
                <a:cs typeface="Consolas"/>
                <a:sym typeface="Consolas"/>
              </a:rPr>
              <a:t> = write privileges</a:t>
            </a:r>
            <a:endParaRPr sz="22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2200">
                <a:solidFill>
                  <a:schemeClr val="dk1"/>
                </a:solidFill>
                <a:latin typeface="Consolas"/>
                <a:ea typeface="Consolas"/>
                <a:cs typeface="Consolas"/>
                <a:sym typeface="Consolas"/>
              </a:rPr>
              <a:t>x = execute privileges</a:t>
            </a:r>
            <a:endParaRPr sz="2200">
              <a:solidFill>
                <a:schemeClr val="dk1"/>
              </a:solidFill>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259950"/>
            <a:ext cx="8520600" cy="50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The UNIX </a:t>
            </a:r>
            <a:r>
              <a:rPr lang="en" sz="3200">
                <a:latin typeface="Consolas"/>
                <a:ea typeface="Consolas"/>
                <a:cs typeface="Consolas"/>
                <a:sym typeface="Consolas"/>
              </a:rPr>
              <a:t>chmod</a:t>
            </a:r>
            <a:r>
              <a:rPr lang="en" sz="3200"/>
              <a:t> command: </a:t>
            </a:r>
            <a:r>
              <a:rPr lang="en" sz="3200">
                <a:solidFill>
                  <a:srgbClr val="38761D"/>
                </a:solidFill>
              </a:rPr>
              <a:t>change file mode (permissions)</a:t>
            </a:r>
            <a:endParaRPr b="1" sz="3200" u="sng">
              <a:solidFill>
                <a:srgbClr val="38761D"/>
              </a:solidFill>
              <a:latin typeface="Consolas"/>
              <a:ea typeface="Consolas"/>
              <a:cs typeface="Consolas"/>
              <a:sym typeface="Consolas"/>
            </a:endParaRPr>
          </a:p>
        </p:txBody>
      </p:sp>
      <p:sp>
        <p:nvSpPr>
          <p:cNvPr id="146" name="Google Shape;146;p24"/>
          <p:cNvSpPr txBox="1"/>
          <p:nvPr/>
        </p:nvSpPr>
        <p:spPr>
          <a:xfrm>
            <a:off x="1911900" y="1518250"/>
            <a:ext cx="4865100" cy="89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4800">
                <a:latin typeface="Consolas"/>
                <a:ea typeface="Consolas"/>
                <a:cs typeface="Consolas"/>
                <a:sym typeface="Consolas"/>
              </a:rPr>
              <a:t>r</a:t>
            </a:r>
            <a:r>
              <a:rPr lang="en" sz="4800">
                <a:latin typeface="Consolas"/>
                <a:ea typeface="Consolas"/>
                <a:cs typeface="Consolas"/>
                <a:sym typeface="Consolas"/>
              </a:rPr>
              <a:t>wx  rx  </a:t>
            </a:r>
            <a:r>
              <a:rPr lang="en" sz="4800">
                <a:latin typeface="Consolas"/>
                <a:ea typeface="Consolas"/>
                <a:cs typeface="Consolas"/>
                <a:sym typeface="Consolas"/>
              </a:rPr>
              <a:t>---</a:t>
            </a:r>
            <a:endParaRPr sz="4800">
              <a:solidFill>
                <a:schemeClr val="dk1"/>
              </a:solidFill>
              <a:latin typeface="Consolas"/>
              <a:ea typeface="Consolas"/>
              <a:cs typeface="Consolas"/>
              <a:sym typeface="Consolas"/>
            </a:endParaRPr>
          </a:p>
        </p:txBody>
      </p:sp>
      <p:sp>
        <p:nvSpPr>
          <p:cNvPr id="147" name="Google Shape;147;p24"/>
          <p:cNvSpPr txBox="1"/>
          <p:nvPr/>
        </p:nvSpPr>
        <p:spPr>
          <a:xfrm>
            <a:off x="1911900" y="2204050"/>
            <a:ext cx="4865100" cy="89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4800">
                <a:latin typeface="Consolas"/>
                <a:ea typeface="Consolas"/>
                <a:cs typeface="Consolas"/>
                <a:sym typeface="Consolas"/>
              </a:rPr>
              <a:t>111</a:t>
            </a:r>
            <a:r>
              <a:rPr lang="en" sz="4800">
                <a:latin typeface="Consolas"/>
                <a:ea typeface="Consolas"/>
                <a:cs typeface="Consolas"/>
                <a:sym typeface="Consolas"/>
              </a:rPr>
              <a:t>  1</a:t>
            </a:r>
            <a:r>
              <a:rPr lang="en" sz="4800">
                <a:latin typeface="Consolas"/>
                <a:ea typeface="Consolas"/>
                <a:cs typeface="Consolas"/>
                <a:sym typeface="Consolas"/>
              </a:rPr>
              <a:t>0</a:t>
            </a:r>
            <a:r>
              <a:rPr lang="en" sz="4800">
                <a:latin typeface="Consolas"/>
                <a:ea typeface="Consolas"/>
                <a:cs typeface="Consolas"/>
                <a:sym typeface="Consolas"/>
              </a:rPr>
              <a:t>1  </a:t>
            </a:r>
            <a:r>
              <a:rPr lang="en" sz="4800">
                <a:latin typeface="Consolas"/>
                <a:ea typeface="Consolas"/>
                <a:cs typeface="Consolas"/>
                <a:sym typeface="Consolas"/>
              </a:rPr>
              <a:t>000</a:t>
            </a:r>
            <a:endParaRPr sz="4800">
              <a:solidFill>
                <a:schemeClr val="dk1"/>
              </a:solidFill>
              <a:latin typeface="Consolas"/>
              <a:ea typeface="Consolas"/>
              <a:cs typeface="Consolas"/>
              <a:sym typeface="Consolas"/>
            </a:endParaRPr>
          </a:p>
        </p:txBody>
      </p:sp>
      <p:sp>
        <p:nvSpPr>
          <p:cNvPr id="148" name="Google Shape;148;p24"/>
          <p:cNvSpPr txBox="1"/>
          <p:nvPr/>
        </p:nvSpPr>
        <p:spPr>
          <a:xfrm>
            <a:off x="2074700" y="1218100"/>
            <a:ext cx="8565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38761D"/>
                </a:solidFill>
                <a:latin typeface="Economica"/>
                <a:ea typeface="Economica"/>
                <a:cs typeface="Economica"/>
                <a:sym typeface="Economica"/>
              </a:rPr>
              <a:t>User</a:t>
            </a:r>
            <a:endParaRPr b="1" sz="3200">
              <a:solidFill>
                <a:srgbClr val="38761D"/>
              </a:solidFill>
              <a:latin typeface="Economica"/>
              <a:ea typeface="Economica"/>
              <a:cs typeface="Economica"/>
              <a:sym typeface="Economica"/>
            </a:endParaRPr>
          </a:p>
        </p:txBody>
      </p:sp>
      <p:sp>
        <p:nvSpPr>
          <p:cNvPr id="149" name="Google Shape;149;p24"/>
          <p:cNvSpPr txBox="1"/>
          <p:nvPr/>
        </p:nvSpPr>
        <p:spPr>
          <a:xfrm>
            <a:off x="3700800" y="1197075"/>
            <a:ext cx="10299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38761D"/>
                </a:solidFill>
                <a:latin typeface="Economica"/>
                <a:ea typeface="Economica"/>
                <a:cs typeface="Economica"/>
                <a:sym typeface="Economica"/>
              </a:rPr>
              <a:t>Group</a:t>
            </a:r>
            <a:endParaRPr b="1" sz="3200">
              <a:solidFill>
                <a:srgbClr val="38761D"/>
              </a:solidFill>
              <a:latin typeface="Economica"/>
              <a:ea typeface="Economica"/>
              <a:cs typeface="Economica"/>
              <a:sym typeface="Economica"/>
            </a:endParaRPr>
          </a:p>
        </p:txBody>
      </p:sp>
      <p:sp>
        <p:nvSpPr>
          <p:cNvPr id="150" name="Google Shape;150;p24"/>
          <p:cNvSpPr txBox="1"/>
          <p:nvPr/>
        </p:nvSpPr>
        <p:spPr>
          <a:xfrm>
            <a:off x="5529600" y="1197075"/>
            <a:ext cx="5985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38761D"/>
                </a:solidFill>
                <a:latin typeface="Economica"/>
                <a:ea typeface="Economica"/>
                <a:cs typeface="Economica"/>
                <a:sym typeface="Economica"/>
              </a:rPr>
              <a:t>All</a:t>
            </a:r>
            <a:endParaRPr b="1" sz="3200">
              <a:solidFill>
                <a:srgbClr val="38761D"/>
              </a:solidFill>
              <a:latin typeface="Economica"/>
              <a:ea typeface="Economica"/>
              <a:cs typeface="Economica"/>
              <a:sym typeface="Economica"/>
            </a:endParaRPr>
          </a:p>
        </p:txBody>
      </p:sp>
      <p:sp>
        <p:nvSpPr>
          <p:cNvPr id="151" name="Google Shape;151;p24"/>
          <p:cNvSpPr txBox="1"/>
          <p:nvPr/>
        </p:nvSpPr>
        <p:spPr>
          <a:xfrm>
            <a:off x="1911900" y="2966050"/>
            <a:ext cx="4865100" cy="89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4800">
                <a:latin typeface="Consolas"/>
                <a:ea typeface="Consolas"/>
                <a:cs typeface="Consolas"/>
                <a:sym typeface="Consolas"/>
              </a:rPr>
              <a:t> 7</a:t>
            </a:r>
            <a:r>
              <a:rPr lang="en" sz="4800">
                <a:latin typeface="Consolas"/>
                <a:ea typeface="Consolas"/>
                <a:cs typeface="Consolas"/>
                <a:sym typeface="Consolas"/>
              </a:rPr>
              <a:t>    </a:t>
            </a:r>
            <a:r>
              <a:rPr lang="en" sz="4800">
                <a:latin typeface="Consolas"/>
                <a:ea typeface="Consolas"/>
                <a:cs typeface="Consolas"/>
                <a:sym typeface="Consolas"/>
              </a:rPr>
              <a:t>5</a:t>
            </a:r>
            <a:r>
              <a:rPr lang="en" sz="4800">
                <a:latin typeface="Consolas"/>
                <a:ea typeface="Consolas"/>
                <a:cs typeface="Consolas"/>
                <a:sym typeface="Consolas"/>
              </a:rPr>
              <a:t>    </a:t>
            </a:r>
            <a:r>
              <a:rPr lang="en" sz="4800">
                <a:latin typeface="Consolas"/>
                <a:ea typeface="Consolas"/>
                <a:cs typeface="Consolas"/>
                <a:sym typeface="Consolas"/>
              </a:rPr>
              <a:t>0</a:t>
            </a:r>
            <a:endParaRPr sz="4800">
              <a:solidFill>
                <a:schemeClr val="dk1"/>
              </a:solidFill>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259950"/>
            <a:ext cx="8520600" cy="50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The UNIX </a:t>
            </a:r>
            <a:r>
              <a:rPr lang="en" sz="3200">
                <a:latin typeface="Consolas"/>
                <a:ea typeface="Consolas"/>
                <a:cs typeface="Consolas"/>
                <a:sym typeface="Consolas"/>
              </a:rPr>
              <a:t>chmod</a:t>
            </a:r>
            <a:r>
              <a:rPr lang="en" sz="3200"/>
              <a:t> command: </a:t>
            </a:r>
            <a:r>
              <a:rPr lang="en" sz="3200">
                <a:solidFill>
                  <a:srgbClr val="38761D"/>
                </a:solidFill>
              </a:rPr>
              <a:t>change file mode (permissions)</a:t>
            </a:r>
            <a:endParaRPr b="1" sz="3200" u="sng">
              <a:solidFill>
                <a:srgbClr val="38761D"/>
              </a:solidFill>
              <a:latin typeface="Consolas"/>
              <a:ea typeface="Consolas"/>
              <a:cs typeface="Consolas"/>
              <a:sym typeface="Consolas"/>
            </a:endParaRPr>
          </a:p>
        </p:txBody>
      </p:sp>
      <p:sp>
        <p:nvSpPr>
          <p:cNvPr id="157" name="Google Shape;157;p25"/>
          <p:cNvSpPr txBox="1"/>
          <p:nvPr/>
        </p:nvSpPr>
        <p:spPr>
          <a:xfrm>
            <a:off x="1454700" y="2204050"/>
            <a:ext cx="6372900" cy="89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4800">
                <a:latin typeface="Consolas"/>
                <a:ea typeface="Consolas"/>
                <a:cs typeface="Consolas"/>
                <a:sym typeface="Consolas"/>
              </a:rPr>
              <a:t>chmod 777 my_file</a:t>
            </a:r>
            <a:endParaRPr sz="4800">
              <a:solidFill>
                <a:schemeClr val="dk1"/>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259950"/>
            <a:ext cx="8520600" cy="50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The UNIX </a:t>
            </a:r>
            <a:r>
              <a:rPr lang="en" sz="3200">
                <a:latin typeface="Consolas"/>
                <a:ea typeface="Consolas"/>
                <a:cs typeface="Consolas"/>
                <a:sym typeface="Consolas"/>
              </a:rPr>
              <a:t>chmod</a:t>
            </a:r>
            <a:r>
              <a:rPr lang="en" sz="3200"/>
              <a:t> command: </a:t>
            </a:r>
            <a:r>
              <a:rPr lang="en" sz="3200">
                <a:solidFill>
                  <a:srgbClr val="38761D"/>
                </a:solidFill>
              </a:rPr>
              <a:t>change file mode (permissions)</a:t>
            </a:r>
            <a:endParaRPr b="1" sz="3200" u="sng">
              <a:solidFill>
                <a:srgbClr val="38761D"/>
              </a:solidFill>
              <a:latin typeface="Consolas"/>
              <a:ea typeface="Consolas"/>
              <a:cs typeface="Consolas"/>
              <a:sym typeface="Consolas"/>
            </a:endParaRPr>
          </a:p>
        </p:txBody>
      </p:sp>
      <p:sp>
        <p:nvSpPr>
          <p:cNvPr id="163" name="Google Shape;163;p26"/>
          <p:cNvSpPr txBox="1"/>
          <p:nvPr/>
        </p:nvSpPr>
        <p:spPr>
          <a:xfrm>
            <a:off x="1911900" y="1518250"/>
            <a:ext cx="4865100" cy="89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4800">
                <a:latin typeface="Consolas"/>
                <a:ea typeface="Consolas"/>
                <a:cs typeface="Consolas"/>
                <a:sym typeface="Consolas"/>
              </a:rPr>
              <a:t>rwx  rwx  rwx</a:t>
            </a:r>
            <a:endParaRPr sz="4800">
              <a:solidFill>
                <a:schemeClr val="dk1"/>
              </a:solidFill>
              <a:latin typeface="Consolas"/>
              <a:ea typeface="Consolas"/>
              <a:cs typeface="Consolas"/>
              <a:sym typeface="Consolas"/>
            </a:endParaRPr>
          </a:p>
        </p:txBody>
      </p:sp>
      <p:sp>
        <p:nvSpPr>
          <p:cNvPr id="164" name="Google Shape;164;p26"/>
          <p:cNvSpPr txBox="1"/>
          <p:nvPr/>
        </p:nvSpPr>
        <p:spPr>
          <a:xfrm>
            <a:off x="1911900" y="2204050"/>
            <a:ext cx="4865100" cy="89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4800">
                <a:latin typeface="Consolas"/>
                <a:ea typeface="Consolas"/>
                <a:cs typeface="Consolas"/>
                <a:sym typeface="Consolas"/>
              </a:rPr>
              <a:t>111  111  111</a:t>
            </a:r>
            <a:endParaRPr sz="4800">
              <a:solidFill>
                <a:schemeClr val="dk1"/>
              </a:solidFill>
              <a:latin typeface="Consolas"/>
              <a:ea typeface="Consolas"/>
              <a:cs typeface="Consolas"/>
              <a:sym typeface="Consolas"/>
            </a:endParaRPr>
          </a:p>
        </p:txBody>
      </p:sp>
      <p:sp>
        <p:nvSpPr>
          <p:cNvPr id="165" name="Google Shape;165;p26"/>
          <p:cNvSpPr txBox="1"/>
          <p:nvPr/>
        </p:nvSpPr>
        <p:spPr>
          <a:xfrm>
            <a:off x="2074700" y="1218100"/>
            <a:ext cx="8565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38761D"/>
                </a:solidFill>
                <a:latin typeface="Economica"/>
                <a:ea typeface="Economica"/>
                <a:cs typeface="Economica"/>
                <a:sym typeface="Economica"/>
              </a:rPr>
              <a:t>User</a:t>
            </a:r>
            <a:endParaRPr b="1" sz="3200">
              <a:solidFill>
                <a:srgbClr val="38761D"/>
              </a:solidFill>
              <a:latin typeface="Economica"/>
              <a:ea typeface="Economica"/>
              <a:cs typeface="Economica"/>
              <a:sym typeface="Economica"/>
            </a:endParaRPr>
          </a:p>
        </p:txBody>
      </p:sp>
      <p:sp>
        <p:nvSpPr>
          <p:cNvPr id="166" name="Google Shape;166;p26"/>
          <p:cNvSpPr txBox="1"/>
          <p:nvPr/>
        </p:nvSpPr>
        <p:spPr>
          <a:xfrm>
            <a:off x="3700800" y="1197075"/>
            <a:ext cx="10299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38761D"/>
                </a:solidFill>
                <a:latin typeface="Economica"/>
                <a:ea typeface="Economica"/>
                <a:cs typeface="Economica"/>
                <a:sym typeface="Economica"/>
              </a:rPr>
              <a:t>Group</a:t>
            </a:r>
            <a:endParaRPr b="1" sz="3200">
              <a:solidFill>
                <a:srgbClr val="38761D"/>
              </a:solidFill>
              <a:latin typeface="Economica"/>
              <a:ea typeface="Economica"/>
              <a:cs typeface="Economica"/>
              <a:sym typeface="Economica"/>
            </a:endParaRPr>
          </a:p>
        </p:txBody>
      </p:sp>
      <p:sp>
        <p:nvSpPr>
          <p:cNvPr id="167" name="Google Shape;167;p26"/>
          <p:cNvSpPr txBox="1"/>
          <p:nvPr/>
        </p:nvSpPr>
        <p:spPr>
          <a:xfrm>
            <a:off x="5529600" y="1197075"/>
            <a:ext cx="5985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38761D"/>
                </a:solidFill>
                <a:latin typeface="Economica"/>
                <a:ea typeface="Economica"/>
                <a:cs typeface="Economica"/>
                <a:sym typeface="Economica"/>
              </a:rPr>
              <a:t>All</a:t>
            </a:r>
            <a:endParaRPr b="1" sz="3200">
              <a:solidFill>
                <a:srgbClr val="38761D"/>
              </a:solidFill>
              <a:latin typeface="Economica"/>
              <a:ea typeface="Economica"/>
              <a:cs typeface="Economica"/>
              <a:sym typeface="Economica"/>
            </a:endParaRPr>
          </a:p>
        </p:txBody>
      </p:sp>
      <p:sp>
        <p:nvSpPr>
          <p:cNvPr id="168" name="Google Shape;168;p26"/>
          <p:cNvSpPr txBox="1"/>
          <p:nvPr/>
        </p:nvSpPr>
        <p:spPr>
          <a:xfrm>
            <a:off x="1911900" y="2966050"/>
            <a:ext cx="4865100" cy="89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4800">
                <a:latin typeface="Consolas"/>
                <a:ea typeface="Consolas"/>
                <a:cs typeface="Consolas"/>
                <a:sym typeface="Consolas"/>
              </a:rPr>
              <a:t> 7    7    7</a:t>
            </a:r>
            <a:endParaRPr sz="4800">
              <a:solidFill>
                <a:schemeClr val="dk1"/>
              </a:solidFill>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311700" y="259950"/>
            <a:ext cx="8520600" cy="50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The UNIX </a:t>
            </a:r>
            <a:r>
              <a:rPr lang="en" sz="3200">
                <a:latin typeface="Consolas"/>
                <a:ea typeface="Consolas"/>
                <a:cs typeface="Consolas"/>
                <a:sym typeface="Consolas"/>
              </a:rPr>
              <a:t>chmod</a:t>
            </a:r>
            <a:r>
              <a:rPr lang="en" sz="3200"/>
              <a:t> command: </a:t>
            </a:r>
            <a:r>
              <a:rPr lang="en" sz="3200">
                <a:solidFill>
                  <a:srgbClr val="38761D"/>
                </a:solidFill>
              </a:rPr>
              <a:t>change file mode (permissions)</a:t>
            </a:r>
            <a:endParaRPr b="1" sz="3200" u="sng">
              <a:solidFill>
                <a:srgbClr val="38761D"/>
              </a:solidFill>
              <a:latin typeface="Consolas"/>
              <a:ea typeface="Consolas"/>
              <a:cs typeface="Consolas"/>
              <a:sym typeface="Consolas"/>
            </a:endParaRPr>
          </a:p>
        </p:txBody>
      </p:sp>
      <p:sp>
        <p:nvSpPr>
          <p:cNvPr id="174" name="Google Shape;174;p27"/>
          <p:cNvSpPr txBox="1"/>
          <p:nvPr/>
        </p:nvSpPr>
        <p:spPr>
          <a:xfrm>
            <a:off x="1454700" y="2204050"/>
            <a:ext cx="6372900" cy="89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4800">
                <a:latin typeface="Consolas"/>
                <a:ea typeface="Consolas"/>
                <a:cs typeface="Consolas"/>
                <a:sym typeface="Consolas"/>
              </a:rPr>
              <a:t>chmod 400 my_file</a:t>
            </a:r>
            <a:endParaRPr sz="4800">
              <a:solidFill>
                <a:schemeClr val="dk1"/>
              </a:solidFill>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00" y="259950"/>
            <a:ext cx="8520600" cy="50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The UNIX </a:t>
            </a:r>
            <a:r>
              <a:rPr lang="en" sz="3200">
                <a:latin typeface="Consolas"/>
                <a:ea typeface="Consolas"/>
                <a:cs typeface="Consolas"/>
                <a:sym typeface="Consolas"/>
              </a:rPr>
              <a:t>chmod</a:t>
            </a:r>
            <a:r>
              <a:rPr lang="en" sz="3200"/>
              <a:t> command: </a:t>
            </a:r>
            <a:r>
              <a:rPr lang="en" sz="3200">
                <a:solidFill>
                  <a:srgbClr val="38761D"/>
                </a:solidFill>
              </a:rPr>
              <a:t>change file mode (permissions)</a:t>
            </a:r>
            <a:endParaRPr b="1" sz="3200" u="sng">
              <a:solidFill>
                <a:srgbClr val="38761D"/>
              </a:solidFill>
              <a:latin typeface="Consolas"/>
              <a:ea typeface="Consolas"/>
              <a:cs typeface="Consolas"/>
              <a:sym typeface="Consolas"/>
            </a:endParaRPr>
          </a:p>
        </p:txBody>
      </p:sp>
      <p:sp>
        <p:nvSpPr>
          <p:cNvPr id="180" name="Google Shape;180;p28"/>
          <p:cNvSpPr txBox="1"/>
          <p:nvPr/>
        </p:nvSpPr>
        <p:spPr>
          <a:xfrm>
            <a:off x="1911900" y="1518250"/>
            <a:ext cx="4865100" cy="89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4800">
                <a:latin typeface="Consolas"/>
                <a:ea typeface="Consolas"/>
                <a:cs typeface="Consolas"/>
                <a:sym typeface="Consolas"/>
              </a:rPr>
              <a:t>rwx  rwx  rwx</a:t>
            </a:r>
            <a:endParaRPr sz="4800">
              <a:solidFill>
                <a:schemeClr val="dk1"/>
              </a:solidFill>
              <a:latin typeface="Consolas"/>
              <a:ea typeface="Consolas"/>
              <a:cs typeface="Consolas"/>
              <a:sym typeface="Consolas"/>
            </a:endParaRPr>
          </a:p>
        </p:txBody>
      </p:sp>
      <p:sp>
        <p:nvSpPr>
          <p:cNvPr id="181" name="Google Shape;181;p28"/>
          <p:cNvSpPr txBox="1"/>
          <p:nvPr/>
        </p:nvSpPr>
        <p:spPr>
          <a:xfrm>
            <a:off x="1911900" y="2204050"/>
            <a:ext cx="4865100" cy="89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4800">
                <a:latin typeface="Consolas"/>
                <a:ea typeface="Consolas"/>
                <a:cs typeface="Consolas"/>
                <a:sym typeface="Consolas"/>
              </a:rPr>
              <a:t>100  000  000</a:t>
            </a:r>
            <a:endParaRPr sz="4800">
              <a:solidFill>
                <a:schemeClr val="dk1"/>
              </a:solidFill>
              <a:latin typeface="Consolas"/>
              <a:ea typeface="Consolas"/>
              <a:cs typeface="Consolas"/>
              <a:sym typeface="Consolas"/>
            </a:endParaRPr>
          </a:p>
        </p:txBody>
      </p:sp>
      <p:sp>
        <p:nvSpPr>
          <p:cNvPr id="182" name="Google Shape;182;p28"/>
          <p:cNvSpPr txBox="1"/>
          <p:nvPr/>
        </p:nvSpPr>
        <p:spPr>
          <a:xfrm>
            <a:off x="2074700" y="1218100"/>
            <a:ext cx="8565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38761D"/>
                </a:solidFill>
                <a:latin typeface="Economica"/>
                <a:ea typeface="Economica"/>
                <a:cs typeface="Economica"/>
                <a:sym typeface="Economica"/>
              </a:rPr>
              <a:t>User</a:t>
            </a:r>
            <a:endParaRPr b="1" sz="3200">
              <a:solidFill>
                <a:srgbClr val="38761D"/>
              </a:solidFill>
              <a:latin typeface="Economica"/>
              <a:ea typeface="Economica"/>
              <a:cs typeface="Economica"/>
              <a:sym typeface="Economica"/>
            </a:endParaRPr>
          </a:p>
        </p:txBody>
      </p:sp>
      <p:sp>
        <p:nvSpPr>
          <p:cNvPr id="183" name="Google Shape;183;p28"/>
          <p:cNvSpPr txBox="1"/>
          <p:nvPr/>
        </p:nvSpPr>
        <p:spPr>
          <a:xfrm>
            <a:off x="3700800" y="1197075"/>
            <a:ext cx="10299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38761D"/>
                </a:solidFill>
                <a:latin typeface="Economica"/>
                <a:ea typeface="Economica"/>
                <a:cs typeface="Economica"/>
                <a:sym typeface="Economica"/>
              </a:rPr>
              <a:t>Group</a:t>
            </a:r>
            <a:endParaRPr b="1" sz="3200">
              <a:solidFill>
                <a:srgbClr val="38761D"/>
              </a:solidFill>
              <a:latin typeface="Economica"/>
              <a:ea typeface="Economica"/>
              <a:cs typeface="Economica"/>
              <a:sym typeface="Economica"/>
            </a:endParaRPr>
          </a:p>
        </p:txBody>
      </p:sp>
      <p:sp>
        <p:nvSpPr>
          <p:cNvPr id="184" name="Google Shape;184;p28"/>
          <p:cNvSpPr txBox="1"/>
          <p:nvPr/>
        </p:nvSpPr>
        <p:spPr>
          <a:xfrm>
            <a:off x="5529600" y="1197075"/>
            <a:ext cx="5985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38761D"/>
                </a:solidFill>
                <a:latin typeface="Economica"/>
                <a:ea typeface="Economica"/>
                <a:cs typeface="Economica"/>
                <a:sym typeface="Economica"/>
              </a:rPr>
              <a:t>All</a:t>
            </a:r>
            <a:endParaRPr b="1" sz="3200">
              <a:solidFill>
                <a:srgbClr val="38761D"/>
              </a:solidFill>
              <a:latin typeface="Economica"/>
              <a:ea typeface="Economica"/>
              <a:cs typeface="Economica"/>
              <a:sym typeface="Economica"/>
            </a:endParaRPr>
          </a:p>
        </p:txBody>
      </p:sp>
      <p:sp>
        <p:nvSpPr>
          <p:cNvPr id="185" name="Google Shape;185;p28"/>
          <p:cNvSpPr txBox="1"/>
          <p:nvPr/>
        </p:nvSpPr>
        <p:spPr>
          <a:xfrm>
            <a:off x="1911900" y="2966050"/>
            <a:ext cx="4865100" cy="89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4800">
                <a:latin typeface="Consolas"/>
                <a:ea typeface="Consolas"/>
                <a:cs typeface="Consolas"/>
                <a:sym typeface="Consolas"/>
              </a:rPr>
              <a:t> 4    0    0</a:t>
            </a:r>
            <a:endParaRPr sz="4800">
              <a:solidFill>
                <a:schemeClr val="dk1"/>
              </a:solidFill>
              <a:latin typeface="Consolas"/>
              <a:ea typeface="Consolas"/>
              <a:cs typeface="Consolas"/>
              <a:sym typeface="Consolas"/>
            </a:endParaRPr>
          </a:p>
        </p:txBody>
      </p:sp>
      <p:sp>
        <p:nvSpPr>
          <p:cNvPr id="186" name="Google Shape;186;p28"/>
          <p:cNvSpPr txBox="1"/>
          <p:nvPr/>
        </p:nvSpPr>
        <p:spPr>
          <a:xfrm>
            <a:off x="387875" y="4152300"/>
            <a:ext cx="86142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38761D"/>
                </a:solidFill>
                <a:latin typeface="Economica"/>
                <a:ea typeface="Economica"/>
                <a:cs typeface="Economica"/>
                <a:sym typeface="Economica"/>
              </a:rPr>
              <a:t>You and only you can read the file. For example, SSH keys for Amazon EC2</a:t>
            </a:r>
            <a:endParaRPr sz="2800">
              <a:solidFill>
                <a:srgbClr val="38761D"/>
              </a:solidFill>
              <a:latin typeface="Economica"/>
              <a:ea typeface="Economica"/>
              <a:cs typeface="Economica"/>
              <a:sym typeface="Economic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311700" y="259950"/>
            <a:ext cx="8520600" cy="50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The UNIX </a:t>
            </a:r>
            <a:r>
              <a:rPr lang="en" sz="3200">
                <a:latin typeface="Consolas"/>
                <a:ea typeface="Consolas"/>
                <a:cs typeface="Consolas"/>
                <a:sym typeface="Consolas"/>
              </a:rPr>
              <a:t>chmod</a:t>
            </a:r>
            <a:r>
              <a:rPr lang="en" sz="3200"/>
              <a:t> command: </a:t>
            </a:r>
            <a:r>
              <a:rPr lang="en" sz="3200">
                <a:solidFill>
                  <a:srgbClr val="38761D"/>
                </a:solidFill>
              </a:rPr>
              <a:t>change file mode (permissions)</a:t>
            </a:r>
            <a:endParaRPr b="1" sz="3200" u="sng">
              <a:solidFill>
                <a:srgbClr val="38761D"/>
              </a:solidFill>
              <a:latin typeface="Consolas"/>
              <a:ea typeface="Consolas"/>
              <a:cs typeface="Consolas"/>
              <a:sym typeface="Consolas"/>
            </a:endParaRPr>
          </a:p>
        </p:txBody>
      </p:sp>
      <p:sp>
        <p:nvSpPr>
          <p:cNvPr id="192" name="Google Shape;192;p29"/>
          <p:cNvSpPr txBox="1"/>
          <p:nvPr/>
        </p:nvSpPr>
        <p:spPr>
          <a:xfrm>
            <a:off x="409250" y="714225"/>
            <a:ext cx="8700300" cy="156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latin typeface="Consolas"/>
                <a:ea typeface="Consolas"/>
                <a:cs typeface="Consolas"/>
                <a:sym typeface="Consolas"/>
              </a:rPr>
              <a:t># add write privileges for my group (e.g., lab)</a:t>
            </a:r>
            <a:endParaRPr sz="2200">
              <a:latin typeface="Consolas"/>
              <a:ea typeface="Consolas"/>
              <a:cs typeface="Consolas"/>
              <a:sym typeface="Consolas"/>
            </a:endParaRPr>
          </a:p>
          <a:p>
            <a:pPr indent="0" lvl="0" marL="0" rtl="0" algn="l">
              <a:lnSpc>
                <a:spcPct val="115000"/>
              </a:lnSpc>
              <a:spcBef>
                <a:spcPts val="0"/>
              </a:spcBef>
              <a:spcAft>
                <a:spcPts val="0"/>
              </a:spcAft>
              <a:buNone/>
            </a:pPr>
            <a:r>
              <a:rPr lang="en" sz="2200">
                <a:latin typeface="Consolas"/>
                <a:ea typeface="Consolas"/>
                <a:cs typeface="Consolas"/>
                <a:sym typeface="Consolas"/>
              </a:rPr>
              <a:t>chmod </a:t>
            </a:r>
            <a:r>
              <a:rPr lang="en" sz="2200">
                <a:solidFill>
                  <a:srgbClr val="38761D"/>
                </a:solidFill>
                <a:latin typeface="Consolas"/>
                <a:ea typeface="Consolas"/>
                <a:cs typeface="Consolas"/>
                <a:sym typeface="Consolas"/>
              </a:rPr>
              <a:t>g+w</a:t>
            </a:r>
            <a:r>
              <a:rPr lang="en" sz="2200">
                <a:latin typeface="Consolas"/>
                <a:ea typeface="Consolas"/>
                <a:cs typeface="Consolas"/>
                <a:sym typeface="Consolas"/>
              </a:rPr>
              <a:t> testfile</a:t>
            </a:r>
            <a:endParaRPr sz="2200">
              <a:latin typeface="Consolas"/>
              <a:ea typeface="Consolas"/>
              <a:cs typeface="Consolas"/>
              <a:sym typeface="Consolas"/>
            </a:endParaRPr>
          </a:p>
          <a:p>
            <a:pPr indent="0" lvl="0" marL="0" rtl="0" algn="l">
              <a:lnSpc>
                <a:spcPct val="115000"/>
              </a:lnSpc>
              <a:spcBef>
                <a:spcPts val="0"/>
              </a:spcBef>
              <a:spcAft>
                <a:spcPts val="0"/>
              </a:spcAft>
              <a:buNone/>
            </a:pPr>
            <a:r>
              <a:t/>
            </a:r>
            <a:endParaRPr sz="2200">
              <a:latin typeface="Consolas"/>
              <a:ea typeface="Consolas"/>
              <a:cs typeface="Consolas"/>
              <a:sym typeface="Consolas"/>
            </a:endParaRPr>
          </a:p>
          <a:p>
            <a:pPr indent="0" lvl="0" marL="0" rtl="0" algn="l">
              <a:lnSpc>
                <a:spcPct val="115000"/>
              </a:lnSpc>
              <a:spcBef>
                <a:spcPts val="0"/>
              </a:spcBef>
              <a:spcAft>
                <a:spcPts val="0"/>
              </a:spcAft>
              <a:buNone/>
            </a:pPr>
            <a:r>
              <a:rPr lang="en" sz="2200">
                <a:latin typeface="Consolas"/>
                <a:ea typeface="Consolas"/>
                <a:cs typeface="Consolas"/>
                <a:sym typeface="Consolas"/>
              </a:rPr>
              <a:t>ls -ltr testfile</a:t>
            </a:r>
            <a:endParaRPr sz="2200">
              <a:latin typeface="Consolas"/>
              <a:ea typeface="Consolas"/>
              <a:cs typeface="Consolas"/>
              <a:sym typeface="Consolas"/>
            </a:endParaRPr>
          </a:p>
          <a:p>
            <a:pPr indent="0" lvl="0" marL="0" rtl="0" algn="l">
              <a:lnSpc>
                <a:spcPct val="115000"/>
              </a:lnSpc>
              <a:spcBef>
                <a:spcPts val="0"/>
              </a:spcBef>
              <a:spcAft>
                <a:spcPts val="0"/>
              </a:spcAft>
              <a:buNone/>
            </a:pPr>
            <a:r>
              <a:rPr lang="en" sz="2200">
                <a:latin typeface="Consolas"/>
                <a:ea typeface="Consolas"/>
                <a:cs typeface="Consolas"/>
                <a:sym typeface="Consolas"/>
              </a:rPr>
              <a:t>-rw-r</a:t>
            </a:r>
            <a:r>
              <a:rPr lang="en" sz="2200">
                <a:solidFill>
                  <a:srgbClr val="38761D"/>
                </a:solidFill>
                <a:latin typeface="Consolas"/>
                <a:ea typeface="Consolas"/>
                <a:cs typeface="Consolas"/>
                <a:sym typeface="Consolas"/>
              </a:rPr>
              <a:t>w</a:t>
            </a:r>
            <a:r>
              <a:rPr lang="en" sz="2200">
                <a:latin typeface="Consolas"/>
                <a:ea typeface="Consolas"/>
                <a:cs typeface="Consolas"/>
                <a:sym typeface="Consolas"/>
              </a:rPr>
              <a:t>-r-- 1 u1007787 quinlan 0 Apr 13 06:57 testfile</a:t>
            </a:r>
            <a:endParaRPr sz="2200">
              <a:latin typeface="Consolas"/>
              <a:ea typeface="Consolas"/>
              <a:cs typeface="Consolas"/>
              <a:sym typeface="Consolas"/>
            </a:endParaRPr>
          </a:p>
          <a:p>
            <a:pPr indent="0" lvl="0" marL="0" rtl="0" algn="l">
              <a:lnSpc>
                <a:spcPct val="115000"/>
              </a:lnSpc>
              <a:spcBef>
                <a:spcPts val="0"/>
              </a:spcBef>
              <a:spcAft>
                <a:spcPts val="0"/>
              </a:spcAft>
              <a:buNone/>
            </a:pPr>
            <a:r>
              <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en" sz="2200">
                <a:solidFill>
                  <a:schemeClr val="dk1"/>
                </a:solidFill>
                <a:latin typeface="Consolas"/>
                <a:ea typeface="Consolas"/>
                <a:cs typeface="Consolas"/>
                <a:sym typeface="Consolas"/>
              </a:rPr>
              <a:t># nevermind, I don't trust them</a:t>
            </a:r>
            <a:endParaRPr sz="22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2200">
                <a:solidFill>
                  <a:schemeClr val="dk1"/>
                </a:solidFill>
                <a:latin typeface="Consolas"/>
                <a:ea typeface="Consolas"/>
                <a:cs typeface="Consolas"/>
                <a:sym typeface="Consolas"/>
              </a:rPr>
              <a:t>chmod </a:t>
            </a:r>
            <a:r>
              <a:rPr lang="en" sz="2200">
                <a:solidFill>
                  <a:srgbClr val="38761D"/>
                </a:solidFill>
                <a:latin typeface="Consolas"/>
                <a:ea typeface="Consolas"/>
                <a:cs typeface="Consolas"/>
                <a:sym typeface="Consolas"/>
              </a:rPr>
              <a:t>g-w</a:t>
            </a:r>
            <a:r>
              <a:rPr lang="en" sz="2200">
                <a:solidFill>
                  <a:schemeClr val="dk1"/>
                </a:solidFill>
                <a:latin typeface="Consolas"/>
                <a:ea typeface="Consolas"/>
                <a:cs typeface="Consolas"/>
                <a:sym typeface="Consolas"/>
              </a:rPr>
              <a:t> testfile</a:t>
            </a:r>
            <a:endParaRPr sz="22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22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2200">
                <a:solidFill>
                  <a:schemeClr val="dk1"/>
                </a:solidFill>
                <a:latin typeface="Consolas"/>
                <a:ea typeface="Consolas"/>
                <a:cs typeface="Consolas"/>
                <a:sym typeface="Consolas"/>
              </a:rPr>
              <a:t>ls -ltr testfile</a:t>
            </a:r>
            <a:endParaRPr sz="22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2200">
                <a:solidFill>
                  <a:schemeClr val="dk1"/>
                </a:solidFill>
                <a:latin typeface="Consolas"/>
                <a:ea typeface="Consolas"/>
                <a:cs typeface="Consolas"/>
                <a:sym typeface="Consolas"/>
              </a:rPr>
              <a:t>-rw-r</a:t>
            </a:r>
            <a:r>
              <a:rPr lang="en" sz="2200">
                <a:latin typeface="Consolas"/>
                <a:ea typeface="Consolas"/>
                <a:cs typeface="Consolas"/>
                <a:sym typeface="Consolas"/>
              </a:rPr>
              <a:t>-</a:t>
            </a:r>
            <a:r>
              <a:rPr lang="en" sz="2200">
                <a:solidFill>
                  <a:schemeClr val="dk1"/>
                </a:solidFill>
                <a:latin typeface="Consolas"/>
                <a:ea typeface="Consolas"/>
                <a:cs typeface="Consolas"/>
                <a:sym typeface="Consolas"/>
              </a:rPr>
              <a:t>-r-- 1 u1007787 quinlan 0 Apr 13 06:57 testfile</a:t>
            </a:r>
            <a:endParaRPr sz="22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22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2000">
              <a:solidFill>
                <a:schemeClr val="dk1"/>
              </a:solidFill>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311700" y="259950"/>
            <a:ext cx="8520600" cy="50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Making a script executable</a:t>
            </a:r>
            <a:endParaRPr b="1" sz="3200" u="sng">
              <a:solidFill>
                <a:srgbClr val="38761D"/>
              </a:solidFill>
              <a:latin typeface="Consolas"/>
              <a:ea typeface="Consolas"/>
              <a:cs typeface="Consolas"/>
              <a:sym typeface="Consolas"/>
            </a:endParaRPr>
          </a:p>
        </p:txBody>
      </p:sp>
      <p:sp>
        <p:nvSpPr>
          <p:cNvPr id="198" name="Google Shape;198;p30"/>
          <p:cNvSpPr txBox="1"/>
          <p:nvPr/>
        </p:nvSpPr>
        <p:spPr>
          <a:xfrm>
            <a:off x="409250" y="714225"/>
            <a:ext cx="8700300" cy="156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cat sleep.sh</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#!/usr/bin/bash</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sleep 10</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./sleep.sh</a:t>
            </a:r>
            <a:endParaRPr>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bash: sleep.sh: command not found...</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ls -l sleep.sh </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-rw-r--r-- 1 u1007787 quinlan 25 Apr 13 07:08 sleep.sh</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chmod u+x sleep.sh </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ls -l sleep.sh</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-rwxr--r-- 1 u1007787 quinlan 25 Apr 13 07:08 </a:t>
            </a:r>
            <a:r>
              <a:rPr b="1" lang="en">
                <a:solidFill>
                  <a:srgbClr val="00FF00"/>
                </a:solidFill>
                <a:latin typeface="Consolas"/>
                <a:ea typeface="Consolas"/>
                <a:cs typeface="Consolas"/>
                <a:sym typeface="Consolas"/>
              </a:rPr>
              <a:t>sleep.sh</a:t>
            </a:r>
            <a:endParaRPr b="1">
              <a:solidFill>
                <a:srgbClr val="00FF00"/>
              </a:solidFill>
              <a:latin typeface="Consolas"/>
              <a:ea typeface="Consolas"/>
              <a:cs typeface="Consolas"/>
              <a:sym typeface="Consolas"/>
            </a:endParaRPr>
          </a:p>
          <a:p>
            <a:pPr indent="0" lvl="0" marL="0" rtl="0" algn="l">
              <a:lnSpc>
                <a:spcPct val="115000"/>
              </a:lnSpc>
              <a:spcBef>
                <a:spcPts val="0"/>
              </a:spcBef>
              <a:spcAft>
                <a:spcPts val="0"/>
              </a:spcAft>
              <a:buNone/>
            </a:pPr>
            <a:r>
              <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./sleep.sh</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a:solidFill>
                <a:schemeClr val="dk1"/>
              </a:solidFill>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563100" y="564750"/>
            <a:ext cx="7536600" cy="50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400"/>
              <a:t>Academic compute clusters</a:t>
            </a:r>
            <a:endParaRPr b="1" sz="6400"/>
          </a:p>
        </p:txBody>
      </p:sp>
      <p:sp>
        <p:nvSpPr>
          <p:cNvPr id="204" name="Google Shape;204;p31"/>
          <p:cNvSpPr txBox="1"/>
          <p:nvPr/>
        </p:nvSpPr>
        <p:spPr>
          <a:xfrm>
            <a:off x="0" y="4867075"/>
            <a:ext cx="4565700" cy="25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Economica"/>
                <a:ea typeface="Economica"/>
                <a:cs typeface="Economica"/>
                <a:sym typeface="Economica"/>
              </a:rPr>
              <a:t>https://cvw.cac.cornell.edu/environment/slurm_intro</a:t>
            </a:r>
            <a:endParaRPr sz="1200">
              <a:latin typeface="Economica"/>
              <a:ea typeface="Economica"/>
              <a:cs typeface="Economica"/>
              <a:sym typeface="Economica"/>
            </a:endParaRPr>
          </a:p>
        </p:txBody>
      </p:sp>
      <p:pic>
        <p:nvPicPr>
          <p:cNvPr id="205" name="Google Shape;205;p31"/>
          <p:cNvPicPr preferRelativeResize="0"/>
          <p:nvPr/>
        </p:nvPicPr>
        <p:blipFill>
          <a:blip r:embed="rId3">
            <a:alphaModFix/>
          </a:blip>
          <a:stretch>
            <a:fillRect/>
          </a:stretch>
        </p:blipFill>
        <p:spPr>
          <a:xfrm>
            <a:off x="1752600" y="1225950"/>
            <a:ext cx="5460206" cy="3488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Revisiting Unix tools and maybe some new ones</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nsolas"/>
              <a:buChar char="-"/>
            </a:pPr>
            <a:r>
              <a:rPr lang="en">
                <a:latin typeface="Consolas"/>
                <a:ea typeface="Consolas"/>
                <a:cs typeface="Consolas"/>
                <a:sym typeface="Consolas"/>
              </a:rPr>
              <a:t>ps </a:t>
            </a:r>
            <a:endParaRPr>
              <a:latin typeface="Consolas"/>
              <a:ea typeface="Consolas"/>
              <a:cs typeface="Consolas"/>
              <a:sym typeface="Consolas"/>
            </a:endParaRPr>
          </a:p>
          <a:p>
            <a:pPr indent="-342900" lvl="0" marL="457200" rtl="0" algn="l">
              <a:spcBef>
                <a:spcPts val="0"/>
              </a:spcBef>
              <a:spcAft>
                <a:spcPts val="0"/>
              </a:spcAft>
              <a:buSzPts val="1800"/>
              <a:buFont typeface="Consolas"/>
              <a:buChar char="-"/>
            </a:pPr>
            <a:r>
              <a:rPr lang="en">
                <a:latin typeface="Consolas"/>
                <a:ea typeface="Consolas"/>
                <a:cs typeface="Consolas"/>
                <a:sym typeface="Consolas"/>
              </a:rPr>
              <a:t>t</a:t>
            </a:r>
            <a:r>
              <a:rPr lang="en">
                <a:latin typeface="Consolas"/>
                <a:ea typeface="Consolas"/>
                <a:cs typeface="Consolas"/>
                <a:sym typeface="Consolas"/>
              </a:rPr>
              <a:t>op</a:t>
            </a:r>
            <a:endParaRPr>
              <a:latin typeface="Consolas"/>
              <a:ea typeface="Consolas"/>
              <a:cs typeface="Consolas"/>
              <a:sym typeface="Consolas"/>
            </a:endParaRPr>
          </a:p>
          <a:p>
            <a:pPr indent="-342900" lvl="0" marL="457200" rtl="0" algn="l">
              <a:spcBef>
                <a:spcPts val="0"/>
              </a:spcBef>
              <a:spcAft>
                <a:spcPts val="0"/>
              </a:spcAft>
              <a:buSzPts val="1800"/>
              <a:buFont typeface="Consolas"/>
              <a:buChar char="-"/>
            </a:pPr>
            <a:r>
              <a:rPr lang="en">
                <a:latin typeface="Consolas"/>
                <a:ea typeface="Consolas"/>
                <a:cs typeface="Consolas"/>
                <a:sym typeface="Consolas"/>
              </a:rPr>
              <a:t>kill</a:t>
            </a:r>
            <a:endParaRPr>
              <a:latin typeface="Consolas"/>
              <a:ea typeface="Consolas"/>
              <a:cs typeface="Consolas"/>
              <a:sym typeface="Consolas"/>
            </a:endParaRPr>
          </a:p>
          <a:p>
            <a:pPr indent="-342900" lvl="0" marL="457200" rtl="0" algn="l">
              <a:spcBef>
                <a:spcPts val="0"/>
              </a:spcBef>
              <a:spcAft>
                <a:spcPts val="0"/>
              </a:spcAft>
              <a:buSzPts val="1800"/>
              <a:buFont typeface="Consolas"/>
              <a:buChar char="-"/>
            </a:pPr>
            <a:r>
              <a:rPr lang="en">
                <a:latin typeface="Consolas"/>
                <a:ea typeface="Consolas"/>
                <a:cs typeface="Consolas"/>
                <a:sym typeface="Consolas"/>
              </a:rPr>
              <a:t>diff</a:t>
            </a:r>
            <a:endParaRPr>
              <a:latin typeface="Consolas"/>
              <a:ea typeface="Consolas"/>
              <a:cs typeface="Consolas"/>
              <a:sym typeface="Consolas"/>
            </a:endParaRPr>
          </a:p>
          <a:p>
            <a:pPr indent="-342900" lvl="0" marL="457200" rtl="0" algn="l">
              <a:spcBef>
                <a:spcPts val="0"/>
              </a:spcBef>
              <a:spcAft>
                <a:spcPts val="0"/>
              </a:spcAft>
              <a:buSzPts val="1800"/>
              <a:buFont typeface="Consolas"/>
              <a:buChar char="-"/>
            </a:pPr>
            <a:r>
              <a:rPr lang="en">
                <a:latin typeface="Consolas"/>
                <a:ea typeface="Consolas"/>
                <a:cs typeface="Consolas"/>
                <a:sym typeface="Consolas"/>
              </a:rPr>
              <a:t>sleep</a:t>
            </a:r>
            <a:endParaRPr>
              <a:latin typeface="Consolas"/>
              <a:ea typeface="Consolas"/>
              <a:cs typeface="Consolas"/>
              <a:sym typeface="Consolas"/>
            </a:endParaRPr>
          </a:p>
          <a:p>
            <a:pPr indent="-342900" lvl="0" marL="457200" rtl="0" algn="l">
              <a:spcBef>
                <a:spcPts val="0"/>
              </a:spcBef>
              <a:spcAft>
                <a:spcPts val="0"/>
              </a:spcAft>
              <a:buSzPts val="1800"/>
              <a:buFont typeface="Consolas"/>
              <a:buChar char="-"/>
            </a:pPr>
            <a:r>
              <a:rPr lang="en">
                <a:latin typeface="Consolas"/>
                <a:ea typeface="Consolas"/>
                <a:cs typeface="Consolas"/>
                <a:sym typeface="Consolas"/>
              </a:rPr>
              <a:t>chmod</a:t>
            </a:r>
            <a:endParaRPr>
              <a:latin typeface="Consolas"/>
              <a:ea typeface="Consolas"/>
              <a:cs typeface="Consolas"/>
              <a:sym typeface="Consolas"/>
            </a:endParaRPr>
          </a:p>
          <a:p>
            <a:pPr indent="-342900" lvl="0" marL="457200" rtl="0" algn="l">
              <a:spcBef>
                <a:spcPts val="0"/>
              </a:spcBef>
              <a:spcAft>
                <a:spcPts val="0"/>
              </a:spcAft>
              <a:buSzPts val="1800"/>
              <a:buFont typeface="Consolas"/>
              <a:buChar char="-"/>
            </a:pPr>
            <a:r>
              <a:rPr lang="en">
                <a:latin typeface="Consolas"/>
                <a:ea typeface="Consolas"/>
                <a:cs typeface="Consolas"/>
                <a:sym typeface="Consolas"/>
              </a:rPr>
              <a:t>history</a:t>
            </a:r>
            <a:endParaRPr>
              <a:latin typeface="Consolas"/>
              <a:ea typeface="Consolas"/>
              <a:cs typeface="Consolas"/>
              <a:sym typeface="Consolas"/>
            </a:endParaRPr>
          </a:p>
          <a:p>
            <a:pPr indent="-342900" lvl="0" marL="457200" rtl="0" algn="l">
              <a:spcBef>
                <a:spcPts val="0"/>
              </a:spcBef>
              <a:spcAft>
                <a:spcPts val="0"/>
              </a:spcAft>
              <a:buSzPts val="1800"/>
              <a:buFont typeface="Consolas"/>
              <a:buChar char="-"/>
            </a:pPr>
            <a:r>
              <a:rPr lang="en">
                <a:latin typeface="Consolas"/>
                <a:ea typeface="Consolas"/>
                <a:cs typeface="Consolas"/>
                <a:sym typeface="Consolas"/>
              </a:rPr>
              <a:t>Ctrl+R</a:t>
            </a:r>
            <a:endParaRPr>
              <a:latin typeface="Consolas"/>
              <a:ea typeface="Consolas"/>
              <a:cs typeface="Consolas"/>
              <a:sym typeface="Consola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nvSpPr>
        <p:spPr>
          <a:xfrm>
            <a:off x="409250" y="942825"/>
            <a:ext cx="8700300" cy="359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Consolas"/>
                <a:ea typeface="Consolas"/>
                <a:cs typeface="Consolas"/>
                <a:sym typeface="Consolas"/>
              </a:rPr>
              <a:t>vim run2.sh</a:t>
            </a:r>
            <a:endParaRPr sz="1800">
              <a:latin typeface="Consolas"/>
              <a:ea typeface="Consolas"/>
              <a:cs typeface="Consolas"/>
              <a:sym typeface="Consolas"/>
            </a:endParaRPr>
          </a:p>
          <a:p>
            <a:pPr indent="0" lvl="0" marL="0" rtl="0" algn="l">
              <a:lnSpc>
                <a:spcPct val="115000"/>
              </a:lnSpc>
              <a:spcBef>
                <a:spcPts val="0"/>
              </a:spcBef>
              <a:spcAft>
                <a:spcPts val="0"/>
              </a:spcAft>
              <a:buNone/>
            </a:pPr>
            <a:r>
              <a:t/>
            </a:r>
            <a:endParaRPr sz="2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1155CC"/>
                </a:solidFill>
                <a:latin typeface="Consolas"/>
                <a:ea typeface="Consolas"/>
                <a:cs typeface="Consolas"/>
                <a:sym typeface="Consolas"/>
              </a:rPr>
              <a:t>sample=$1</a:t>
            </a:r>
            <a:endParaRPr sz="1800">
              <a:solidFill>
                <a:srgbClr val="1155CC"/>
              </a:solidFill>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990000"/>
                </a:solidFill>
                <a:latin typeface="Consolas"/>
                <a:ea typeface="Consolas"/>
                <a:cs typeface="Consolas"/>
                <a:sym typeface="Consolas"/>
              </a:rPr>
              <a:t>genome=$2</a:t>
            </a:r>
            <a:endParaRPr sz="1800">
              <a:solidFill>
                <a:srgbClr val="990000"/>
              </a:solidFill>
              <a:latin typeface="Consolas"/>
              <a:ea typeface="Consolas"/>
              <a:cs typeface="Consolas"/>
              <a:sym typeface="Consolas"/>
            </a:endParaRPr>
          </a:p>
          <a:p>
            <a:pPr indent="0" lvl="0" marL="0" rtl="0" algn="l">
              <a:spcBef>
                <a:spcPts val="0"/>
              </a:spcBef>
              <a:spcAft>
                <a:spcPts val="0"/>
              </a:spcAft>
              <a:buNone/>
            </a:pPr>
            <a:r>
              <a:rPr lang="en" sz="1800">
                <a:solidFill>
                  <a:schemeClr val="dk1"/>
                </a:solidFill>
                <a:latin typeface="Consolas"/>
                <a:ea typeface="Consolas"/>
                <a:cs typeface="Consolas"/>
                <a:sym typeface="Consolas"/>
              </a:rPr>
              <a:t>bwa mem -t 16 </a:t>
            </a:r>
            <a:r>
              <a:rPr lang="en" sz="1800">
                <a:solidFill>
                  <a:srgbClr val="990000"/>
                </a:solidFill>
                <a:latin typeface="Consolas"/>
                <a:ea typeface="Consolas"/>
                <a:cs typeface="Consolas"/>
                <a:sym typeface="Consolas"/>
              </a:rPr>
              <a:t>$genome</a:t>
            </a:r>
            <a:r>
              <a:rPr lang="en" sz="1800">
                <a:solidFill>
                  <a:schemeClr val="dk1"/>
                </a:solidFill>
                <a:latin typeface="Consolas"/>
                <a:ea typeface="Consolas"/>
                <a:cs typeface="Consolas"/>
                <a:sym typeface="Consolas"/>
              </a:rPr>
              <a:t> </a:t>
            </a:r>
            <a:r>
              <a:rPr lang="en" sz="1800">
                <a:solidFill>
                  <a:srgbClr val="1155CC"/>
                </a:solidFill>
                <a:latin typeface="Consolas"/>
                <a:ea typeface="Consolas"/>
                <a:cs typeface="Consolas"/>
                <a:sym typeface="Consolas"/>
              </a:rPr>
              <a:t>$sample</a:t>
            </a:r>
            <a:r>
              <a:rPr lang="en" sz="1800">
                <a:solidFill>
                  <a:schemeClr val="dk1"/>
                </a:solidFill>
                <a:latin typeface="Consolas"/>
                <a:ea typeface="Consolas"/>
                <a:cs typeface="Consolas"/>
                <a:sym typeface="Consolas"/>
              </a:rPr>
              <a:t>.1.fq </a:t>
            </a:r>
            <a:r>
              <a:rPr lang="en" sz="1800">
                <a:solidFill>
                  <a:srgbClr val="1155CC"/>
                </a:solidFill>
                <a:latin typeface="Consolas"/>
                <a:ea typeface="Consolas"/>
                <a:cs typeface="Consolas"/>
                <a:sym typeface="Consolas"/>
              </a:rPr>
              <a:t>$sample</a:t>
            </a:r>
            <a:r>
              <a:rPr lang="en" sz="1800">
                <a:solidFill>
                  <a:schemeClr val="dk1"/>
                </a:solidFill>
                <a:latin typeface="Consolas"/>
                <a:ea typeface="Consolas"/>
                <a:cs typeface="Consolas"/>
                <a:sym typeface="Consolas"/>
              </a:rPr>
              <a:t>.2.fq &gt; </a:t>
            </a:r>
            <a:r>
              <a:rPr lang="en" sz="1800">
                <a:solidFill>
                  <a:srgbClr val="1155CC"/>
                </a:solidFill>
                <a:latin typeface="Consolas"/>
                <a:ea typeface="Consolas"/>
                <a:cs typeface="Consolas"/>
                <a:sym typeface="Consolas"/>
              </a:rPr>
              <a:t>$sample</a:t>
            </a:r>
            <a:r>
              <a:rPr lang="en" sz="1800">
                <a:solidFill>
                  <a:schemeClr val="dk1"/>
                </a:solidFill>
                <a:latin typeface="Consolas"/>
                <a:ea typeface="Consolas"/>
                <a:cs typeface="Consolas"/>
                <a:sym typeface="Consolas"/>
              </a:rPr>
              <a:t>.sam </a:t>
            </a:r>
            <a:endParaRPr sz="1800">
              <a:solidFill>
                <a:schemeClr val="dk1"/>
              </a:solidFill>
              <a:latin typeface="Consolas"/>
              <a:ea typeface="Consolas"/>
              <a:cs typeface="Consolas"/>
              <a:sym typeface="Consolas"/>
            </a:endParaRPr>
          </a:p>
          <a:p>
            <a:pPr indent="0" lvl="0" marL="0" rtl="0" algn="l">
              <a:spcBef>
                <a:spcPts val="0"/>
              </a:spcBef>
              <a:spcAft>
                <a:spcPts val="0"/>
              </a:spcAft>
              <a:buNone/>
            </a:pPr>
            <a:r>
              <a:rPr lang="en" sz="1800">
                <a:solidFill>
                  <a:schemeClr val="dk1"/>
                </a:solidFill>
                <a:latin typeface="Consolas"/>
                <a:ea typeface="Consolas"/>
                <a:cs typeface="Consolas"/>
                <a:sym typeface="Consolas"/>
              </a:rPr>
              <a:t>samtools view -Sb </a:t>
            </a:r>
            <a:r>
              <a:rPr lang="en" sz="1800">
                <a:solidFill>
                  <a:srgbClr val="1155CC"/>
                </a:solidFill>
                <a:latin typeface="Consolas"/>
                <a:ea typeface="Consolas"/>
                <a:cs typeface="Consolas"/>
                <a:sym typeface="Consolas"/>
              </a:rPr>
              <a:t>$sample</a:t>
            </a:r>
            <a:r>
              <a:rPr lang="en" sz="1800">
                <a:solidFill>
                  <a:schemeClr val="dk1"/>
                </a:solidFill>
                <a:latin typeface="Consolas"/>
                <a:ea typeface="Consolas"/>
                <a:cs typeface="Consolas"/>
                <a:sym typeface="Consolas"/>
              </a:rPr>
              <a:t>.sam &gt; </a:t>
            </a:r>
            <a:r>
              <a:rPr lang="en" sz="1800">
                <a:solidFill>
                  <a:srgbClr val="1155CC"/>
                </a:solidFill>
                <a:latin typeface="Consolas"/>
                <a:ea typeface="Consolas"/>
                <a:cs typeface="Consolas"/>
                <a:sym typeface="Consolas"/>
              </a:rPr>
              <a:t>$sample</a:t>
            </a:r>
            <a:r>
              <a:rPr lang="en" sz="1800">
                <a:solidFill>
                  <a:schemeClr val="dk1"/>
                </a:solidFill>
                <a:latin typeface="Consolas"/>
                <a:ea typeface="Consolas"/>
                <a:cs typeface="Consolas"/>
                <a:sym typeface="Consolas"/>
              </a:rPr>
              <a:t>.bam </a:t>
            </a:r>
            <a:endParaRPr sz="1800">
              <a:solidFill>
                <a:schemeClr val="dk1"/>
              </a:solidFill>
              <a:latin typeface="Consolas"/>
              <a:ea typeface="Consolas"/>
              <a:cs typeface="Consolas"/>
              <a:sym typeface="Consolas"/>
            </a:endParaRPr>
          </a:p>
          <a:p>
            <a:pPr indent="0" lvl="0" marL="0" rtl="0" algn="l">
              <a:spcBef>
                <a:spcPts val="0"/>
              </a:spcBef>
              <a:spcAft>
                <a:spcPts val="0"/>
              </a:spcAft>
              <a:buNone/>
            </a:pPr>
            <a:r>
              <a:rPr lang="en" sz="1800">
                <a:solidFill>
                  <a:schemeClr val="dk1"/>
                </a:solidFill>
                <a:latin typeface="Consolas"/>
                <a:ea typeface="Consolas"/>
                <a:cs typeface="Consolas"/>
                <a:sym typeface="Consolas"/>
              </a:rPr>
              <a:t>samtools sort -@ 8 -m 1G </a:t>
            </a:r>
            <a:r>
              <a:rPr lang="en" sz="1800">
                <a:solidFill>
                  <a:srgbClr val="1155CC"/>
                </a:solidFill>
                <a:latin typeface="Consolas"/>
                <a:ea typeface="Consolas"/>
                <a:cs typeface="Consolas"/>
                <a:sym typeface="Consolas"/>
              </a:rPr>
              <a:t>$sample</a:t>
            </a:r>
            <a:r>
              <a:rPr lang="en" sz="1800">
                <a:solidFill>
                  <a:schemeClr val="dk1"/>
                </a:solidFill>
                <a:latin typeface="Consolas"/>
                <a:ea typeface="Consolas"/>
                <a:cs typeface="Consolas"/>
                <a:sym typeface="Consolas"/>
              </a:rPr>
              <a:t>.bam -o </a:t>
            </a:r>
            <a:r>
              <a:rPr lang="en" sz="1800">
                <a:solidFill>
                  <a:srgbClr val="1155CC"/>
                </a:solidFill>
                <a:latin typeface="Consolas"/>
                <a:ea typeface="Consolas"/>
                <a:cs typeface="Consolas"/>
                <a:sym typeface="Consolas"/>
              </a:rPr>
              <a:t>$sample</a:t>
            </a:r>
            <a:r>
              <a:rPr lang="en" sz="1800">
                <a:solidFill>
                  <a:schemeClr val="dk1"/>
                </a:solidFill>
                <a:latin typeface="Consolas"/>
                <a:ea typeface="Consolas"/>
                <a:cs typeface="Consolas"/>
                <a:sym typeface="Consolas"/>
              </a:rPr>
              <a:t>.sorted.bam </a:t>
            </a:r>
            <a:endParaRPr sz="1800">
              <a:solidFill>
                <a:srgbClr val="38761D"/>
              </a:solidFill>
              <a:latin typeface="Consolas"/>
              <a:ea typeface="Consolas"/>
              <a:cs typeface="Consolas"/>
              <a:sym typeface="Consolas"/>
            </a:endParaRPr>
          </a:p>
          <a:p>
            <a:pPr indent="0" lvl="0" marL="0" rtl="0" algn="l">
              <a:spcBef>
                <a:spcPts val="0"/>
              </a:spcBef>
              <a:spcAft>
                <a:spcPts val="0"/>
              </a:spcAft>
              <a:buNone/>
            </a:pPr>
            <a:r>
              <a:rPr lang="en" sz="1800">
                <a:solidFill>
                  <a:schemeClr val="dk1"/>
                </a:solidFill>
                <a:latin typeface="Consolas"/>
                <a:ea typeface="Consolas"/>
                <a:cs typeface="Consolas"/>
                <a:sym typeface="Consolas"/>
              </a:rPr>
              <a:t>samtools index </a:t>
            </a:r>
            <a:r>
              <a:rPr lang="en" sz="1800">
                <a:solidFill>
                  <a:srgbClr val="1155CC"/>
                </a:solidFill>
                <a:latin typeface="Consolas"/>
                <a:ea typeface="Consolas"/>
                <a:cs typeface="Consolas"/>
                <a:sym typeface="Consolas"/>
              </a:rPr>
              <a:t>$sample</a:t>
            </a:r>
            <a:r>
              <a:rPr lang="en" sz="1800">
                <a:solidFill>
                  <a:schemeClr val="dk1"/>
                </a:solidFill>
                <a:latin typeface="Consolas"/>
                <a:ea typeface="Consolas"/>
                <a:cs typeface="Consolas"/>
                <a:sym typeface="Consolas"/>
              </a:rPr>
              <a:t>.sorted.bam</a:t>
            </a:r>
            <a:r>
              <a:rPr lang="en" sz="1800">
                <a:solidFill>
                  <a:srgbClr val="38761D"/>
                </a:solidFill>
                <a:latin typeface="Consolas"/>
                <a:ea typeface="Consolas"/>
                <a:cs typeface="Consolas"/>
                <a:sym typeface="Consolas"/>
              </a:rPr>
              <a:t> </a:t>
            </a:r>
            <a:endParaRPr sz="1800">
              <a:solidFill>
                <a:srgbClr val="38761D"/>
              </a:solidFill>
              <a:latin typeface="Consolas"/>
              <a:ea typeface="Consolas"/>
              <a:cs typeface="Consolas"/>
              <a:sym typeface="Consolas"/>
            </a:endParaRPr>
          </a:p>
          <a:p>
            <a:pPr indent="0" lvl="0" marL="0" rtl="0" algn="l">
              <a:spcBef>
                <a:spcPts val="0"/>
              </a:spcBef>
              <a:spcAft>
                <a:spcPts val="0"/>
              </a:spcAft>
              <a:buNone/>
            </a:pPr>
            <a:r>
              <a:rPr lang="en" sz="1800">
                <a:solidFill>
                  <a:schemeClr val="dk1"/>
                </a:solidFill>
                <a:latin typeface="Consolas"/>
                <a:ea typeface="Consolas"/>
                <a:cs typeface="Consolas"/>
                <a:sym typeface="Consolas"/>
              </a:rPr>
              <a:t>freebayes -f </a:t>
            </a:r>
            <a:r>
              <a:rPr lang="en" sz="1800">
                <a:solidFill>
                  <a:srgbClr val="990000"/>
                </a:solidFill>
                <a:latin typeface="Consolas"/>
                <a:ea typeface="Consolas"/>
                <a:cs typeface="Consolas"/>
                <a:sym typeface="Consolas"/>
              </a:rPr>
              <a:t>$genome</a:t>
            </a:r>
            <a:r>
              <a:rPr lang="en" sz="1800">
                <a:solidFill>
                  <a:schemeClr val="dk1"/>
                </a:solidFill>
                <a:latin typeface="Consolas"/>
                <a:ea typeface="Consolas"/>
                <a:cs typeface="Consolas"/>
                <a:sym typeface="Consolas"/>
              </a:rPr>
              <a:t> </a:t>
            </a:r>
            <a:r>
              <a:rPr lang="en" sz="1800">
                <a:solidFill>
                  <a:srgbClr val="1155CC"/>
                </a:solidFill>
                <a:latin typeface="Consolas"/>
                <a:ea typeface="Consolas"/>
                <a:cs typeface="Consolas"/>
                <a:sym typeface="Consolas"/>
              </a:rPr>
              <a:t>$sample</a:t>
            </a:r>
            <a:r>
              <a:rPr lang="en" sz="1800">
                <a:solidFill>
                  <a:schemeClr val="dk1"/>
                </a:solidFill>
                <a:latin typeface="Consolas"/>
                <a:ea typeface="Consolas"/>
                <a:cs typeface="Consolas"/>
                <a:sym typeface="Consolas"/>
              </a:rPr>
              <a:t>.sorted.bam &gt; </a:t>
            </a:r>
            <a:r>
              <a:rPr lang="en" sz="1800">
                <a:solidFill>
                  <a:srgbClr val="1155CC"/>
                </a:solidFill>
                <a:latin typeface="Consolas"/>
                <a:ea typeface="Consolas"/>
                <a:cs typeface="Consolas"/>
                <a:sym typeface="Consolas"/>
              </a:rPr>
              <a:t>$sample</a:t>
            </a:r>
            <a:r>
              <a:rPr lang="en" sz="1800">
                <a:solidFill>
                  <a:schemeClr val="dk1"/>
                </a:solidFill>
                <a:latin typeface="Consolas"/>
                <a:ea typeface="Consolas"/>
                <a:cs typeface="Consolas"/>
                <a:sym typeface="Consolas"/>
              </a:rPr>
              <a:t>.vcf </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800">
              <a:solidFill>
                <a:srgbClr val="38761D"/>
              </a:solidFill>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38761D"/>
                </a:solidFill>
                <a:latin typeface="Consolas"/>
                <a:ea typeface="Consolas"/>
                <a:cs typeface="Consolas"/>
                <a:sym typeface="Consolas"/>
              </a:rPr>
              <a:t>&lt;type Esc then :wq then Enter to save and quit&gt;</a:t>
            </a:r>
            <a:endParaRPr sz="2000">
              <a:solidFill>
                <a:schemeClr val="dk1"/>
              </a:solidFill>
              <a:latin typeface="Consolas"/>
              <a:ea typeface="Consolas"/>
              <a:cs typeface="Consolas"/>
              <a:sym typeface="Consolas"/>
            </a:endParaRPr>
          </a:p>
        </p:txBody>
      </p:sp>
      <p:sp>
        <p:nvSpPr>
          <p:cNvPr id="211" name="Google Shape;211;p32"/>
          <p:cNvSpPr txBox="1"/>
          <p:nvPr>
            <p:ph type="title"/>
          </p:nvPr>
        </p:nvSpPr>
        <p:spPr>
          <a:xfrm>
            <a:off x="311700" y="334225"/>
            <a:ext cx="8520600" cy="50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Bash script that accepts a sample name and reference genome from the CL</a:t>
            </a:r>
            <a:endParaRPr b="1" sz="2600">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nvSpPr>
        <p:spPr>
          <a:xfrm>
            <a:off x="409250" y="1407400"/>
            <a:ext cx="7938600" cy="18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en" sz="2000">
                <a:solidFill>
                  <a:schemeClr val="dk1"/>
                </a:solidFill>
                <a:latin typeface="Consolas"/>
                <a:ea typeface="Consolas"/>
                <a:cs typeface="Consolas"/>
                <a:sym typeface="Consolas"/>
              </a:rPr>
              <a:t>bash run2.sh sample1 ref.fa </a:t>
            </a:r>
            <a:endParaRPr sz="2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bash run2.sh sample2 ref.fa </a:t>
            </a:r>
            <a:endParaRPr sz="2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2000">
                <a:solidFill>
                  <a:schemeClr val="dk1"/>
                </a:solidFill>
                <a:latin typeface="Consolas"/>
                <a:ea typeface="Consolas"/>
                <a:cs typeface="Consolas"/>
                <a:sym typeface="Consolas"/>
              </a:rPr>
              <a:t>...</a:t>
            </a:r>
            <a:endParaRPr sz="2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bash run2.sh sampleN ref.fa </a:t>
            </a:r>
            <a:endParaRPr sz="2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b="1" sz="2000">
              <a:solidFill>
                <a:schemeClr val="dk1"/>
              </a:solidFill>
              <a:latin typeface="Consolas"/>
              <a:ea typeface="Consolas"/>
              <a:cs typeface="Consolas"/>
              <a:sym typeface="Consolas"/>
            </a:endParaRPr>
          </a:p>
        </p:txBody>
      </p:sp>
      <p:sp>
        <p:nvSpPr>
          <p:cNvPr id="217" name="Google Shape;217;p33"/>
          <p:cNvSpPr txBox="1"/>
          <p:nvPr>
            <p:ph type="title"/>
          </p:nvPr>
        </p:nvSpPr>
        <p:spPr>
          <a:xfrm>
            <a:off x="311700" y="259950"/>
            <a:ext cx="8520600" cy="50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Run script separately (in parallel) for each sample. </a:t>
            </a:r>
            <a:r>
              <a:rPr b="1" lang="en" sz="2600" u="sng"/>
              <a:t>What is the limitation?</a:t>
            </a:r>
            <a:endParaRPr b="1" sz="2600" u="sng">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34"/>
          <p:cNvPicPr preferRelativeResize="0"/>
          <p:nvPr/>
        </p:nvPicPr>
        <p:blipFill>
          <a:blip r:embed="rId3">
            <a:alphaModFix/>
          </a:blip>
          <a:stretch>
            <a:fillRect/>
          </a:stretch>
        </p:blipFill>
        <p:spPr>
          <a:xfrm>
            <a:off x="4461691" y="1178800"/>
            <a:ext cx="4579911" cy="2926274"/>
          </a:xfrm>
          <a:prstGeom prst="rect">
            <a:avLst/>
          </a:prstGeom>
          <a:noFill/>
          <a:ln>
            <a:noFill/>
          </a:ln>
        </p:spPr>
      </p:pic>
      <p:sp>
        <p:nvSpPr>
          <p:cNvPr id="223" name="Google Shape;223;p34"/>
          <p:cNvSpPr txBox="1"/>
          <p:nvPr/>
        </p:nvSpPr>
        <p:spPr>
          <a:xfrm>
            <a:off x="409250" y="1407400"/>
            <a:ext cx="7938600" cy="18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chemeClr val="dk1"/>
                </a:solidFill>
                <a:latin typeface="Consolas"/>
                <a:ea typeface="Consolas"/>
                <a:cs typeface="Consolas"/>
                <a:sym typeface="Consolas"/>
              </a:rPr>
              <a:t>bash run2.sh sampleA ref.fa</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chemeClr val="dk1"/>
                </a:solidFill>
                <a:latin typeface="Consolas"/>
                <a:ea typeface="Consolas"/>
                <a:cs typeface="Consolas"/>
                <a:sym typeface="Consolas"/>
              </a:rPr>
              <a:t>bash run2.sh sampleB ref.fa</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chemeClr val="dk1"/>
                </a:solidFill>
                <a:latin typeface="Consolas"/>
                <a:ea typeface="Consolas"/>
                <a:cs typeface="Consolas"/>
                <a:sym typeface="Consolas"/>
              </a:rPr>
              <a:t>bash run2.sh sampleC ref.fa</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chemeClr val="dk1"/>
                </a:solidFill>
                <a:latin typeface="Consolas"/>
                <a:ea typeface="Consolas"/>
                <a:cs typeface="Consolas"/>
                <a:sym typeface="Consolas"/>
              </a:rPr>
              <a:t>bash run2.sh sampleJ ref.fa</a:t>
            </a:r>
            <a:endParaRPr sz="1800">
              <a:solidFill>
                <a:schemeClr val="dk1"/>
              </a:solidFill>
              <a:latin typeface="Consolas"/>
              <a:ea typeface="Consolas"/>
              <a:cs typeface="Consolas"/>
              <a:sym typeface="Consolas"/>
            </a:endParaRPr>
          </a:p>
        </p:txBody>
      </p:sp>
      <p:sp>
        <p:nvSpPr>
          <p:cNvPr id="224" name="Google Shape;224;p34"/>
          <p:cNvSpPr txBox="1"/>
          <p:nvPr>
            <p:ph type="title"/>
          </p:nvPr>
        </p:nvSpPr>
        <p:spPr>
          <a:xfrm>
            <a:off x="311700" y="259950"/>
            <a:ext cx="8520600" cy="50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We need to send each job to an available computing resource</a:t>
            </a:r>
            <a:endParaRPr b="1" sz="3200" u="sng">
              <a:latin typeface="Consolas"/>
              <a:ea typeface="Consolas"/>
              <a:cs typeface="Consolas"/>
              <a:sym typeface="Consolas"/>
            </a:endParaRPr>
          </a:p>
        </p:txBody>
      </p:sp>
      <p:cxnSp>
        <p:nvCxnSpPr>
          <p:cNvPr id="225" name="Google Shape;225;p34"/>
          <p:cNvCxnSpPr/>
          <p:nvPr/>
        </p:nvCxnSpPr>
        <p:spPr>
          <a:xfrm>
            <a:off x="4155250" y="1935225"/>
            <a:ext cx="2889600" cy="814500"/>
          </a:xfrm>
          <a:prstGeom prst="straightConnector1">
            <a:avLst/>
          </a:prstGeom>
          <a:noFill/>
          <a:ln cap="flat" cmpd="sng" w="9525">
            <a:solidFill>
              <a:srgbClr val="38761D"/>
            </a:solidFill>
            <a:prstDash val="solid"/>
            <a:round/>
            <a:headEnd len="med" w="med" type="none"/>
            <a:tailEnd len="med" w="med" type="triangle"/>
          </a:ln>
        </p:spPr>
      </p:cxnSp>
      <p:cxnSp>
        <p:nvCxnSpPr>
          <p:cNvPr id="226" name="Google Shape;226;p34"/>
          <p:cNvCxnSpPr/>
          <p:nvPr/>
        </p:nvCxnSpPr>
        <p:spPr>
          <a:xfrm>
            <a:off x="4155250" y="2240025"/>
            <a:ext cx="2889600" cy="814500"/>
          </a:xfrm>
          <a:prstGeom prst="straightConnector1">
            <a:avLst/>
          </a:prstGeom>
          <a:noFill/>
          <a:ln cap="flat" cmpd="sng" w="9525">
            <a:solidFill>
              <a:srgbClr val="38761D"/>
            </a:solidFill>
            <a:prstDash val="solid"/>
            <a:round/>
            <a:headEnd len="med" w="med" type="none"/>
            <a:tailEnd len="med" w="med" type="triangle"/>
          </a:ln>
        </p:spPr>
      </p:cxnSp>
      <p:cxnSp>
        <p:nvCxnSpPr>
          <p:cNvPr id="227" name="Google Shape;227;p34"/>
          <p:cNvCxnSpPr/>
          <p:nvPr/>
        </p:nvCxnSpPr>
        <p:spPr>
          <a:xfrm>
            <a:off x="4155250" y="2544825"/>
            <a:ext cx="2889600" cy="814500"/>
          </a:xfrm>
          <a:prstGeom prst="straightConnector1">
            <a:avLst/>
          </a:prstGeom>
          <a:noFill/>
          <a:ln cap="flat" cmpd="sng" w="9525">
            <a:solidFill>
              <a:srgbClr val="38761D"/>
            </a:solidFill>
            <a:prstDash val="solid"/>
            <a:round/>
            <a:headEnd len="med" w="med" type="none"/>
            <a:tailEnd len="med" w="med" type="triangle"/>
          </a:ln>
        </p:spPr>
      </p:cxnSp>
      <p:cxnSp>
        <p:nvCxnSpPr>
          <p:cNvPr id="228" name="Google Shape;228;p34"/>
          <p:cNvCxnSpPr/>
          <p:nvPr/>
        </p:nvCxnSpPr>
        <p:spPr>
          <a:xfrm>
            <a:off x="4155250" y="3230625"/>
            <a:ext cx="2905500" cy="422700"/>
          </a:xfrm>
          <a:prstGeom prst="straightConnector1">
            <a:avLst/>
          </a:prstGeom>
          <a:noFill/>
          <a:ln cap="flat" cmpd="sng" w="9525">
            <a:solidFill>
              <a:srgbClr val="38761D"/>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2" name="Shape 232"/>
        <p:cNvGrpSpPr/>
        <p:nvPr/>
      </p:nvGrpSpPr>
      <p:grpSpPr>
        <a:xfrm>
          <a:off x="0" y="0"/>
          <a:ext cx="0" cy="0"/>
          <a:chOff x="0" y="0"/>
          <a:chExt cx="0" cy="0"/>
        </a:xfrm>
      </p:grpSpPr>
      <p:sp>
        <p:nvSpPr>
          <p:cNvPr id="233" name="Google Shape;233;p35"/>
          <p:cNvSpPr txBox="1"/>
          <p:nvPr>
            <p:ph type="title"/>
          </p:nvPr>
        </p:nvSpPr>
        <p:spPr>
          <a:xfrm>
            <a:off x="311700" y="259950"/>
            <a:ext cx="8520600" cy="50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We need to make the bash script compatible with SLURM</a:t>
            </a:r>
            <a:endParaRPr b="1" sz="3200" u="sng">
              <a:latin typeface="Consolas"/>
              <a:ea typeface="Consolas"/>
              <a:cs typeface="Consolas"/>
              <a:sym typeface="Consolas"/>
            </a:endParaRPr>
          </a:p>
        </p:txBody>
      </p:sp>
      <p:sp>
        <p:nvSpPr>
          <p:cNvPr id="234" name="Google Shape;234;p35"/>
          <p:cNvSpPr txBox="1"/>
          <p:nvPr/>
        </p:nvSpPr>
        <p:spPr>
          <a:xfrm>
            <a:off x="421150" y="562675"/>
            <a:ext cx="8700300" cy="359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dk1"/>
                </a:solidFill>
                <a:latin typeface="Consolas"/>
                <a:ea typeface="Consolas"/>
                <a:cs typeface="Consolas"/>
                <a:sym typeface="Consolas"/>
              </a:rPr>
              <a:t>#!/bin/sh</a:t>
            </a:r>
            <a:endParaRPr b="1" sz="15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b="1" lang="en" sz="1500">
                <a:solidFill>
                  <a:schemeClr val="dk1"/>
                </a:solidFill>
                <a:latin typeface="Consolas"/>
                <a:ea typeface="Consolas"/>
                <a:cs typeface="Consolas"/>
                <a:sym typeface="Consolas"/>
              </a:rPr>
              <a:t>#SBATCH --account=</a:t>
            </a:r>
            <a:r>
              <a:rPr b="1" lang="en" sz="1500">
                <a:solidFill>
                  <a:srgbClr val="CC0000"/>
                </a:solidFill>
                <a:latin typeface="Consolas"/>
                <a:ea typeface="Consolas"/>
                <a:cs typeface="Consolas"/>
                <a:sym typeface="Consolas"/>
              </a:rPr>
              <a:t>quinlan</a:t>
            </a:r>
            <a:r>
              <a:rPr b="1" lang="en" sz="1500">
                <a:solidFill>
                  <a:schemeClr val="dk1"/>
                </a:solidFill>
                <a:latin typeface="Consolas"/>
                <a:ea typeface="Consolas"/>
                <a:cs typeface="Consolas"/>
                <a:sym typeface="Consolas"/>
              </a:rPr>
              <a:t>-kp</a:t>
            </a:r>
            <a:endParaRPr b="1" sz="15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b="1" lang="en" sz="1500">
                <a:solidFill>
                  <a:schemeClr val="dk1"/>
                </a:solidFill>
                <a:latin typeface="Consolas"/>
                <a:ea typeface="Consolas"/>
                <a:cs typeface="Consolas"/>
                <a:sym typeface="Consolas"/>
              </a:rPr>
              <a:t>#SBATCH --partition=</a:t>
            </a:r>
            <a:r>
              <a:rPr b="1" lang="en" sz="1500">
                <a:solidFill>
                  <a:srgbClr val="CC0000"/>
                </a:solidFill>
                <a:latin typeface="Consolas"/>
                <a:ea typeface="Consolas"/>
                <a:cs typeface="Consolas"/>
                <a:sym typeface="Consolas"/>
              </a:rPr>
              <a:t>quinlan</a:t>
            </a:r>
            <a:r>
              <a:rPr b="1" lang="en" sz="1500">
                <a:solidFill>
                  <a:schemeClr val="dk1"/>
                </a:solidFill>
                <a:latin typeface="Consolas"/>
                <a:ea typeface="Consolas"/>
                <a:cs typeface="Consolas"/>
                <a:sym typeface="Consolas"/>
              </a:rPr>
              <a:t>-kp</a:t>
            </a:r>
            <a:endParaRPr b="1" sz="15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b="1" lang="en" sz="1500">
                <a:solidFill>
                  <a:schemeClr val="dk1"/>
                </a:solidFill>
                <a:latin typeface="Consolas"/>
                <a:ea typeface="Consolas"/>
                <a:cs typeface="Consolas"/>
                <a:sym typeface="Consolas"/>
              </a:rPr>
              <a:t>#SBATCH -o %j-%N.out       </a:t>
            </a:r>
            <a:r>
              <a:rPr b="1" lang="en" sz="1500">
                <a:solidFill>
                  <a:srgbClr val="38761D"/>
                </a:solidFill>
                <a:latin typeface="Consolas"/>
                <a:ea typeface="Consolas"/>
                <a:cs typeface="Consolas"/>
                <a:sym typeface="Consolas"/>
              </a:rPr>
              <a:t># file to capture STDOUT, </a:t>
            </a:r>
            <a:r>
              <a:rPr b="1" lang="en" sz="1500" u="sng">
                <a:solidFill>
                  <a:srgbClr val="38761D"/>
                </a:solidFill>
                <a:latin typeface="Consolas"/>
                <a:ea typeface="Consolas"/>
                <a:cs typeface="Consolas"/>
                <a:sym typeface="Consolas"/>
              </a:rPr>
              <a:t>j</a:t>
            </a:r>
            <a:r>
              <a:rPr b="1" lang="en" sz="1500">
                <a:solidFill>
                  <a:srgbClr val="38761D"/>
                </a:solidFill>
                <a:latin typeface="Consolas"/>
                <a:ea typeface="Consolas"/>
                <a:cs typeface="Consolas"/>
                <a:sym typeface="Consolas"/>
              </a:rPr>
              <a:t>ob name, </a:t>
            </a:r>
            <a:r>
              <a:rPr b="1" lang="en" sz="1500" u="sng">
                <a:solidFill>
                  <a:srgbClr val="38761D"/>
                </a:solidFill>
                <a:latin typeface="Consolas"/>
                <a:ea typeface="Consolas"/>
                <a:cs typeface="Consolas"/>
                <a:sym typeface="Consolas"/>
              </a:rPr>
              <a:t>N</a:t>
            </a:r>
            <a:r>
              <a:rPr b="1" lang="en" sz="1500">
                <a:solidFill>
                  <a:srgbClr val="38761D"/>
                </a:solidFill>
                <a:latin typeface="Consolas"/>
                <a:ea typeface="Consolas"/>
                <a:cs typeface="Consolas"/>
                <a:sym typeface="Consolas"/>
              </a:rPr>
              <a:t>ode</a:t>
            </a:r>
            <a:endParaRPr b="1" sz="15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b="1" lang="en" sz="1500">
                <a:solidFill>
                  <a:schemeClr val="dk1"/>
                </a:solidFill>
                <a:latin typeface="Consolas"/>
                <a:ea typeface="Consolas"/>
                <a:cs typeface="Consolas"/>
                <a:sym typeface="Consolas"/>
              </a:rPr>
              <a:t>#SBATCH -e %j-%N.err       </a:t>
            </a:r>
            <a:r>
              <a:rPr b="1" lang="en" sz="1500">
                <a:solidFill>
                  <a:srgbClr val="38761D"/>
                </a:solidFill>
                <a:latin typeface="Consolas"/>
                <a:ea typeface="Consolas"/>
                <a:cs typeface="Consolas"/>
                <a:sym typeface="Consolas"/>
              </a:rPr>
              <a:t># file to capture STDERR, </a:t>
            </a:r>
            <a:r>
              <a:rPr b="1" lang="en" sz="1500" u="sng">
                <a:solidFill>
                  <a:srgbClr val="38761D"/>
                </a:solidFill>
                <a:latin typeface="Consolas"/>
                <a:ea typeface="Consolas"/>
                <a:cs typeface="Consolas"/>
                <a:sym typeface="Consolas"/>
              </a:rPr>
              <a:t>j</a:t>
            </a:r>
            <a:r>
              <a:rPr b="1" lang="en" sz="1500">
                <a:solidFill>
                  <a:srgbClr val="38761D"/>
                </a:solidFill>
                <a:latin typeface="Consolas"/>
                <a:ea typeface="Consolas"/>
                <a:cs typeface="Consolas"/>
                <a:sym typeface="Consolas"/>
              </a:rPr>
              <a:t>ob name, </a:t>
            </a:r>
            <a:r>
              <a:rPr b="1" lang="en" sz="1500" u="sng">
                <a:solidFill>
                  <a:srgbClr val="38761D"/>
                </a:solidFill>
                <a:latin typeface="Consolas"/>
                <a:ea typeface="Consolas"/>
                <a:cs typeface="Consolas"/>
                <a:sym typeface="Consolas"/>
              </a:rPr>
              <a:t>N</a:t>
            </a:r>
            <a:r>
              <a:rPr b="1" lang="en" sz="1500">
                <a:solidFill>
                  <a:srgbClr val="38761D"/>
                </a:solidFill>
                <a:latin typeface="Consolas"/>
                <a:ea typeface="Consolas"/>
                <a:cs typeface="Consolas"/>
                <a:sym typeface="Consolas"/>
              </a:rPr>
              <a:t>ode</a:t>
            </a:r>
            <a:endParaRPr b="1" sz="15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b="1" lang="en" sz="1500">
                <a:solidFill>
                  <a:schemeClr val="dk1"/>
                </a:solidFill>
                <a:latin typeface="Consolas"/>
                <a:ea typeface="Consolas"/>
                <a:cs typeface="Consolas"/>
                <a:sym typeface="Consolas"/>
              </a:rPr>
              <a:t>#SBATCH --time=6:00:00     </a:t>
            </a:r>
            <a:r>
              <a:rPr b="1" lang="en" sz="1500">
                <a:solidFill>
                  <a:srgbClr val="38761D"/>
                </a:solidFill>
                <a:latin typeface="Consolas"/>
                <a:ea typeface="Consolas"/>
                <a:cs typeface="Consolas"/>
                <a:sym typeface="Consolas"/>
              </a:rPr>
              <a:t># expected walltime</a:t>
            </a:r>
            <a:endParaRPr b="1" sz="1500">
              <a:solidFill>
                <a:srgbClr val="38761D"/>
              </a:solidFill>
              <a:latin typeface="Consolas"/>
              <a:ea typeface="Consolas"/>
              <a:cs typeface="Consolas"/>
              <a:sym typeface="Consolas"/>
            </a:endParaRPr>
          </a:p>
          <a:p>
            <a:pPr indent="0" lvl="0" marL="0" rtl="0" algn="l">
              <a:lnSpc>
                <a:spcPct val="115000"/>
              </a:lnSpc>
              <a:spcBef>
                <a:spcPts val="0"/>
              </a:spcBef>
              <a:spcAft>
                <a:spcPts val="0"/>
              </a:spcAft>
              <a:buNone/>
            </a:pPr>
            <a:r>
              <a:rPr b="1" lang="en" sz="1500">
                <a:latin typeface="Consolas"/>
                <a:ea typeface="Consolas"/>
                <a:cs typeface="Consolas"/>
                <a:sym typeface="Consolas"/>
              </a:rPr>
              <a:t>#SBATCH --mail-type=FAIL,END</a:t>
            </a:r>
            <a:endParaRPr b="1" sz="15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b="1" lang="en" sz="1500">
                <a:latin typeface="Consolas"/>
                <a:ea typeface="Consolas"/>
                <a:cs typeface="Consolas"/>
                <a:sym typeface="Consolas"/>
              </a:rPr>
              <a:t>#SBATCH --mail-user=youremail@mail.com</a:t>
            </a:r>
            <a:endParaRPr b="1" sz="1500">
              <a:latin typeface="Consolas"/>
              <a:ea typeface="Consolas"/>
              <a:cs typeface="Consolas"/>
              <a:sym typeface="Consolas"/>
            </a:endParaRPr>
          </a:p>
          <a:p>
            <a:pPr indent="0" lvl="0" marL="0" rtl="0" algn="l">
              <a:lnSpc>
                <a:spcPct val="115000"/>
              </a:lnSpc>
              <a:spcBef>
                <a:spcPts val="0"/>
              </a:spcBef>
              <a:spcAft>
                <a:spcPts val="0"/>
              </a:spcAft>
              <a:buNone/>
            </a:pPr>
            <a:r>
              <a:rPr lang="en" sz="1500">
                <a:latin typeface="Consolas"/>
                <a:ea typeface="Consolas"/>
                <a:cs typeface="Consolas"/>
                <a:sym typeface="Consolas"/>
              </a:rPr>
              <a:t># -----------------------------------------------------------------</a:t>
            </a:r>
            <a:endParaRPr sz="1500">
              <a:latin typeface="Consolas"/>
              <a:ea typeface="Consolas"/>
              <a:cs typeface="Consolas"/>
              <a:sym typeface="Consolas"/>
            </a:endParaRPr>
          </a:p>
          <a:p>
            <a:pPr indent="0" lvl="0" marL="0" rtl="0" algn="l">
              <a:lnSpc>
                <a:spcPct val="115000"/>
              </a:lnSpc>
              <a:spcBef>
                <a:spcPts val="0"/>
              </a:spcBef>
              <a:spcAft>
                <a:spcPts val="0"/>
              </a:spcAft>
              <a:buNone/>
            </a:pPr>
            <a:r>
              <a:rPr lang="en" sz="1500">
                <a:latin typeface="Consolas"/>
                <a:ea typeface="Consolas"/>
                <a:cs typeface="Consolas"/>
                <a:sym typeface="Consolas"/>
              </a:rPr>
              <a:t>sample=$1</a:t>
            </a:r>
            <a:endParaRPr sz="1500">
              <a:latin typeface="Consolas"/>
              <a:ea typeface="Consolas"/>
              <a:cs typeface="Consolas"/>
              <a:sym typeface="Consolas"/>
            </a:endParaRPr>
          </a:p>
          <a:p>
            <a:pPr indent="0" lvl="0" marL="0" rtl="0" algn="l">
              <a:lnSpc>
                <a:spcPct val="115000"/>
              </a:lnSpc>
              <a:spcBef>
                <a:spcPts val="0"/>
              </a:spcBef>
              <a:spcAft>
                <a:spcPts val="0"/>
              </a:spcAft>
              <a:buNone/>
            </a:pPr>
            <a:r>
              <a:rPr lang="en" sz="1500">
                <a:latin typeface="Consolas"/>
                <a:ea typeface="Consolas"/>
                <a:cs typeface="Consolas"/>
                <a:sym typeface="Consolas"/>
              </a:rPr>
              <a:t>genome=$2</a:t>
            </a:r>
            <a:endParaRPr sz="1500">
              <a:latin typeface="Consolas"/>
              <a:ea typeface="Consolas"/>
              <a:cs typeface="Consolas"/>
              <a:sym typeface="Consolas"/>
            </a:endParaRPr>
          </a:p>
          <a:p>
            <a:pPr indent="0" lvl="0" marL="0" rtl="0" algn="l">
              <a:spcBef>
                <a:spcPts val="0"/>
              </a:spcBef>
              <a:spcAft>
                <a:spcPts val="0"/>
              </a:spcAft>
              <a:buNone/>
            </a:pPr>
            <a:r>
              <a:rPr lang="en" sz="1500">
                <a:latin typeface="Consolas"/>
                <a:ea typeface="Consolas"/>
                <a:cs typeface="Consolas"/>
                <a:sym typeface="Consolas"/>
              </a:rPr>
              <a:t>bwa mem -t 16 $genome $sample.1.fq $sample.2.fq &gt; $sample.sam</a:t>
            </a:r>
            <a:endParaRPr sz="1500">
              <a:latin typeface="Consolas"/>
              <a:ea typeface="Consolas"/>
              <a:cs typeface="Consolas"/>
              <a:sym typeface="Consolas"/>
            </a:endParaRPr>
          </a:p>
          <a:p>
            <a:pPr indent="0" lvl="0" marL="0" rtl="0" algn="l">
              <a:spcBef>
                <a:spcPts val="0"/>
              </a:spcBef>
              <a:spcAft>
                <a:spcPts val="0"/>
              </a:spcAft>
              <a:buNone/>
            </a:pPr>
            <a:r>
              <a:rPr lang="en" sz="1500">
                <a:latin typeface="Consolas"/>
                <a:ea typeface="Consolas"/>
                <a:cs typeface="Consolas"/>
                <a:sym typeface="Consolas"/>
              </a:rPr>
              <a:t>samtools view -Sb $sample.sam &gt; $sample.bam</a:t>
            </a:r>
            <a:endParaRPr sz="1500">
              <a:latin typeface="Consolas"/>
              <a:ea typeface="Consolas"/>
              <a:cs typeface="Consolas"/>
              <a:sym typeface="Consolas"/>
            </a:endParaRPr>
          </a:p>
          <a:p>
            <a:pPr indent="0" lvl="0" marL="0" rtl="0" algn="l">
              <a:spcBef>
                <a:spcPts val="0"/>
              </a:spcBef>
              <a:spcAft>
                <a:spcPts val="0"/>
              </a:spcAft>
              <a:buNone/>
            </a:pPr>
            <a:r>
              <a:rPr lang="en" sz="1500">
                <a:latin typeface="Consolas"/>
                <a:ea typeface="Consolas"/>
                <a:cs typeface="Consolas"/>
                <a:sym typeface="Consolas"/>
              </a:rPr>
              <a:t>samtools sort -@ 8 -m 1G $sample.bam -o $sample.sorted.bam</a:t>
            </a:r>
            <a:endParaRPr sz="1500">
              <a:latin typeface="Consolas"/>
              <a:ea typeface="Consolas"/>
              <a:cs typeface="Consolas"/>
              <a:sym typeface="Consolas"/>
            </a:endParaRPr>
          </a:p>
          <a:p>
            <a:pPr indent="0" lvl="0" marL="0" rtl="0" algn="l">
              <a:spcBef>
                <a:spcPts val="0"/>
              </a:spcBef>
              <a:spcAft>
                <a:spcPts val="0"/>
              </a:spcAft>
              <a:buNone/>
            </a:pPr>
            <a:r>
              <a:rPr lang="en" sz="1500">
                <a:latin typeface="Consolas"/>
                <a:ea typeface="Consolas"/>
                <a:cs typeface="Consolas"/>
                <a:sym typeface="Consolas"/>
              </a:rPr>
              <a:t>samtools index $sample.sorted.bam </a:t>
            </a:r>
            <a:endParaRPr sz="1500">
              <a:latin typeface="Consolas"/>
              <a:ea typeface="Consolas"/>
              <a:cs typeface="Consolas"/>
              <a:sym typeface="Consolas"/>
            </a:endParaRPr>
          </a:p>
          <a:p>
            <a:pPr indent="0" lvl="0" marL="0" rtl="0" algn="l">
              <a:spcBef>
                <a:spcPts val="0"/>
              </a:spcBef>
              <a:spcAft>
                <a:spcPts val="0"/>
              </a:spcAft>
              <a:buNone/>
            </a:pPr>
            <a:r>
              <a:rPr lang="en" sz="1500">
                <a:latin typeface="Consolas"/>
                <a:ea typeface="Consolas"/>
                <a:cs typeface="Consolas"/>
                <a:sym typeface="Consolas"/>
              </a:rPr>
              <a:t>freebayes -f $genome $sample.sorted.bam &gt; $sample.vcf</a:t>
            </a:r>
            <a:endParaRPr sz="1500">
              <a:latin typeface="Consolas"/>
              <a:ea typeface="Consolas"/>
              <a:cs typeface="Consolas"/>
              <a:sym typeface="Consolas"/>
            </a:endParaRPr>
          </a:p>
          <a:p>
            <a:pPr indent="0" lvl="0" marL="0" rtl="0" algn="l">
              <a:spcBef>
                <a:spcPts val="0"/>
              </a:spcBef>
              <a:spcAft>
                <a:spcPts val="0"/>
              </a:spcAft>
              <a:buNone/>
            </a:pPr>
            <a:r>
              <a:rPr lang="en" sz="1500">
                <a:latin typeface="Consolas"/>
                <a:ea typeface="Consolas"/>
                <a:cs typeface="Consolas"/>
                <a:sym typeface="Consolas"/>
              </a:rPr>
              <a:t>echo "I am done"</a:t>
            </a:r>
            <a:endParaRPr sz="1500">
              <a:latin typeface="Consolas"/>
              <a:ea typeface="Consolas"/>
              <a:cs typeface="Consolas"/>
              <a:sym typeface="Consolas"/>
            </a:endParaRPr>
          </a:p>
          <a:p>
            <a:pPr indent="0" lvl="0" marL="0" rtl="0" algn="l">
              <a:lnSpc>
                <a:spcPct val="115000"/>
              </a:lnSpc>
              <a:spcBef>
                <a:spcPts val="0"/>
              </a:spcBef>
              <a:spcAft>
                <a:spcPts val="0"/>
              </a:spcAft>
              <a:buNone/>
            </a:pPr>
            <a:r>
              <a:t/>
            </a:r>
            <a:endParaRPr sz="1500">
              <a:solidFill>
                <a:srgbClr val="38761D"/>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500">
              <a:solidFill>
                <a:schemeClr val="dk1"/>
              </a:solidFill>
              <a:latin typeface="Consolas"/>
              <a:ea typeface="Consolas"/>
              <a:cs typeface="Consolas"/>
              <a:sym typeface="Consolas"/>
            </a:endParaRPr>
          </a:p>
        </p:txBody>
      </p:sp>
      <p:sp>
        <p:nvSpPr>
          <p:cNvPr id="235" name="Google Shape;235;p35"/>
          <p:cNvSpPr txBox="1"/>
          <p:nvPr/>
        </p:nvSpPr>
        <p:spPr>
          <a:xfrm>
            <a:off x="0" y="4967250"/>
            <a:ext cx="9144000" cy="16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Economica"/>
                <a:ea typeface="Economica"/>
                <a:cs typeface="Economica"/>
                <a:sym typeface="Economica"/>
              </a:rPr>
              <a:t>https://www.chpc.utah.edu/documentation/software/slurm.php#submit</a:t>
            </a:r>
            <a:endParaRPr sz="1000">
              <a:latin typeface="Economica"/>
              <a:ea typeface="Economica"/>
              <a:cs typeface="Economica"/>
              <a:sym typeface="Economic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9" name="Shape 239"/>
        <p:cNvGrpSpPr/>
        <p:nvPr/>
      </p:nvGrpSpPr>
      <p:grpSpPr>
        <a:xfrm>
          <a:off x="0" y="0"/>
          <a:ext cx="0" cy="0"/>
          <a:chOff x="0" y="0"/>
          <a:chExt cx="0" cy="0"/>
        </a:xfrm>
      </p:grpSpPr>
      <p:sp>
        <p:nvSpPr>
          <p:cNvPr id="240" name="Google Shape;240;p36"/>
          <p:cNvSpPr txBox="1"/>
          <p:nvPr>
            <p:ph type="title"/>
          </p:nvPr>
        </p:nvSpPr>
        <p:spPr>
          <a:xfrm>
            <a:off x="311700" y="259950"/>
            <a:ext cx="8520600" cy="50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Submitting jobs to the cluster using SLURM</a:t>
            </a:r>
            <a:endParaRPr b="1" sz="3200" u="sng">
              <a:latin typeface="Consolas"/>
              <a:ea typeface="Consolas"/>
              <a:cs typeface="Consolas"/>
              <a:sym typeface="Consolas"/>
            </a:endParaRPr>
          </a:p>
        </p:txBody>
      </p:sp>
      <p:sp>
        <p:nvSpPr>
          <p:cNvPr id="241" name="Google Shape;241;p36"/>
          <p:cNvSpPr txBox="1"/>
          <p:nvPr/>
        </p:nvSpPr>
        <p:spPr>
          <a:xfrm>
            <a:off x="409250" y="942825"/>
            <a:ext cx="8700300" cy="359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en" sz="2000">
                <a:solidFill>
                  <a:schemeClr val="dk1"/>
                </a:solidFill>
                <a:latin typeface="Consolas"/>
                <a:ea typeface="Consolas"/>
                <a:cs typeface="Consolas"/>
                <a:sym typeface="Consolas"/>
              </a:rPr>
              <a:t>sbatch run2.sh sampleA ref.fa</a:t>
            </a:r>
            <a:endParaRPr sz="2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2000">
                <a:solidFill>
                  <a:schemeClr val="dk1"/>
                </a:solidFill>
                <a:latin typeface="Consolas"/>
                <a:ea typeface="Consolas"/>
                <a:cs typeface="Consolas"/>
                <a:sym typeface="Consolas"/>
              </a:rPr>
              <a:t>sbatch run2.sh sampleB ref.fa</a:t>
            </a:r>
            <a:endParaRPr sz="2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2000">
                <a:solidFill>
                  <a:schemeClr val="dk1"/>
                </a:solidFill>
                <a:latin typeface="Consolas"/>
                <a:ea typeface="Consolas"/>
                <a:cs typeface="Consolas"/>
                <a:sym typeface="Consolas"/>
              </a:rPr>
              <a:t>sbatch run2.sh sampleC ref.fa</a:t>
            </a:r>
            <a:endParaRPr sz="2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2000">
                <a:solidFill>
                  <a:schemeClr val="dk1"/>
                </a:solidFill>
                <a:latin typeface="Consolas"/>
                <a:ea typeface="Consolas"/>
                <a:cs typeface="Consolas"/>
                <a:sym typeface="Consolas"/>
              </a:rPr>
              <a:t>...</a:t>
            </a:r>
            <a:endParaRPr sz="2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2000">
                <a:solidFill>
                  <a:schemeClr val="dk1"/>
                </a:solidFill>
                <a:latin typeface="Consolas"/>
                <a:ea typeface="Consolas"/>
                <a:cs typeface="Consolas"/>
                <a:sym typeface="Consolas"/>
              </a:rPr>
              <a:t>sbatch run2.sh sampleJ ref.fa</a:t>
            </a:r>
            <a:endParaRPr sz="1800">
              <a:solidFill>
                <a:schemeClr val="dk1"/>
              </a:solidFill>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5" name="Shape 245"/>
        <p:cNvGrpSpPr/>
        <p:nvPr/>
      </p:nvGrpSpPr>
      <p:grpSpPr>
        <a:xfrm>
          <a:off x="0" y="0"/>
          <a:ext cx="0" cy="0"/>
          <a:chOff x="0" y="0"/>
          <a:chExt cx="0" cy="0"/>
        </a:xfrm>
      </p:grpSpPr>
      <p:sp>
        <p:nvSpPr>
          <p:cNvPr id="246" name="Google Shape;246;p37"/>
          <p:cNvSpPr txBox="1"/>
          <p:nvPr>
            <p:ph type="title"/>
          </p:nvPr>
        </p:nvSpPr>
        <p:spPr>
          <a:xfrm>
            <a:off x="311700" y="259950"/>
            <a:ext cx="8520600" cy="50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Checking job status</a:t>
            </a:r>
            <a:endParaRPr b="1" sz="3200" u="sng">
              <a:latin typeface="Consolas"/>
              <a:ea typeface="Consolas"/>
              <a:cs typeface="Consolas"/>
              <a:sym typeface="Consolas"/>
            </a:endParaRPr>
          </a:p>
        </p:txBody>
      </p:sp>
      <p:sp>
        <p:nvSpPr>
          <p:cNvPr id="247" name="Google Shape;247;p37"/>
          <p:cNvSpPr txBox="1"/>
          <p:nvPr/>
        </p:nvSpPr>
        <p:spPr>
          <a:xfrm>
            <a:off x="409250" y="942825"/>
            <a:ext cx="8700300" cy="359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38761D"/>
                </a:solidFill>
                <a:latin typeface="Consolas"/>
                <a:ea typeface="Consolas"/>
                <a:cs typeface="Consolas"/>
                <a:sym typeface="Consolas"/>
              </a:rPr>
              <a:t># checking all jobs running on cluster</a:t>
            </a:r>
            <a:endParaRPr sz="1800">
              <a:solidFill>
                <a:srgbClr val="38761D"/>
              </a:solidFill>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chemeClr val="dk1"/>
                </a:solidFill>
                <a:latin typeface="Consolas"/>
                <a:ea typeface="Consolas"/>
                <a:cs typeface="Consolas"/>
                <a:sym typeface="Consolas"/>
              </a:rPr>
              <a:t>squeue</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38761D"/>
                </a:solidFill>
                <a:latin typeface="Consolas"/>
                <a:ea typeface="Consolas"/>
                <a:cs typeface="Consolas"/>
                <a:sym typeface="Consolas"/>
              </a:rPr>
              <a:t># checking all of </a:t>
            </a:r>
            <a:r>
              <a:rPr lang="en" sz="1800" u="sng">
                <a:solidFill>
                  <a:srgbClr val="38761D"/>
                </a:solidFill>
                <a:latin typeface="Consolas"/>
                <a:ea typeface="Consolas"/>
                <a:cs typeface="Consolas"/>
                <a:sym typeface="Consolas"/>
              </a:rPr>
              <a:t>my</a:t>
            </a:r>
            <a:r>
              <a:rPr lang="en" sz="1800">
                <a:solidFill>
                  <a:srgbClr val="38761D"/>
                </a:solidFill>
                <a:latin typeface="Consolas"/>
                <a:ea typeface="Consolas"/>
                <a:cs typeface="Consolas"/>
                <a:sym typeface="Consolas"/>
              </a:rPr>
              <a:t> jobs running on cluster</a:t>
            </a:r>
            <a:endParaRPr sz="1800">
              <a:solidFill>
                <a:srgbClr val="38761D"/>
              </a:solidFill>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chemeClr val="dk1"/>
                </a:solidFill>
                <a:latin typeface="Consolas"/>
                <a:ea typeface="Consolas"/>
                <a:cs typeface="Consolas"/>
                <a:sym typeface="Consolas"/>
              </a:rPr>
              <a:t>squeue -u u1007787 </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JOBID   PARTITION   NAME   USER      ST       TIME  NODES NODELIST(REASON)</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2541980 quinlan-k   foo.sh u1007787  PD       0:09      1</a:t>
            </a:r>
            <a:r>
              <a:rPr lang="en" sz="1800">
                <a:solidFill>
                  <a:schemeClr val="dk1"/>
                </a:solidFill>
                <a:latin typeface="Consolas"/>
                <a:ea typeface="Consolas"/>
                <a:cs typeface="Consolas"/>
                <a:sym typeface="Consolas"/>
              </a:rPr>
              <a:t> </a:t>
            </a:r>
            <a:r>
              <a:rPr lang="en">
                <a:solidFill>
                  <a:schemeClr val="dk1"/>
                </a:solidFill>
                <a:latin typeface="Consolas"/>
                <a:ea typeface="Consolas"/>
                <a:cs typeface="Consolas"/>
                <a:sym typeface="Consolas"/>
              </a:rPr>
              <a:t>kp240</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squeue -u u1007787 </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JOBID   PARTITION   NAME   USER      ST       TIME  NODES NODELIST(REASON)</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2541980 quinlan-k   foo.sh u1007787  R       0:02      1</a:t>
            </a:r>
            <a:r>
              <a:rPr lang="en" sz="1800">
                <a:solidFill>
                  <a:schemeClr val="dk1"/>
                </a:solidFill>
                <a:latin typeface="Consolas"/>
                <a:ea typeface="Consolas"/>
                <a:cs typeface="Consolas"/>
                <a:sym typeface="Consolas"/>
              </a:rPr>
              <a:t> </a:t>
            </a:r>
            <a:r>
              <a:rPr lang="en">
                <a:solidFill>
                  <a:schemeClr val="dk1"/>
                </a:solidFill>
                <a:latin typeface="Consolas"/>
                <a:ea typeface="Consolas"/>
                <a:cs typeface="Consolas"/>
                <a:sym typeface="Consolas"/>
              </a:rPr>
              <a:t>kp240</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2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2000">
              <a:solidFill>
                <a:schemeClr val="dk1"/>
              </a:solidFill>
              <a:latin typeface="Consolas"/>
              <a:ea typeface="Consolas"/>
              <a:cs typeface="Consolas"/>
              <a:sym typeface="Consolas"/>
            </a:endParaRPr>
          </a:p>
        </p:txBody>
      </p:sp>
      <p:cxnSp>
        <p:nvCxnSpPr>
          <p:cNvPr id="248" name="Google Shape;248;p37"/>
          <p:cNvCxnSpPr/>
          <p:nvPr/>
        </p:nvCxnSpPr>
        <p:spPr>
          <a:xfrm flipH="1">
            <a:off x="4378275" y="2846875"/>
            <a:ext cx="914100" cy="415200"/>
          </a:xfrm>
          <a:prstGeom prst="straightConnector1">
            <a:avLst/>
          </a:prstGeom>
          <a:noFill/>
          <a:ln cap="flat" cmpd="sng" w="9525">
            <a:solidFill>
              <a:srgbClr val="38761D"/>
            </a:solidFill>
            <a:prstDash val="solid"/>
            <a:round/>
            <a:headEnd len="med" w="med" type="none"/>
            <a:tailEnd len="med" w="med" type="triangle"/>
          </a:ln>
        </p:spPr>
      </p:cxnSp>
      <p:sp>
        <p:nvSpPr>
          <p:cNvPr id="249" name="Google Shape;249;p37"/>
          <p:cNvSpPr txBox="1"/>
          <p:nvPr/>
        </p:nvSpPr>
        <p:spPr>
          <a:xfrm>
            <a:off x="5344925" y="2493775"/>
            <a:ext cx="10350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8761D"/>
                </a:solidFill>
                <a:latin typeface="Economica"/>
                <a:ea typeface="Economica"/>
                <a:cs typeface="Economica"/>
                <a:sym typeface="Economica"/>
              </a:rPr>
              <a:t>Pending</a:t>
            </a:r>
            <a:endParaRPr sz="1800">
              <a:solidFill>
                <a:srgbClr val="38761D"/>
              </a:solidFill>
              <a:latin typeface="Economica"/>
              <a:ea typeface="Economica"/>
              <a:cs typeface="Economica"/>
              <a:sym typeface="Economica"/>
            </a:endParaRPr>
          </a:p>
        </p:txBody>
      </p:sp>
      <p:cxnSp>
        <p:nvCxnSpPr>
          <p:cNvPr id="250" name="Google Shape;250;p37"/>
          <p:cNvCxnSpPr/>
          <p:nvPr/>
        </p:nvCxnSpPr>
        <p:spPr>
          <a:xfrm flipH="1">
            <a:off x="4244550" y="4005575"/>
            <a:ext cx="914100" cy="415200"/>
          </a:xfrm>
          <a:prstGeom prst="straightConnector1">
            <a:avLst/>
          </a:prstGeom>
          <a:noFill/>
          <a:ln cap="flat" cmpd="sng" w="9525">
            <a:solidFill>
              <a:srgbClr val="38761D"/>
            </a:solidFill>
            <a:prstDash val="solid"/>
            <a:round/>
            <a:headEnd len="med" w="med" type="none"/>
            <a:tailEnd len="med" w="med" type="triangle"/>
          </a:ln>
        </p:spPr>
      </p:cxnSp>
      <p:sp>
        <p:nvSpPr>
          <p:cNvPr id="251" name="Google Shape;251;p37"/>
          <p:cNvSpPr txBox="1"/>
          <p:nvPr/>
        </p:nvSpPr>
        <p:spPr>
          <a:xfrm>
            <a:off x="5211200" y="3652475"/>
            <a:ext cx="10350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8761D"/>
                </a:solidFill>
                <a:latin typeface="Economica"/>
                <a:ea typeface="Economica"/>
                <a:cs typeface="Economica"/>
                <a:sym typeface="Economica"/>
              </a:rPr>
              <a:t>Running</a:t>
            </a:r>
            <a:endParaRPr sz="1800">
              <a:solidFill>
                <a:srgbClr val="38761D"/>
              </a:solidFill>
              <a:latin typeface="Economica"/>
              <a:ea typeface="Economica"/>
              <a:cs typeface="Economica"/>
              <a:sym typeface="Economic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5" name="Shape 255"/>
        <p:cNvGrpSpPr/>
        <p:nvPr/>
      </p:nvGrpSpPr>
      <p:grpSpPr>
        <a:xfrm>
          <a:off x="0" y="0"/>
          <a:ext cx="0" cy="0"/>
          <a:chOff x="0" y="0"/>
          <a:chExt cx="0" cy="0"/>
        </a:xfrm>
      </p:grpSpPr>
      <p:sp>
        <p:nvSpPr>
          <p:cNvPr id="256" name="Google Shape;256;p38"/>
          <p:cNvSpPr txBox="1"/>
          <p:nvPr>
            <p:ph type="title"/>
          </p:nvPr>
        </p:nvSpPr>
        <p:spPr>
          <a:xfrm>
            <a:off x="311700" y="259950"/>
            <a:ext cx="8520600" cy="50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Checking job status</a:t>
            </a:r>
            <a:endParaRPr b="1" sz="3200" u="sng">
              <a:latin typeface="Consolas"/>
              <a:ea typeface="Consolas"/>
              <a:cs typeface="Consolas"/>
              <a:sym typeface="Consolas"/>
            </a:endParaRPr>
          </a:p>
        </p:txBody>
      </p:sp>
      <p:sp>
        <p:nvSpPr>
          <p:cNvPr id="257" name="Google Shape;257;p38"/>
          <p:cNvSpPr txBox="1"/>
          <p:nvPr/>
        </p:nvSpPr>
        <p:spPr>
          <a:xfrm>
            <a:off x="409250" y="942825"/>
            <a:ext cx="8700300" cy="3593100"/>
          </a:xfrm>
          <a:prstGeom prst="rect">
            <a:avLst/>
          </a:prstGeom>
          <a:noFill/>
          <a:ln>
            <a:noFill/>
          </a:ln>
        </p:spPr>
        <p:txBody>
          <a:bodyPr anchorCtr="0" anchor="t" bIns="91425" lIns="91425" spcFirstLastPara="1" rIns="91425" wrap="square" tIns="91425">
            <a:noAutofit/>
          </a:bodyPr>
          <a:lstStyle/>
          <a:p>
            <a:pPr indent="0" lvl="0" marL="0" rtl="0" algn="l">
              <a:spcBef>
                <a:spcPts val="1300"/>
              </a:spcBef>
              <a:spcAft>
                <a:spcPts val="0"/>
              </a:spcAft>
              <a:buNone/>
            </a:pPr>
            <a:r>
              <a:rPr lang="en">
                <a:solidFill>
                  <a:srgbClr val="38761D"/>
                </a:solidFill>
                <a:highlight>
                  <a:srgbClr val="FFFFFF"/>
                </a:highlight>
                <a:latin typeface="Consolas"/>
                <a:ea typeface="Consolas"/>
                <a:cs typeface="Consolas"/>
                <a:sym typeface="Consolas"/>
              </a:rPr>
              <a:t># List all of my jobs stuck in a pending state (queued)</a:t>
            </a:r>
            <a:endParaRPr sz="1800">
              <a:latin typeface="Consolas"/>
              <a:ea typeface="Consolas"/>
              <a:cs typeface="Consolas"/>
              <a:sym typeface="Consolas"/>
            </a:endParaRPr>
          </a:p>
          <a:p>
            <a:pPr indent="0" lvl="0" marL="0" rtl="0" algn="l">
              <a:lnSpc>
                <a:spcPct val="115000"/>
              </a:lnSpc>
              <a:spcBef>
                <a:spcPts val="1300"/>
              </a:spcBef>
              <a:spcAft>
                <a:spcPts val="0"/>
              </a:spcAft>
              <a:buNone/>
            </a:pPr>
            <a:r>
              <a:rPr lang="en" sz="1800">
                <a:solidFill>
                  <a:schemeClr val="dk1"/>
                </a:solidFill>
                <a:latin typeface="Consolas"/>
                <a:ea typeface="Consolas"/>
                <a:cs typeface="Consolas"/>
                <a:sym typeface="Consolas"/>
              </a:rPr>
              <a:t>squeue -u u1007787 -t PENDING</a:t>
            </a:r>
            <a:endParaRPr sz="1800">
              <a:solidFill>
                <a:schemeClr val="dk1"/>
              </a:solidFill>
              <a:latin typeface="Consolas"/>
              <a:ea typeface="Consolas"/>
              <a:cs typeface="Consolas"/>
              <a:sym typeface="Consolas"/>
            </a:endParaRPr>
          </a:p>
          <a:p>
            <a:pPr indent="0" lvl="0" marL="0" rtl="0" algn="l">
              <a:spcBef>
                <a:spcPts val="1300"/>
              </a:spcBef>
              <a:spcAft>
                <a:spcPts val="0"/>
              </a:spcAft>
              <a:buNone/>
            </a:pPr>
            <a:r>
              <a:rPr lang="en">
                <a:solidFill>
                  <a:srgbClr val="38761D"/>
                </a:solidFill>
                <a:highlight>
                  <a:srgbClr val="FFFFFF"/>
                </a:highlight>
                <a:latin typeface="Consolas"/>
                <a:ea typeface="Consolas"/>
                <a:cs typeface="Consolas"/>
                <a:sym typeface="Consolas"/>
              </a:rPr>
              <a:t># List all of my running jobs </a:t>
            </a:r>
            <a:endParaRPr sz="1800">
              <a:solidFill>
                <a:schemeClr val="dk1"/>
              </a:solidFill>
              <a:latin typeface="Consolas"/>
              <a:ea typeface="Consolas"/>
              <a:cs typeface="Consolas"/>
              <a:sym typeface="Consolas"/>
            </a:endParaRPr>
          </a:p>
          <a:p>
            <a:pPr indent="0" lvl="0" marL="0" rtl="0" algn="l">
              <a:lnSpc>
                <a:spcPct val="115000"/>
              </a:lnSpc>
              <a:spcBef>
                <a:spcPts val="1300"/>
              </a:spcBef>
              <a:spcAft>
                <a:spcPts val="0"/>
              </a:spcAft>
              <a:buNone/>
            </a:pPr>
            <a:r>
              <a:rPr lang="en" sz="1800">
                <a:solidFill>
                  <a:schemeClr val="dk1"/>
                </a:solidFill>
                <a:latin typeface="Consolas"/>
                <a:ea typeface="Consolas"/>
                <a:cs typeface="Consolas"/>
                <a:sym typeface="Consolas"/>
              </a:rPr>
              <a:t>squeue -u u1007787 -t RUNNING</a:t>
            </a:r>
            <a:endParaRPr sz="1800">
              <a:solidFill>
                <a:schemeClr val="dk1"/>
              </a:solidFill>
              <a:latin typeface="Consolas"/>
              <a:ea typeface="Consolas"/>
              <a:cs typeface="Consolas"/>
              <a:sym typeface="Consolas"/>
            </a:endParaRPr>
          </a:p>
          <a:p>
            <a:pPr indent="0" lvl="0" marL="0" rtl="0" algn="l">
              <a:lnSpc>
                <a:spcPct val="100000"/>
              </a:lnSpc>
              <a:spcBef>
                <a:spcPts val="1300"/>
              </a:spcBef>
              <a:spcAft>
                <a:spcPts val="0"/>
              </a:spcAft>
              <a:buNone/>
            </a:pPr>
            <a:r>
              <a:rPr lang="en">
                <a:solidFill>
                  <a:srgbClr val="38761D"/>
                </a:solidFill>
                <a:highlight>
                  <a:srgbClr val="FFFFFF"/>
                </a:highlight>
                <a:latin typeface="Consolas"/>
                <a:ea typeface="Consolas"/>
                <a:cs typeface="Consolas"/>
                <a:sym typeface="Consolas"/>
              </a:rPr>
              <a:t># List detailed information for a job (useful for troubleshooting):</a:t>
            </a:r>
            <a:endParaRPr>
              <a:solidFill>
                <a:srgbClr val="38761D"/>
              </a:solidFill>
              <a:highlight>
                <a:srgbClr val="FFFFFF"/>
              </a:highlight>
              <a:latin typeface="Consolas"/>
              <a:ea typeface="Consolas"/>
              <a:cs typeface="Consolas"/>
              <a:sym typeface="Consolas"/>
            </a:endParaRPr>
          </a:p>
          <a:p>
            <a:pPr indent="0" lvl="0" marL="0" rtl="0" algn="l">
              <a:lnSpc>
                <a:spcPct val="100000"/>
              </a:lnSpc>
              <a:spcBef>
                <a:spcPts val="1300"/>
              </a:spcBef>
              <a:spcAft>
                <a:spcPts val="0"/>
              </a:spcAft>
              <a:buNone/>
            </a:pPr>
            <a:r>
              <a:rPr lang="en" sz="1800">
                <a:solidFill>
                  <a:srgbClr val="333333"/>
                </a:solidFill>
                <a:highlight>
                  <a:srgbClr val="FFFFFF"/>
                </a:highlight>
                <a:latin typeface="Consolas"/>
                <a:ea typeface="Consolas"/>
                <a:cs typeface="Consolas"/>
                <a:sym typeface="Consolas"/>
              </a:rPr>
              <a:t>scontrol show jobid -dd </a:t>
            </a:r>
            <a:r>
              <a:rPr lang="en" sz="1800">
                <a:solidFill>
                  <a:srgbClr val="0000FF"/>
                </a:solidFill>
                <a:highlight>
                  <a:srgbClr val="FFFFFF"/>
                </a:highlight>
                <a:latin typeface="Consolas"/>
                <a:ea typeface="Consolas"/>
                <a:cs typeface="Consolas"/>
                <a:sym typeface="Consolas"/>
              </a:rPr>
              <a:t>&lt;jobid&gt;</a:t>
            </a:r>
            <a:endParaRPr sz="1800">
              <a:solidFill>
                <a:srgbClr val="0000FF"/>
              </a:solidFill>
              <a:highlight>
                <a:srgbClr val="FFFFFF"/>
              </a:highlight>
              <a:latin typeface="Consolas"/>
              <a:ea typeface="Consolas"/>
              <a:cs typeface="Consolas"/>
              <a:sym typeface="Consolas"/>
            </a:endParaRPr>
          </a:p>
          <a:p>
            <a:pPr indent="0" lvl="0" marL="0" rtl="0" algn="l">
              <a:spcBef>
                <a:spcPts val="1300"/>
              </a:spcBef>
              <a:spcAft>
                <a:spcPts val="0"/>
              </a:spcAft>
              <a:buNone/>
            </a:pPr>
            <a:r>
              <a:rPr lang="en">
                <a:solidFill>
                  <a:srgbClr val="38761D"/>
                </a:solidFill>
                <a:highlight>
                  <a:srgbClr val="FFFFFF"/>
                </a:highlight>
                <a:latin typeface="Consolas"/>
                <a:ea typeface="Consolas"/>
                <a:cs typeface="Consolas"/>
                <a:sym typeface="Consolas"/>
              </a:rPr>
              <a:t># List status info for a currently running job:</a:t>
            </a:r>
            <a:endParaRPr>
              <a:solidFill>
                <a:srgbClr val="38761D"/>
              </a:solidFill>
              <a:highlight>
                <a:srgbClr val="FFFFFF"/>
              </a:highlight>
              <a:latin typeface="Consolas"/>
              <a:ea typeface="Consolas"/>
              <a:cs typeface="Consolas"/>
              <a:sym typeface="Consolas"/>
            </a:endParaRPr>
          </a:p>
          <a:p>
            <a:pPr indent="0" lvl="0" marL="0" rtl="0" algn="l">
              <a:spcBef>
                <a:spcPts val="1300"/>
              </a:spcBef>
              <a:spcAft>
                <a:spcPts val="0"/>
              </a:spcAft>
              <a:buNone/>
            </a:pPr>
            <a:r>
              <a:rPr lang="en" sz="1600">
                <a:solidFill>
                  <a:srgbClr val="333333"/>
                </a:solidFill>
                <a:highlight>
                  <a:srgbClr val="FFFFFF"/>
                </a:highlight>
                <a:latin typeface="Consolas"/>
                <a:ea typeface="Consolas"/>
                <a:cs typeface="Consolas"/>
                <a:sym typeface="Consolas"/>
              </a:rPr>
              <a:t>sstat --format=AveCPU,AvePages,AveRSS,AveVMSize,JobID -j </a:t>
            </a:r>
            <a:r>
              <a:rPr lang="en" sz="1600">
                <a:solidFill>
                  <a:srgbClr val="0000FF"/>
                </a:solidFill>
                <a:highlight>
                  <a:srgbClr val="FFFFFF"/>
                </a:highlight>
                <a:latin typeface="Consolas"/>
                <a:ea typeface="Consolas"/>
                <a:cs typeface="Consolas"/>
                <a:sym typeface="Consolas"/>
              </a:rPr>
              <a:t>&lt;jobid&gt;</a:t>
            </a:r>
            <a:r>
              <a:rPr lang="en" sz="1600">
                <a:solidFill>
                  <a:srgbClr val="333333"/>
                </a:solidFill>
                <a:highlight>
                  <a:srgbClr val="FFFFFF"/>
                </a:highlight>
                <a:latin typeface="Consolas"/>
                <a:ea typeface="Consolas"/>
                <a:cs typeface="Consolas"/>
                <a:sym typeface="Consolas"/>
              </a:rPr>
              <a:t> --allsteps</a:t>
            </a:r>
            <a:endParaRPr sz="1600">
              <a:solidFill>
                <a:srgbClr val="333333"/>
              </a:solidFill>
              <a:highlight>
                <a:srgbClr val="FFFFFF"/>
              </a:highlight>
              <a:latin typeface="Consolas"/>
              <a:ea typeface="Consolas"/>
              <a:cs typeface="Consolas"/>
              <a:sym typeface="Consolas"/>
            </a:endParaRPr>
          </a:p>
          <a:p>
            <a:pPr indent="0" lvl="0" marL="0" rtl="0" algn="l">
              <a:lnSpc>
                <a:spcPct val="115000"/>
              </a:lnSpc>
              <a:spcBef>
                <a:spcPts val="1300"/>
              </a:spcBef>
              <a:spcAft>
                <a:spcPts val="0"/>
              </a:spcAft>
              <a:buNone/>
            </a:pPr>
            <a:r>
              <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2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2000">
              <a:solidFill>
                <a:schemeClr val="dk1"/>
              </a:solidFill>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1" name="Shape 261"/>
        <p:cNvGrpSpPr/>
        <p:nvPr/>
      </p:nvGrpSpPr>
      <p:grpSpPr>
        <a:xfrm>
          <a:off x="0" y="0"/>
          <a:ext cx="0" cy="0"/>
          <a:chOff x="0" y="0"/>
          <a:chExt cx="0" cy="0"/>
        </a:xfrm>
      </p:grpSpPr>
      <p:sp>
        <p:nvSpPr>
          <p:cNvPr id="262" name="Google Shape;262;p39"/>
          <p:cNvSpPr txBox="1"/>
          <p:nvPr>
            <p:ph type="title"/>
          </p:nvPr>
        </p:nvSpPr>
        <p:spPr>
          <a:xfrm>
            <a:off x="311700" y="259950"/>
            <a:ext cx="8520600" cy="50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Killing a job</a:t>
            </a:r>
            <a:endParaRPr b="1" sz="3200" u="sng">
              <a:latin typeface="Consolas"/>
              <a:ea typeface="Consolas"/>
              <a:cs typeface="Consolas"/>
              <a:sym typeface="Consolas"/>
            </a:endParaRPr>
          </a:p>
        </p:txBody>
      </p:sp>
      <p:sp>
        <p:nvSpPr>
          <p:cNvPr id="263" name="Google Shape;263;p39"/>
          <p:cNvSpPr txBox="1"/>
          <p:nvPr/>
        </p:nvSpPr>
        <p:spPr>
          <a:xfrm>
            <a:off x="409250" y="942825"/>
            <a:ext cx="8700300" cy="359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38761D"/>
                </a:solidFill>
                <a:latin typeface="Consolas"/>
                <a:ea typeface="Consolas"/>
                <a:cs typeface="Consolas"/>
                <a:sym typeface="Consolas"/>
              </a:rPr>
              <a:t># checking all of </a:t>
            </a:r>
            <a:r>
              <a:rPr lang="en" sz="1800" u="sng">
                <a:solidFill>
                  <a:srgbClr val="38761D"/>
                </a:solidFill>
                <a:latin typeface="Consolas"/>
                <a:ea typeface="Consolas"/>
                <a:cs typeface="Consolas"/>
                <a:sym typeface="Consolas"/>
              </a:rPr>
              <a:t>my</a:t>
            </a:r>
            <a:r>
              <a:rPr lang="en" sz="1800">
                <a:solidFill>
                  <a:srgbClr val="38761D"/>
                </a:solidFill>
                <a:latin typeface="Consolas"/>
                <a:ea typeface="Consolas"/>
                <a:cs typeface="Consolas"/>
                <a:sym typeface="Consolas"/>
              </a:rPr>
              <a:t> jobs running on cluster</a:t>
            </a:r>
            <a:endParaRPr sz="1800">
              <a:solidFill>
                <a:srgbClr val="38761D"/>
              </a:solidFill>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chemeClr val="dk1"/>
                </a:solidFill>
                <a:latin typeface="Consolas"/>
                <a:ea typeface="Consolas"/>
                <a:cs typeface="Consolas"/>
                <a:sym typeface="Consolas"/>
              </a:rPr>
              <a:t>squeue -u u1007787 </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chemeClr val="dk1"/>
                </a:solidFill>
                <a:latin typeface="Consolas"/>
                <a:ea typeface="Consolas"/>
                <a:cs typeface="Consolas"/>
                <a:sym typeface="Consolas"/>
              </a:rPr>
              <a:t>   2541952 quinlan-k   foo.sh u1007787 CG       0:01      1 kp244</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2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38761D"/>
                </a:solidFill>
                <a:latin typeface="Consolas"/>
                <a:ea typeface="Consolas"/>
                <a:cs typeface="Consolas"/>
                <a:sym typeface="Consolas"/>
              </a:rPr>
              <a:t># oops, I ran the wrong script</a:t>
            </a:r>
            <a:endParaRPr sz="1800">
              <a:solidFill>
                <a:srgbClr val="38761D"/>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scancel</a:t>
            </a:r>
            <a:r>
              <a:rPr lang="en" sz="1800">
                <a:solidFill>
                  <a:srgbClr val="38761D"/>
                </a:solidFill>
                <a:latin typeface="Consolas"/>
                <a:ea typeface="Consolas"/>
                <a:cs typeface="Consolas"/>
                <a:sym typeface="Consolas"/>
              </a:rPr>
              <a:t> </a:t>
            </a:r>
            <a:r>
              <a:rPr lang="en" sz="1800">
                <a:solidFill>
                  <a:schemeClr val="dk1"/>
                </a:solidFill>
                <a:latin typeface="Consolas"/>
                <a:ea typeface="Consolas"/>
                <a:cs typeface="Consolas"/>
                <a:sym typeface="Consolas"/>
              </a:rPr>
              <a:t>2541952</a:t>
            </a:r>
            <a:endParaRPr sz="1800">
              <a:solidFill>
                <a:srgbClr val="38761D"/>
              </a:solidFill>
              <a:latin typeface="Consolas"/>
              <a:ea typeface="Consolas"/>
              <a:cs typeface="Consolas"/>
              <a:sym typeface="Consolas"/>
            </a:endParaRPr>
          </a:p>
          <a:p>
            <a:pPr indent="0" lvl="0" marL="0" rtl="0" algn="l">
              <a:lnSpc>
                <a:spcPct val="115000"/>
              </a:lnSpc>
              <a:spcBef>
                <a:spcPts val="0"/>
              </a:spcBef>
              <a:spcAft>
                <a:spcPts val="0"/>
              </a:spcAft>
              <a:buNone/>
            </a:pPr>
            <a:r>
              <a:t/>
            </a:r>
            <a:endParaRPr sz="2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2000">
              <a:solidFill>
                <a:schemeClr val="dk1"/>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7" name="Shape 267"/>
        <p:cNvGrpSpPr/>
        <p:nvPr/>
      </p:nvGrpSpPr>
      <p:grpSpPr>
        <a:xfrm>
          <a:off x="0" y="0"/>
          <a:ext cx="0" cy="0"/>
          <a:chOff x="0" y="0"/>
          <a:chExt cx="0" cy="0"/>
        </a:xfrm>
      </p:grpSpPr>
      <p:sp>
        <p:nvSpPr>
          <p:cNvPr id="268" name="Google Shape;268;p40"/>
          <p:cNvSpPr txBox="1"/>
          <p:nvPr>
            <p:ph type="title"/>
          </p:nvPr>
        </p:nvSpPr>
        <p:spPr>
          <a:xfrm>
            <a:off x="311700" y="259950"/>
            <a:ext cx="8520600" cy="50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Killing many jobs</a:t>
            </a:r>
            <a:endParaRPr b="1" sz="3200" u="sng">
              <a:latin typeface="Consolas"/>
              <a:ea typeface="Consolas"/>
              <a:cs typeface="Consolas"/>
              <a:sym typeface="Consolas"/>
            </a:endParaRPr>
          </a:p>
        </p:txBody>
      </p:sp>
      <p:sp>
        <p:nvSpPr>
          <p:cNvPr id="269" name="Google Shape;269;p40"/>
          <p:cNvSpPr txBox="1"/>
          <p:nvPr/>
        </p:nvSpPr>
        <p:spPr>
          <a:xfrm>
            <a:off x="409250" y="942825"/>
            <a:ext cx="8700300" cy="359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38761D"/>
                </a:solidFill>
                <a:latin typeface="Consolas"/>
                <a:ea typeface="Consolas"/>
                <a:cs typeface="Consolas"/>
                <a:sym typeface="Consolas"/>
              </a:rPr>
              <a:t># checking all of </a:t>
            </a:r>
            <a:r>
              <a:rPr lang="en" sz="1800" u="sng">
                <a:solidFill>
                  <a:srgbClr val="38761D"/>
                </a:solidFill>
                <a:latin typeface="Consolas"/>
                <a:ea typeface="Consolas"/>
                <a:cs typeface="Consolas"/>
                <a:sym typeface="Consolas"/>
              </a:rPr>
              <a:t>my</a:t>
            </a:r>
            <a:r>
              <a:rPr lang="en" sz="1800">
                <a:solidFill>
                  <a:srgbClr val="38761D"/>
                </a:solidFill>
                <a:latin typeface="Consolas"/>
                <a:ea typeface="Consolas"/>
                <a:cs typeface="Consolas"/>
                <a:sym typeface="Consolas"/>
              </a:rPr>
              <a:t> jobs running on cluster</a:t>
            </a:r>
            <a:endParaRPr sz="1800">
              <a:solidFill>
                <a:srgbClr val="38761D"/>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for jobid in `squeue -u u1007787 | awk '{print $1}' | grep -v "JOBID"`; </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do </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scancel $jobid; </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done</a:t>
            </a:r>
            <a:endParaRPr sz="1800">
              <a:solidFill>
                <a:srgbClr val="38761D"/>
              </a:solidFill>
              <a:latin typeface="Consolas"/>
              <a:ea typeface="Consolas"/>
              <a:cs typeface="Consolas"/>
              <a:sym typeface="Consolas"/>
            </a:endParaRPr>
          </a:p>
          <a:p>
            <a:pPr indent="0" lvl="0" marL="0" rtl="0" algn="l">
              <a:lnSpc>
                <a:spcPct val="115000"/>
              </a:lnSpc>
              <a:spcBef>
                <a:spcPts val="0"/>
              </a:spcBef>
              <a:spcAft>
                <a:spcPts val="0"/>
              </a:spcAft>
              <a:buNone/>
            </a:pPr>
            <a:r>
              <a:t/>
            </a:r>
            <a:endParaRPr sz="2000">
              <a:solidFill>
                <a:schemeClr val="dk1"/>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259950"/>
            <a:ext cx="8520600" cy="50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.bash_profile : run a set of commands each time you login</a:t>
            </a:r>
            <a:endParaRPr b="1" sz="3200" u="sng">
              <a:latin typeface="Consolas"/>
              <a:ea typeface="Consolas"/>
              <a:cs typeface="Consolas"/>
              <a:sym typeface="Consolas"/>
            </a:endParaRPr>
          </a:p>
        </p:txBody>
      </p:sp>
      <p:sp>
        <p:nvSpPr>
          <p:cNvPr id="75" name="Google Shape;75;p15"/>
          <p:cNvSpPr txBox="1"/>
          <p:nvPr/>
        </p:nvSpPr>
        <p:spPr>
          <a:xfrm>
            <a:off x="0" y="4967250"/>
            <a:ext cx="9144000" cy="16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Economica"/>
                <a:ea typeface="Economica"/>
                <a:cs typeface="Economica"/>
                <a:sym typeface="Economica"/>
              </a:rPr>
              <a:t>https://www.chpc.utah.edu/documentation/software/slurm.php#submit</a:t>
            </a:r>
            <a:endParaRPr sz="1000">
              <a:latin typeface="Economica"/>
              <a:ea typeface="Economica"/>
              <a:cs typeface="Economica"/>
              <a:sym typeface="Economica"/>
            </a:endParaRPr>
          </a:p>
        </p:txBody>
      </p:sp>
      <p:sp>
        <p:nvSpPr>
          <p:cNvPr id="76" name="Google Shape;76;p15"/>
          <p:cNvSpPr txBox="1"/>
          <p:nvPr/>
        </p:nvSpPr>
        <p:spPr>
          <a:xfrm>
            <a:off x="409250" y="942825"/>
            <a:ext cx="8700300" cy="359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Consolas"/>
                <a:ea typeface="Consolas"/>
                <a:cs typeface="Consolas"/>
                <a:sym typeface="Consolas"/>
              </a:rPr>
              <a:t>cat ~/.bash_profile</a:t>
            </a:r>
            <a:endParaRPr sz="1800">
              <a:latin typeface="Consolas"/>
              <a:ea typeface="Consolas"/>
              <a:cs typeface="Consolas"/>
              <a:sym typeface="Consolas"/>
            </a:endParaRPr>
          </a:p>
          <a:p>
            <a:pPr indent="0" lvl="0" marL="0" rtl="0" algn="l">
              <a:lnSpc>
                <a:spcPct val="115000"/>
              </a:lnSpc>
              <a:spcBef>
                <a:spcPts val="0"/>
              </a:spcBef>
              <a:spcAft>
                <a:spcPts val="0"/>
              </a:spcAft>
              <a:buNone/>
            </a:pPr>
            <a:r>
              <a:t/>
            </a:r>
            <a:endParaRPr sz="1800">
              <a:solidFill>
                <a:srgbClr val="38761D"/>
              </a:solidFill>
              <a:latin typeface="Consolas"/>
              <a:ea typeface="Consolas"/>
              <a:cs typeface="Consolas"/>
              <a:sym typeface="Consolas"/>
            </a:endParaRPr>
          </a:p>
          <a:p>
            <a:pPr indent="0" lvl="0" marL="0" rtl="0" algn="l">
              <a:lnSpc>
                <a:spcPct val="115000"/>
              </a:lnSpc>
              <a:spcBef>
                <a:spcPts val="0"/>
              </a:spcBef>
              <a:spcAft>
                <a:spcPts val="0"/>
              </a:spcAft>
              <a:buNone/>
            </a:pPr>
            <a:r>
              <a:rPr lang="en" sz="2000">
                <a:latin typeface="Consolas"/>
                <a:ea typeface="Consolas"/>
                <a:cs typeface="Consolas"/>
                <a:sym typeface="Consolas"/>
              </a:rPr>
              <a:t>echo "Hi Aaron. What’s the criac?"</a:t>
            </a:r>
            <a:endParaRPr sz="2000">
              <a:latin typeface="Consolas"/>
              <a:ea typeface="Consolas"/>
              <a:cs typeface="Consolas"/>
              <a:sym typeface="Consolas"/>
            </a:endParaRPr>
          </a:p>
          <a:p>
            <a:pPr indent="0" lvl="0" marL="0" rtl="0" algn="l">
              <a:lnSpc>
                <a:spcPct val="115000"/>
              </a:lnSpc>
              <a:spcBef>
                <a:spcPts val="0"/>
              </a:spcBef>
              <a:spcAft>
                <a:spcPts val="0"/>
              </a:spcAft>
              <a:buNone/>
            </a:pPr>
            <a:r>
              <a:rPr lang="en" sz="2000">
                <a:latin typeface="Consolas"/>
                <a:ea typeface="Consolas"/>
                <a:cs typeface="Consolas"/>
                <a:sym typeface="Consolas"/>
              </a:rPr>
              <a:t># Get the aliases and functions</a:t>
            </a:r>
            <a:endParaRPr sz="2000">
              <a:latin typeface="Consolas"/>
              <a:ea typeface="Consolas"/>
              <a:cs typeface="Consolas"/>
              <a:sym typeface="Consolas"/>
            </a:endParaRPr>
          </a:p>
          <a:p>
            <a:pPr indent="0" lvl="0" marL="0" rtl="0" algn="l">
              <a:lnSpc>
                <a:spcPct val="115000"/>
              </a:lnSpc>
              <a:spcBef>
                <a:spcPts val="0"/>
              </a:spcBef>
              <a:spcAft>
                <a:spcPts val="0"/>
              </a:spcAft>
              <a:buNone/>
            </a:pPr>
            <a:r>
              <a:rPr lang="en" sz="2000">
                <a:latin typeface="Consolas"/>
                <a:ea typeface="Consolas"/>
                <a:cs typeface="Consolas"/>
                <a:sym typeface="Consolas"/>
              </a:rPr>
              <a:t>if [ -f ~/.bashrc ]; then</a:t>
            </a:r>
            <a:endParaRPr sz="2000">
              <a:latin typeface="Consolas"/>
              <a:ea typeface="Consolas"/>
              <a:cs typeface="Consolas"/>
              <a:sym typeface="Consolas"/>
            </a:endParaRPr>
          </a:p>
          <a:p>
            <a:pPr indent="0" lvl="0" marL="0" rtl="0" algn="l">
              <a:lnSpc>
                <a:spcPct val="115000"/>
              </a:lnSpc>
              <a:spcBef>
                <a:spcPts val="0"/>
              </a:spcBef>
              <a:spcAft>
                <a:spcPts val="0"/>
              </a:spcAft>
              <a:buNone/>
            </a:pPr>
            <a:r>
              <a:rPr lang="en" sz="2000">
                <a:latin typeface="Consolas"/>
                <a:ea typeface="Consolas"/>
                <a:cs typeface="Consolas"/>
                <a:sym typeface="Consolas"/>
              </a:rPr>
              <a:t>	. ~/.bashrc</a:t>
            </a:r>
            <a:endParaRPr sz="2000">
              <a:latin typeface="Consolas"/>
              <a:ea typeface="Consolas"/>
              <a:cs typeface="Consolas"/>
              <a:sym typeface="Consolas"/>
            </a:endParaRPr>
          </a:p>
          <a:p>
            <a:pPr indent="0" lvl="0" marL="0" rtl="0" algn="l">
              <a:lnSpc>
                <a:spcPct val="115000"/>
              </a:lnSpc>
              <a:spcBef>
                <a:spcPts val="0"/>
              </a:spcBef>
              <a:spcAft>
                <a:spcPts val="0"/>
              </a:spcAft>
              <a:buNone/>
            </a:pPr>
            <a:r>
              <a:rPr lang="en" sz="2000">
                <a:latin typeface="Consolas"/>
                <a:ea typeface="Consolas"/>
                <a:cs typeface="Consolas"/>
                <a:sym typeface="Consolas"/>
              </a:rPr>
              <a:t>fi</a:t>
            </a:r>
            <a:endParaRPr sz="2000">
              <a:latin typeface="Consolas"/>
              <a:ea typeface="Consolas"/>
              <a:cs typeface="Consolas"/>
              <a:sym typeface="Consolas"/>
            </a:endParaRPr>
          </a:p>
          <a:p>
            <a:pPr indent="0" lvl="0" marL="0" rtl="0" algn="l">
              <a:lnSpc>
                <a:spcPct val="115000"/>
              </a:lnSpc>
              <a:spcBef>
                <a:spcPts val="0"/>
              </a:spcBef>
              <a:spcAft>
                <a:spcPts val="0"/>
              </a:spcAft>
              <a:buNone/>
            </a:pPr>
            <a:r>
              <a:t/>
            </a:r>
            <a:endParaRPr sz="1800">
              <a:solidFill>
                <a:srgbClr val="38761D"/>
              </a:solidFill>
              <a:latin typeface="Consolas"/>
              <a:ea typeface="Consolas"/>
              <a:cs typeface="Consolas"/>
              <a:sym typeface="Consolas"/>
            </a:endParaRPr>
          </a:p>
          <a:p>
            <a:pPr indent="0" lvl="0" marL="0" rtl="0" algn="l">
              <a:lnSpc>
                <a:spcPct val="115000"/>
              </a:lnSpc>
              <a:spcBef>
                <a:spcPts val="0"/>
              </a:spcBef>
              <a:spcAft>
                <a:spcPts val="0"/>
              </a:spcAft>
              <a:buNone/>
            </a:pPr>
            <a:r>
              <a:t/>
            </a:r>
            <a:endParaRPr sz="2000">
              <a:solidFill>
                <a:schemeClr val="dk1"/>
              </a:solidFill>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268950" y="412350"/>
            <a:ext cx="6777300" cy="50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latin typeface="Consolas"/>
                <a:ea typeface="Consolas"/>
                <a:cs typeface="Consolas"/>
                <a:sym typeface="Consolas"/>
              </a:rPr>
              <a:t>.bash_profile versus .bashrc</a:t>
            </a:r>
            <a:endParaRPr b="1" sz="3200" u="sng">
              <a:latin typeface="Consolas"/>
              <a:ea typeface="Consolas"/>
              <a:cs typeface="Consolas"/>
              <a:sym typeface="Consolas"/>
            </a:endParaRPr>
          </a:p>
        </p:txBody>
      </p:sp>
      <p:sp>
        <p:nvSpPr>
          <p:cNvPr id="82" name="Google Shape;82;p16"/>
          <p:cNvSpPr txBox="1"/>
          <p:nvPr/>
        </p:nvSpPr>
        <p:spPr>
          <a:xfrm>
            <a:off x="0" y="4969800"/>
            <a:ext cx="3000000" cy="173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Economica"/>
                <a:ea typeface="Economica"/>
                <a:cs typeface="Economica"/>
                <a:sym typeface="Economica"/>
              </a:rPr>
              <a:t>http://www.joshstaiger.org/archives/2005/07/bash_profile_vs.html</a:t>
            </a:r>
            <a:endParaRPr sz="1000">
              <a:latin typeface="Economica"/>
              <a:ea typeface="Economica"/>
              <a:cs typeface="Economica"/>
              <a:sym typeface="Economica"/>
            </a:endParaRPr>
          </a:p>
        </p:txBody>
      </p:sp>
      <p:sp>
        <p:nvSpPr>
          <p:cNvPr id="83" name="Google Shape;83;p16"/>
          <p:cNvSpPr txBox="1"/>
          <p:nvPr/>
        </p:nvSpPr>
        <p:spPr>
          <a:xfrm>
            <a:off x="381000" y="2003525"/>
            <a:ext cx="6282900" cy="2749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Consolas"/>
                <a:ea typeface="Consolas"/>
                <a:cs typeface="Consolas"/>
                <a:sym typeface="Consolas"/>
              </a:rPr>
              <a:t>cat ~/.bashrc</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38761D"/>
                </a:solidFill>
                <a:latin typeface="Consolas"/>
                <a:ea typeface="Consolas"/>
                <a:cs typeface="Consolas"/>
                <a:sym typeface="Consolas"/>
              </a:rPr>
              <a:t>PATH=$PATH:~u6000771/bin</a:t>
            </a:r>
            <a:endParaRPr sz="1800">
              <a:solidFill>
                <a:srgbClr val="38761D"/>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800">
              <a:solidFill>
                <a:srgbClr val="38761D"/>
              </a:solidFill>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38761D"/>
                </a:solidFill>
                <a:latin typeface="Consolas"/>
                <a:ea typeface="Consolas"/>
                <a:cs typeface="Consolas"/>
                <a:sym typeface="Consolas"/>
              </a:rPr>
              <a:t>alias ll='ls -ltr'</a:t>
            </a:r>
            <a:endParaRPr sz="1800">
              <a:solidFill>
                <a:srgbClr val="38761D"/>
              </a:solidFill>
              <a:latin typeface="Consolas"/>
              <a:ea typeface="Consolas"/>
              <a:cs typeface="Consolas"/>
              <a:sym typeface="Consolas"/>
            </a:endParaRPr>
          </a:p>
          <a:p>
            <a:pPr indent="0" lvl="0" marL="0" rtl="0" algn="l">
              <a:lnSpc>
                <a:spcPct val="115000"/>
              </a:lnSpc>
              <a:spcBef>
                <a:spcPts val="0"/>
              </a:spcBef>
              <a:spcAft>
                <a:spcPts val="0"/>
              </a:spcAft>
              <a:buNone/>
            </a:pPr>
            <a:r>
              <a:rPr lang="en" sz="2000">
                <a:solidFill>
                  <a:srgbClr val="38761D"/>
                </a:solidFill>
                <a:latin typeface="Consolas"/>
                <a:ea typeface="Consolas"/>
                <a:cs typeface="Consolas"/>
                <a:sym typeface="Consolas"/>
              </a:rPr>
              <a:t>alias grep='grep --color'</a:t>
            </a:r>
            <a:endParaRPr sz="1800">
              <a:solidFill>
                <a:schemeClr val="dk1"/>
              </a:solidFill>
              <a:latin typeface="Consolas"/>
              <a:ea typeface="Consolas"/>
              <a:cs typeface="Consolas"/>
              <a:sym typeface="Consolas"/>
            </a:endParaRPr>
          </a:p>
        </p:txBody>
      </p:sp>
      <p:sp>
        <p:nvSpPr>
          <p:cNvPr id="84" name="Google Shape;84;p16"/>
          <p:cNvSpPr txBox="1"/>
          <p:nvPr/>
        </p:nvSpPr>
        <p:spPr>
          <a:xfrm>
            <a:off x="209550" y="1065625"/>
            <a:ext cx="8038500" cy="353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38761D"/>
              </a:buClr>
              <a:buSzPts val="1800"/>
              <a:buFont typeface="Economica"/>
              <a:buChar char="●"/>
            </a:pPr>
            <a:r>
              <a:rPr lang="en" sz="1800">
                <a:solidFill>
                  <a:srgbClr val="38761D"/>
                </a:solidFill>
                <a:latin typeface="Economica"/>
                <a:ea typeface="Economica"/>
                <a:cs typeface="Economica"/>
                <a:sym typeface="Economica"/>
              </a:rPr>
              <a:t>.bash_profile is executed each time you login to a machine with a username and password. </a:t>
            </a:r>
            <a:endParaRPr sz="1800">
              <a:solidFill>
                <a:srgbClr val="38761D"/>
              </a:solidFill>
              <a:latin typeface="Economica"/>
              <a:ea typeface="Economica"/>
              <a:cs typeface="Economica"/>
              <a:sym typeface="Economica"/>
            </a:endParaRPr>
          </a:p>
          <a:p>
            <a:pPr indent="-342900" lvl="0" marL="457200" rtl="0" algn="l">
              <a:spcBef>
                <a:spcPts val="0"/>
              </a:spcBef>
              <a:spcAft>
                <a:spcPts val="0"/>
              </a:spcAft>
              <a:buClr>
                <a:srgbClr val="38761D"/>
              </a:buClr>
              <a:buSzPts val="1800"/>
              <a:buFont typeface="Economica"/>
              <a:buChar char="●"/>
            </a:pPr>
            <a:r>
              <a:rPr lang="en" sz="1800">
                <a:solidFill>
                  <a:srgbClr val="38761D"/>
                </a:solidFill>
                <a:latin typeface="Economica"/>
                <a:ea typeface="Economica"/>
                <a:cs typeface="Economica"/>
                <a:sym typeface="Economica"/>
              </a:rPr>
              <a:t>.bashrc is executed each time you open a new terminal window once already logged in.</a:t>
            </a:r>
            <a:endParaRPr sz="1800">
              <a:solidFill>
                <a:srgbClr val="38761D"/>
              </a:solidFill>
              <a:latin typeface="Economica"/>
              <a:ea typeface="Economica"/>
              <a:cs typeface="Economica"/>
              <a:sym typeface="Economica"/>
            </a:endParaRPr>
          </a:p>
          <a:p>
            <a:pPr indent="-342900" lvl="0" marL="457200" rtl="0" algn="l">
              <a:spcBef>
                <a:spcPts val="0"/>
              </a:spcBef>
              <a:spcAft>
                <a:spcPts val="0"/>
              </a:spcAft>
              <a:buClr>
                <a:srgbClr val="38761D"/>
              </a:buClr>
              <a:buSzPts val="1800"/>
              <a:buFont typeface="Economica"/>
              <a:buChar char="●"/>
            </a:pPr>
            <a:r>
              <a:rPr lang="en" sz="1800">
                <a:solidFill>
                  <a:srgbClr val="38761D"/>
                </a:solidFill>
                <a:latin typeface="Economica"/>
                <a:ea typeface="Economica"/>
                <a:cs typeface="Economica"/>
                <a:sym typeface="Economica"/>
              </a:rPr>
              <a:t>The exception is OSX - it always calls .bash_profile</a:t>
            </a:r>
            <a:endParaRPr sz="1800">
              <a:solidFill>
                <a:srgbClr val="38761D"/>
              </a:solidFill>
              <a:latin typeface="Economica"/>
              <a:ea typeface="Economica"/>
              <a:cs typeface="Economica"/>
              <a:sym typeface="Economic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259950"/>
            <a:ext cx="8520600" cy="50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The UNIX </a:t>
            </a:r>
            <a:r>
              <a:rPr lang="en" sz="3200">
                <a:latin typeface="Consolas"/>
                <a:ea typeface="Consolas"/>
                <a:cs typeface="Consolas"/>
                <a:sym typeface="Consolas"/>
              </a:rPr>
              <a:t>ps</a:t>
            </a:r>
            <a:r>
              <a:rPr lang="en" sz="3200"/>
              <a:t> command</a:t>
            </a:r>
            <a:endParaRPr b="1" sz="3200" u="sng">
              <a:latin typeface="Consolas"/>
              <a:ea typeface="Consolas"/>
              <a:cs typeface="Consolas"/>
              <a:sym typeface="Consolas"/>
            </a:endParaRPr>
          </a:p>
        </p:txBody>
      </p:sp>
      <p:sp>
        <p:nvSpPr>
          <p:cNvPr id="90" name="Google Shape;90;p17"/>
          <p:cNvSpPr txBox="1"/>
          <p:nvPr/>
        </p:nvSpPr>
        <p:spPr>
          <a:xfrm>
            <a:off x="381000" y="784325"/>
            <a:ext cx="8108700" cy="2749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latin typeface="Consolas"/>
                <a:ea typeface="Consolas"/>
                <a:cs typeface="Consolas"/>
                <a:sym typeface="Consolas"/>
              </a:rPr>
              <a:t>NAME</a:t>
            </a:r>
            <a:br>
              <a:rPr lang="en">
                <a:solidFill>
                  <a:schemeClr val="dk1"/>
                </a:solidFill>
                <a:latin typeface="Consolas"/>
                <a:ea typeface="Consolas"/>
                <a:cs typeface="Consolas"/>
                <a:sym typeface="Consolas"/>
              </a:rPr>
            </a:br>
            <a:r>
              <a:rPr lang="en">
                <a:solidFill>
                  <a:schemeClr val="dk1"/>
                </a:solidFill>
                <a:latin typeface="Consolas"/>
                <a:ea typeface="Consolas"/>
                <a:cs typeface="Consolas"/>
                <a:sym typeface="Consolas"/>
              </a:rPr>
              <a:t>       ps - report process status</a:t>
            </a:r>
            <a:br>
              <a:rPr lang="en">
                <a:solidFill>
                  <a:schemeClr val="dk1"/>
                </a:solidFill>
                <a:latin typeface="Consolas"/>
                <a:ea typeface="Consolas"/>
                <a:cs typeface="Consolas"/>
                <a:sym typeface="Consolas"/>
              </a:rPr>
            </a:br>
            <a:br>
              <a:rPr lang="en">
                <a:solidFill>
                  <a:schemeClr val="dk1"/>
                </a:solidFill>
                <a:latin typeface="Consolas"/>
                <a:ea typeface="Consolas"/>
                <a:cs typeface="Consolas"/>
                <a:sym typeface="Consolas"/>
              </a:rPr>
            </a:br>
            <a:r>
              <a:rPr b="1" lang="en">
                <a:solidFill>
                  <a:schemeClr val="dk1"/>
                </a:solidFill>
                <a:latin typeface="Consolas"/>
                <a:ea typeface="Consolas"/>
                <a:cs typeface="Consolas"/>
                <a:sym typeface="Consolas"/>
              </a:rPr>
              <a:t>SYNOPSIS</a:t>
            </a:r>
            <a:br>
              <a:rPr lang="en">
                <a:solidFill>
                  <a:schemeClr val="dk1"/>
                </a:solidFill>
                <a:latin typeface="Consolas"/>
                <a:ea typeface="Consolas"/>
                <a:cs typeface="Consolas"/>
                <a:sym typeface="Consolas"/>
              </a:rPr>
            </a:br>
            <a:r>
              <a:rPr lang="en">
                <a:solidFill>
                  <a:schemeClr val="dk1"/>
                </a:solidFill>
                <a:latin typeface="Consolas"/>
                <a:ea typeface="Consolas"/>
                <a:cs typeface="Consolas"/>
                <a:sym typeface="Consolas"/>
              </a:rPr>
              <a:t>       ps [</a:t>
            </a:r>
            <a:r>
              <a:rPr i="1" lang="en">
                <a:solidFill>
                  <a:schemeClr val="dk1"/>
                </a:solidFill>
                <a:latin typeface="Consolas"/>
                <a:ea typeface="Consolas"/>
                <a:cs typeface="Consolas"/>
                <a:sym typeface="Consolas"/>
              </a:rPr>
              <a:t>options</a:t>
            </a:r>
            <a:r>
              <a:rPr lang="en">
                <a:solidFill>
                  <a:schemeClr val="dk1"/>
                </a:solidFill>
                <a:latin typeface="Consolas"/>
                <a:ea typeface="Consolas"/>
                <a:cs typeface="Consolas"/>
                <a:sym typeface="Consolas"/>
              </a:rPr>
              <a:t>]</a:t>
            </a:r>
            <a:br>
              <a:rPr lang="en">
                <a:solidFill>
                  <a:schemeClr val="dk1"/>
                </a:solidFill>
                <a:latin typeface="Consolas"/>
                <a:ea typeface="Consolas"/>
                <a:cs typeface="Consolas"/>
                <a:sym typeface="Consolas"/>
              </a:rPr>
            </a:br>
            <a:br>
              <a:rPr lang="en">
                <a:solidFill>
                  <a:schemeClr val="dk1"/>
                </a:solidFill>
                <a:latin typeface="Consolas"/>
                <a:ea typeface="Consolas"/>
                <a:cs typeface="Consolas"/>
                <a:sym typeface="Consolas"/>
              </a:rPr>
            </a:br>
            <a:r>
              <a:rPr b="1" lang="en">
                <a:solidFill>
                  <a:schemeClr val="dk1"/>
                </a:solidFill>
                <a:latin typeface="Consolas"/>
                <a:ea typeface="Consolas"/>
                <a:cs typeface="Consolas"/>
                <a:sym typeface="Consolas"/>
              </a:rPr>
              <a:t>DESCRIPTION</a:t>
            </a:r>
            <a:br>
              <a:rPr lang="en">
                <a:solidFill>
                  <a:schemeClr val="dk1"/>
                </a:solidFill>
                <a:latin typeface="Consolas"/>
                <a:ea typeface="Consolas"/>
                <a:cs typeface="Consolas"/>
                <a:sym typeface="Consolas"/>
              </a:rPr>
            </a:br>
            <a:r>
              <a:rPr lang="en">
                <a:solidFill>
                  <a:schemeClr val="dk1"/>
                </a:solidFill>
                <a:latin typeface="Consolas"/>
                <a:ea typeface="Consolas"/>
                <a:cs typeface="Consolas"/>
                <a:sym typeface="Consolas"/>
              </a:rPr>
              <a:t>       ps  gives a snapshot of the current processes. If you want</a:t>
            </a:r>
            <a:br>
              <a:rPr lang="en">
                <a:solidFill>
                  <a:schemeClr val="dk1"/>
                </a:solidFill>
                <a:latin typeface="Consolas"/>
                <a:ea typeface="Consolas"/>
                <a:cs typeface="Consolas"/>
                <a:sym typeface="Consolas"/>
              </a:rPr>
            </a:br>
            <a:r>
              <a:rPr lang="en">
                <a:solidFill>
                  <a:schemeClr val="dk1"/>
                </a:solidFill>
                <a:latin typeface="Consolas"/>
                <a:ea typeface="Consolas"/>
                <a:cs typeface="Consolas"/>
                <a:sym typeface="Consolas"/>
              </a:rPr>
              <a:t>       a repetitive update of this status, use top. This man page</a:t>
            </a:r>
            <a:br>
              <a:rPr lang="en">
                <a:solidFill>
                  <a:schemeClr val="dk1"/>
                </a:solidFill>
                <a:latin typeface="Consolas"/>
                <a:ea typeface="Consolas"/>
                <a:cs typeface="Consolas"/>
                <a:sym typeface="Consolas"/>
              </a:rPr>
            </a:br>
            <a:r>
              <a:rPr lang="en">
                <a:solidFill>
                  <a:schemeClr val="dk1"/>
                </a:solidFill>
                <a:latin typeface="Consolas"/>
                <a:ea typeface="Consolas"/>
                <a:cs typeface="Consolas"/>
                <a:sym typeface="Consolas"/>
              </a:rPr>
              <a:t>       documents the /proc-based version of ps, or tries to.</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800">
              <a:solidFill>
                <a:schemeClr val="dk1"/>
              </a:solidFill>
              <a:latin typeface="Consolas"/>
              <a:ea typeface="Consolas"/>
              <a:cs typeface="Consolas"/>
              <a:sym typeface="Consolas"/>
            </a:endParaRPr>
          </a:p>
        </p:txBody>
      </p:sp>
      <p:sp>
        <p:nvSpPr>
          <p:cNvPr id="91" name="Google Shape;91;p17"/>
          <p:cNvSpPr txBox="1"/>
          <p:nvPr/>
        </p:nvSpPr>
        <p:spPr>
          <a:xfrm>
            <a:off x="457200" y="3660950"/>
            <a:ext cx="8468400" cy="1167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38761D"/>
                </a:solidFill>
                <a:latin typeface="Consolas"/>
                <a:ea typeface="Consolas"/>
                <a:cs typeface="Consolas"/>
                <a:sym typeface="Consolas"/>
              </a:rPr>
              <a:t># get details about the processes I have running on this machine  </a:t>
            </a:r>
            <a:endParaRPr sz="1800">
              <a:solidFill>
                <a:srgbClr val="38761D"/>
              </a:solidFill>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chemeClr val="dk1"/>
                </a:solidFill>
                <a:latin typeface="Consolas"/>
                <a:ea typeface="Consolas"/>
                <a:cs typeface="Consolas"/>
                <a:sym typeface="Consolas"/>
              </a:rPr>
              <a:t>ps -ef | grep u1007787 </a:t>
            </a:r>
            <a:endParaRPr sz="1800">
              <a:solidFill>
                <a:schemeClr val="dk1"/>
              </a:solidFill>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259950"/>
            <a:ext cx="8520600" cy="50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The UNIX </a:t>
            </a:r>
            <a:r>
              <a:rPr lang="en" sz="3200">
                <a:latin typeface="Consolas"/>
                <a:ea typeface="Consolas"/>
                <a:cs typeface="Consolas"/>
                <a:sym typeface="Consolas"/>
              </a:rPr>
              <a:t>ps</a:t>
            </a:r>
            <a:r>
              <a:rPr lang="en" sz="3200"/>
              <a:t> command</a:t>
            </a:r>
            <a:endParaRPr b="1" sz="3200" u="sng">
              <a:latin typeface="Consolas"/>
              <a:ea typeface="Consolas"/>
              <a:cs typeface="Consolas"/>
              <a:sym typeface="Consolas"/>
            </a:endParaRPr>
          </a:p>
        </p:txBody>
      </p:sp>
      <p:sp>
        <p:nvSpPr>
          <p:cNvPr id="97" name="Google Shape;97;p18"/>
          <p:cNvSpPr txBox="1"/>
          <p:nvPr/>
        </p:nvSpPr>
        <p:spPr>
          <a:xfrm>
            <a:off x="457200" y="2213150"/>
            <a:ext cx="8468400" cy="1167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latin typeface="Consolas"/>
                <a:ea typeface="Consolas"/>
                <a:cs typeface="Consolas"/>
                <a:sym typeface="Consolas"/>
              </a:rPr>
              <a:t>sleep 100</a:t>
            </a:r>
            <a:endParaRPr sz="1800">
              <a:latin typeface="Consolas"/>
              <a:ea typeface="Consolas"/>
              <a:cs typeface="Consolas"/>
              <a:sym typeface="Consolas"/>
            </a:endParaRPr>
          </a:p>
          <a:p>
            <a:pPr indent="0" lvl="0" marL="0" rtl="0" algn="l">
              <a:lnSpc>
                <a:spcPct val="115000"/>
              </a:lnSpc>
              <a:spcBef>
                <a:spcPts val="0"/>
              </a:spcBef>
              <a:spcAft>
                <a:spcPts val="0"/>
              </a:spcAft>
              <a:buNone/>
            </a:pPr>
            <a:r>
              <a:t/>
            </a:r>
            <a:endParaRPr sz="1800">
              <a:solidFill>
                <a:srgbClr val="38761D"/>
              </a:solidFill>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38761D"/>
                </a:solidFill>
                <a:latin typeface="Consolas"/>
                <a:ea typeface="Consolas"/>
                <a:cs typeface="Consolas"/>
                <a:sym typeface="Consolas"/>
              </a:rPr>
              <a:t># get details about the processes I have running on this machine  </a:t>
            </a:r>
            <a:endParaRPr sz="1800">
              <a:solidFill>
                <a:srgbClr val="38761D"/>
              </a:solidFill>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chemeClr val="dk1"/>
                </a:solidFill>
                <a:latin typeface="Consolas"/>
                <a:ea typeface="Consolas"/>
                <a:cs typeface="Consolas"/>
                <a:sym typeface="Consolas"/>
              </a:rPr>
              <a:t>ps -ef | grep u1007787</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latin typeface="Consolas"/>
                <a:ea typeface="Consolas"/>
                <a:cs typeface="Consolas"/>
                <a:sym typeface="Consolas"/>
              </a:rPr>
              <a:t>root     12767  4286  0 06:05 ?        00:00:00 sshd: u1007787 [priv]</a:t>
            </a:r>
            <a:endParaRPr sz="16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latin typeface="Consolas"/>
                <a:ea typeface="Consolas"/>
                <a:cs typeface="Consolas"/>
                <a:sym typeface="Consolas"/>
              </a:rPr>
              <a:t>u1007787 13106 12767  0 06:05 ?        00:00:00 sshd: u1007787@pts/0</a:t>
            </a:r>
            <a:endParaRPr sz="16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latin typeface="Consolas"/>
                <a:ea typeface="Consolas"/>
                <a:cs typeface="Consolas"/>
                <a:sym typeface="Consolas"/>
              </a:rPr>
              <a:t>u1007787 13107 13106  0 06:05 pts/0    00:00:00 -bash</a:t>
            </a:r>
            <a:endParaRPr sz="16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latin typeface="Consolas"/>
                <a:ea typeface="Consolas"/>
                <a:cs typeface="Consolas"/>
                <a:sym typeface="Consolas"/>
              </a:rPr>
              <a:t>u1007787 48272 13107  0 06:46 pts/0    00:00:00 sleep 100</a:t>
            </a:r>
            <a:endParaRPr sz="16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latin typeface="Consolas"/>
                <a:ea typeface="Consolas"/>
                <a:cs typeface="Consolas"/>
                <a:sym typeface="Consolas"/>
              </a:rPr>
              <a:t>u1007787 48791 13107 11 06:46 pts/0    00:00:00 ps -ef</a:t>
            </a:r>
            <a:endParaRPr sz="16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latin typeface="Consolas"/>
                <a:ea typeface="Consolas"/>
                <a:cs typeface="Consolas"/>
                <a:sym typeface="Consolas"/>
              </a:rPr>
              <a:t>u1007787 48792 13107  0 06:46 pts/0    00:00:00 grep --color u1007787</a:t>
            </a:r>
            <a:endParaRPr sz="16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259950"/>
            <a:ext cx="8520600" cy="50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The UNIX </a:t>
            </a:r>
            <a:r>
              <a:rPr lang="en" sz="3200">
                <a:latin typeface="Consolas"/>
                <a:ea typeface="Consolas"/>
                <a:cs typeface="Consolas"/>
                <a:sym typeface="Consolas"/>
              </a:rPr>
              <a:t>kill</a:t>
            </a:r>
            <a:r>
              <a:rPr lang="en" sz="3200"/>
              <a:t> command</a:t>
            </a:r>
            <a:endParaRPr b="1" sz="3200" u="sng">
              <a:latin typeface="Consolas"/>
              <a:ea typeface="Consolas"/>
              <a:cs typeface="Consolas"/>
              <a:sym typeface="Consolas"/>
            </a:endParaRPr>
          </a:p>
        </p:txBody>
      </p:sp>
      <p:sp>
        <p:nvSpPr>
          <p:cNvPr id="103" name="Google Shape;103;p19"/>
          <p:cNvSpPr txBox="1"/>
          <p:nvPr/>
        </p:nvSpPr>
        <p:spPr>
          <a:xfrm>
            <a:off x="457200" y="2213150"/>
            <a:ext cx="8468400" cy="1167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rgbClr val="38761D"/>
              </a:solidFill>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38761D"/>
                </a:solidFill>
                <a:latin typeface="Consolas"/>
                <a:ea typeface="Consolas"/>
                <a:cs typeface="Consolas"/>
                <a:sym typeface="Consolas"/>
              </a:rPr>
              <a:t># </a:t>
            </a:r>
            <a:r>
              <a:rPr lang="en" sz="1800">
                <a:solidFill>
                  <a:srgbClr val="38761D"/>
                </a:solidFill>
                <a:latin typeface="Consolas"/>
                <a:ea typeface="Consolas"/>
                <a:cs typeface="Consolas"/>
                <a:sym typeface="Consolas"/>
              </a:rPr>
              <a:t>Use kill command to terminate a process. First get the process id using ps -ef command, then use kill -9 to kill the running Linux process as shown below. You can also use killall, pkill, xkill to terminate a unix process.</a:t>
            </a:r>
            <a:endParaRPr sz="1800">
              <a:solidFill>
                <a:srgbClr val="38761D"/>
              </a:solidFill>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38761D"/>
                </a:solidFill>
                <a:latin typeface="Consolas"/>
                <a:ea typeface="Consolas"/>
                <a:cs typeface="Consolas"/>
                <a:sym typeface="Consolas"/>
              </a:rPr>
              <a:t>  </a:t>
            </a:r>
            <a:endParaRPr sz="1800">
              <a:solidFill>
                <a:srgbClr val="38761D"/>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ps -ef | grep bedtools</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arq5x    8945  7222  9 22:43 pts/2    00:00:00 bedtools</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kill -9 8945</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259950"/>
            <a:ext cx="8520600" cy="50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The UNIX </a:t>
            </a:r>
            <a:r>
              <a:rPr lang="en" sz="3200">
                <a:latin typeface="Consolas"/>
                <a:ea typeface="Consolas"/>
                <a:cs typeface="Consolas"/>
                <a:sym typeface="Consolas"/>
              </a:rPr>
              <a:t>top</a:t>
            </a:r>
            <a:r>
              <a:rPr lang="en" sz="3200"/>
              <a:t> command</a:t>
            </a:r>
            <a:endParaRPr b="1" sz="3200" u="sng">
              <a:latin typeface="Consolas"/>
              <a:ea typeface="Consolas"/>
              <a:cs typeface="Consolas"/>
              <a:sym typeface="Consolas"/>
            </a:endParaRPr>
          </a:p>
        </p:txBody>
      </p:sp>
      <p:sp>
        <p:nvSpPr>
          <p:cNvPr id="109" name="Google Shape;109;p20"/>
          <p:cNvSpPr txBox="1"/>
          <p:nvPr/>
        </p:nvSpPr>
        <p:spPr>
          <a:xfrm>
            <a:off x="228600" y="1447800"/>
            <a:ext cx="86814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Consolas"/>
                <a:ea typeface="Consolas"/>
                <a:cs typeface="Consolas"/>
                <a:sym typeface="Consolas"/>
              </a:rPr>
              <a:t>NAME</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chemeClr val="dk1"/>
                </a:solidFill>
                <a:latin typeface="Consolas"/>
                <a:ea typeface="Consolas"/>
                <a:cs typeface="Consolas"/>
                <a:sym typeface="Consolas"/>
              </a:rPr>
              <a:t>       top - display Linux processes</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chemeClr val="dk1"/>
                </a:solidFill>
                <a:latin typeface="Consolas"/>
                <a:ea typeface="Consolas"/>
                <a:cs typeface="Consolas"/>
                <a:sym typeface="Consolas"/>
              </a:rPr>
              <a:t>SYNOPSIS</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chemeClr val="dk1"/>
                </a:solidFill>
                <a:latin typeface="Consolas"/>
                <a:ea typeface="Consolas"/>
                <a:cs typeface="Consolas"/>
                <a:sym typeface="Consolas"/>
              </a:rPr>
              <a:t>       top -hv|-bcHiOSs -d secs -n max -u|U user -p pid -o fld -w [cols]</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chemeClr val="dk1"/>
                </a:solidFill>
                <a:latin typeface="Consolas"/>
                <a:ea typeface="Consolas"/>
                <a:cs typeface="Consolas"/>
                <a:sym typeface="Consolas"/>
              </a:rPr>
              <a:t>       The traditional switches `-' and whitespace are optional.</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chemeClr val="dk1"/>
                </a:solidFill>
                <a:latin typeface="Consolas"/>
                <a:ea typeface="Consolas"/>
                <a:cs typeface="Consolas"/>
                <a:sym typeface="Consolas"/>
              </a:rPr>
              <a:t>DESCRIPTION</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chemeClr val="dk1"/>
                </a:solidFill>
                <a:latin typeface="Consolas"/>
                <a:ea typeface="Consolas"/>
                <a:cs typeface="Consolas"/>
                <a:sym typeface="Consolas"/>
              </a:rPr>
              <a:t>       The  top  program provides a dynamic real-time view of a running system.  It can display system summary information as well as a list of processes or threads currently being managed by the Linux kernel. The types of system summary information shown and the types, order and size of information displayed for processes are all user configurable and that configuration can be made persistent across restarts. The  program  provides  a limited interactive interface for process manipulation as well as a much more extensive interface for personal configuration  --  encompassing every aspect of its operation.</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chemeClr val="dk1"/>
                </a:solidFill>
                <a:latin typeface="Consolas"/>
                <a:ea typeface="Consolas"/>
                <a:cs typeface="Consolas"/>
                <a:sym typeface="Consolas"/>
              </a:rPr>
              <a:t>       And while top is referred to throughout this document, you are free to name the program anything you wish.  That new name, possibly an alias, will then be reflected on top's  display  and  used  when reading and writing a configuration file.</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200">
              <a:solidFill>
                <a:schemeClr val="dk1"/>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259950"/>
            <a:ext cx="8520600" cy="50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The UNIX </a:t>
            </a:r>
            <a:r>
              <a:rPr lang="en" sz="3200">
                <a:latin typeface="Consolas"/>
                <a:ea typeface="Consolas"/>
                <a:cs typeface="Consolas"/>
                <a:sym typeface="Consolas"/>
              </a:rPr>
              <a:t>top</a:t>
            </a:r>
            <a:r>
              <a:rPr lang="en" sz="3200"/>
              <a:t> command</a:t>
            </a:r>
            <a:endParaRPr b="1" sz="3200" u="sng">
              <a:latin typeface="Consolas"/>
              <a:ea typeface="Consolas"/>
              <a:cs typeface="Consolas"/>
              <a:sym typeface="Consolas"/>
            </a:endParaRPr>
          </a:p>
        </p:txBody>
      </p:sp>
      <p:sp>
        <p:nvSpPr>
          <p:cNvPr id="115" name="Google Shape;115;p21"/>
          <p:cNvSpPr txBox="1"/>
          <p:nvPr/>
        </p:nvSpPr>
        <p:spPr>
          <a:xfrm>
            <a:off x="228600" y="1600200"/>
            <a:ext cx="89784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%Cpu(s):  1.4 us,  1.2 sy,  0.0 ni, 97.3 id,  0.1 wa,  0.0 hi,  0.1 si,  0.0 st</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KiB Mem : 65926632 total,  8219192 free, 13037824 used, 44669616 buff/cache</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KiB Swap: 16777212 total,  3059908 free, 13717304 used. 44904348 avail Mem</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PID USER      PR  NI    VIRT    RES    SHR S  %CPU %MEM     TIME+ COMMAND</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28791 u1012898  20   0  115952    712    284 S  28.1  0.0  25:59.39 rsync</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28213 u1012898  20   0  146872   5684    960 S   6.6  0.0   6:11.49 sshd</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10541 u0105911  20   0  559992  13204   4660 S   3.3  0.0 227:13.23 sview</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3468 dbus      20   0   38032   6440    900 S   2.3  0.0 169:06.49 dbus-daemon</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7868 u6000251  20   0 1128992   5312   3872 S   2.0  0.0 121:29.44 mate-settings-d</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20284 u0743456  20   0 7371152 595544 127712 S   2.0  0.9  11:54.73 MATLAB</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25653 u1062985  20   0  263692   1884   1684 S   2.0  0.0 164:37.22 vmd_LINUXAMD64</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4369 fastx     20   0 1821332 865596   5324 S   1.3  1.3  40:14.44 node</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7913 u6000251  20   0  430836  37624   2196 S   1.3  0.1  38:55.86 gvfs-udisks2-vo</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44738 u6012438  20   0 1135096  12240   3884 S   1.3  0.0  12:34.53 mate-settings-d</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1 root      20   0  293312 107076   1524 S   1.0  0.2  59:25.56 systemd</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3930 u0253283  20   0  439084  38928   2196 S   1.0  0.1  46:47.20 gvfs-udisks2-vo</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4021 u1007787  20   0  157160   3652   1532 R   1.0  0.0   0:00.21 top</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4451 polkitd   20   0  983200 241688   2676 S   1.0  0.4 105:08.02 polkitd</a:t>
            </a:r>
            <a:endParaRPr sz="12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a:t>
            </a:r>
            <a:endParaRPr sz="1000">
              <a:latin typeface="Consolas"/>
              <a:ea typeface="Consolas"/>
              <a:cs typeface="Consolas"/>
              <a:sym typeface="Consolas"/>
            </a:endParaRPr>
          </a:p>
        </p:txBody>
      </p:sp>
      <p:sp>
        <p:nvSpPr>
          <p:cNvPr id="116" name="Google Shape;116;p21"/>
          <p:cNvSpPr txBox="1"/>
          <p:nvPr/>
        </p:nvSpPr>
        <p:spPr>
          <a:xfrm>
            <a:off x="228600" y="-457200"/>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Consolas"/>
                <a:ea typeface="Consolas"/>
                <a:cs typeface="Consolas"/>
                <a:sym typeface="Consolas"/>
              </a:rPr>
              <a:t>top</a:t>
            </a:r>
            <a:endParaRPr sz="1800">
              <a:solidFill>
                <a:schemeClr val="dk1"/>
              </a:solidFill>
              <a:latin typeface="Consolas"/>
              <a:ea typeface="Consolas"/>
              <a:cs typeface="Consolas"/>
              <a:sym typeface="Consolas"/>
            </a:endParaRPr>
          </a:p>
        </p:txBody>
      </p:sp>
      <p:cxnSp>
        <p:nvCxnSpPr>
          <p:cNvPr id="117" name="Google Shape;117;p21"/>
          <p:cNvCxnSpPr/>
          <p:nvPr/>
        </p:nvCxnSpPr>
        <p:spPr>
          <a:xfrm flipH="1">
            <a:off x="4225875" y="865675"/>
            <a:ext cx="914100" cy="415200"/>
          </a:xfrm>
          <a:prstGeom prst="straightConnector1">
            <a:avLst/>
          </a:prstGeom>
          <a:noFill/>
          <a:ln cap="flat" cmpd="sng" w="9525">
            <a:solidFill>
              <a:srgbClr val="38761D"/>
            </a:solidFill>
            <a:prstDash val="solid"/>
            <a:round/>
            <a:headEnd len="med" w="med" type="none"/>
            <a:tailEnd len="med" w="med" type="triangle"/>
          </a:ln>
        </p:spPr>
      </p:cxnSp>
      <p:sp>
        <p:nvSpPr>
          <p:cNvPr id="118" name="Google Shape;118;p21"/>
          <p:cNvSpPr txBox="1"/>
          <p:nvPr/>
        </p:nvSpPr>
        <p:spPr>
          <a:xfrm>
            <a:off x="5192525" y="512575"/>
            <a:ext cx="37437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8761D"/>
                </a:solidFill>
                <a:latin typeface="Economica"/>
                <a:ea typeface="Economica"/>
                <a:cs typeface="Economica"/>
                <a:sym typeface="Economica"/>
              </a:rPr>
              <a:t>Once running, type "u" followed by your username to see solely the processes you are running.</a:t>
            </a:r>
            <a:endParaRPr sz="1800">
              <a:solidFill>
                <a:srgbClr val="38761D"/>
              </a:solidFill>
              <a:latin typeface="Economica"/>
              <a:ea typeface="Economica"/>
              <a:cs typeface="Economica"/>
              <a:sym typeface="Economic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