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3"/>
  </p:notesMasterIdLst>
  <p:sldIdLst>
    <p:sldId id="256" r:id="rId2"/>
    <p:sldId id="257" r:id="rId3"/>
    <p:sldId id="258" r:id="rId4"/>
    <p:sldId id="314" r:id="rId5"/>
    <p:sldId id="262" r:id="rId6"/>
    <p:sldId id="316" r:id="rId7"/>
    <p:sldId id="313" r:id="rId8"/>
    <p:sldId id="317" r:id="rId9"/>
    <p:sldId id="318" r:id="rId10"/>
    <p:sldId id="31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26"/>
    <p:restoredTop sz="84286"/>
  </p:normalViewPr>
  <p:slideViewPr>
    <p:cSldViewPr snapToGrid="0" snapToObjects="1">
      <p:cViewPr varScale="1">
        <p:scale>
          <a:sx n="107" d="100"/>
          <a:sy n="107" d="100"/>
        </p:scale>
        <p:origin x="1224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9/7/21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49915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50359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1" name="Google Shape;8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90974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http://</a:t>
            </a:r>
            <a:r>
              <a:rPr lang="en-US" dirty="0" err="1"/>
              <a:t>www.somewhereville.com</a:t>
            </a:r>
            <a:r>
              <a:rPr lang="en-US" dirty="0"/>
              <a:t>/2011/12/16/sanger-and-illumina-1-3-and-solexa-phred-score-q-ascii-glyph-base-error-conversion-tables/</a:t>
            </a:r>
          </a:p>
          <a:p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FASTQ_format#Quality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99D50AF-F628-504F-B99D-05BB4C0BF79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0719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en.wikipedia.org</a:t>
            </a:r>
            <a:r>
              <a:rPr lang="en-US" dirty="0"/>
              <a:t>/wiki/</a:t>
            </a:r>
            <a:r>
              <a:rPr lang="en-US" dirty="0" err="1"/>
              <a:t>General_feature_format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5855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20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4392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23694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6" name="Google Shape;21;p7" descr="bioinformatics.ca-logo-white-text.png">
            <a:extLst>
              <a:ext uri="{FF2B5EF4-FFF2-40B4-BE49-F238E27FC236}">
                <a16:creationId xmlns:a16="http://schemas.microsoft.com/office/drawing/2014/main" id="{0BB864BA-D4AB-8C41-8B6D-FFEE84C6E75D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76200" y="1656599"/>
            <a:ext cx="172974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RNA: 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 err="1">
                <a:solidFill>
                  <a:schemeClr val="bg1"/>
                </a:solidFill>
                <a:cs typeface="Arial" charset="0"/>
              </a:rPr>
              <a:t>bioinformatics.ca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gif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931221" y="2489451"/>
            <a:ext cx="10294920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A3334"/>
              </a:buClr>
              <a:buSzPts val="4400"/>
              <a:buFont typeface="Verdana"/>
              <a:buNone/>
            </a:pPr>
            <a:r>
              <a:rPr lang="en-US" sz="4400" b="0" i="0" u="none" strike="noStrike" cap="none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70" name="Google Shape;70;p1"/>
          <p:cNvSpPr txBox="1"/>
          <p:nvPr/>
        </p:nvSpPr>
        <p:spPr>
          <a:xfrm>
            <a:off x="2058889" y="3719450"/>
            <a:ext cx="8039584" cy="192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71" name="Google Shape;71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0706545" y="5616657"/>
            <a:ext cx="243182" cy="20172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" descr="Funding and Entrance Fellowships 2020, Faculty Of Law, McGill ...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202645" y="5385065"/>
            <a:ext cx="1871856" cy="982724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"/>
          <p:cNvSpPr txBox="1"/>
          <p:nvPr/>
        </p:nvSpPr>
        <p:spPr>
          <a:xfrm>
            <a:off x="10338298" y="5471296"/>
            <a:ext cx="1307939" cy="2154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Supported by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92660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89891-ECCF-F445-8317-47962E3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1894" y="870943"/>
            <a:ext cx="8647509" cy="994172"/>
          </a:xfrm>
        </p:spPr>
        <p:txBody>
          <a:bodyPr/>
          <a:lstStyle/>
          <a:p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GTF example record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21A5B6-0F0F-2C46-93FD-262FC2456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1892" y="2226471"/>
            <a:ext cx="8647508" cy="39886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22	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start_codon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    11066501        11066503        .       +       0       </a:t>
            </a:r>
            <a:r>
              <a:rPr lang="en-US" sz="150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… </a:t>
            </a: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ctr">
              <a:buNone/>
            </a:pPr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2789394-F52E-AB45-9614-59FFEDECD030}"/>
              </a:ext>
            </a:extLst>
          </p:cNvPr>
          <p:cNvCxnSpPr>
            <a:cxnSpLocks/>
          </p:cNvCxnSpPr>
          <p:nvPr/>
        </p:nvCxnSpPr>
        <p:spPr>
          <a:xfrm flipH="1">
            <a:off x="1882558" y="2633492"/>
            <a:ext cx="230807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E29FA5-C0FF-E143-B0EB-1684B97D56EB}"/>
              </a:ext>
            </a:extLst>
          </p:cNvPr>
          <p:cNvCxnSpPr>
            <a:cxnSpLocks/>
          </p:cNvCxnSpPr>
          <p:nvPr/>
        </p:nvCxnSpPr>
        <p:spPr>
          <a:xfrm flipV="1">
            <a:off x="2000423" y="263453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22095A62-59CF-5945-AAFA-46715DAEEC53}"/>
              </a:ext>
            </a:extLst>
          </p:cNvPr>
          <p:cNvSpPr txBox="1"/>
          <p:nvPr/>
        </p:nvSpPr>
        <p:spPr>
          <a:xfrm>
            <a:off x="1552572" y="3042098"/>
            <a:ext cx="89998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Name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8A505-9283-1242-A7C6-7CDC16C374B6}"/>
              </a:ext>
            </a:extLst>
          </p:cNvPr>
          <p:cNvCxnSpPr>
            <a:cxnSpLocks/>
          </p:cNvCxnSpPr>
          <p:nvPr/>
        </p:nvCxnSpPr>
        <p:spPr>
          <a:xfrm flipH="1" flipV="1">
            <a:off x="4834995" y="262087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5AD9228-8A71-8F40-ADFE-A446B3D86ACB}"/>
              </a:ext>
            </a:extLst>
          </p:cNvPr>
          <p:cNvCxnSpPr>
            <a:cxnSpLocks/>
          </p:cNvCxnSpPr>
          <p:nvPr/>
        </p:nvCxnSpPr>
        <p:spPr>
          <a:xfrm flipH="1">
            <a:off x="4535092" y="2620877"/>
            <a:ext cx="54924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1AA2082-DBB4-1E4F-85B2-9F6080EB2938}"/>
              </a:ext>
            </a:extLst>
          </p:cNvPr>
          <p:cNvSpPr txBox="1"/>
          <p:nvPr/>
        </p:nvSpPr>
        <p:spPr>
          <a:xfrm>
            <a:off x="4586036" y="3405517"/>
            <a:ext cx="5223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Start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005792A-4839-BC4E-A5DB-C1D7245BA4E5}"/>
              </a:ext>
            </a:extLst>
          </p:cNvPr>
          <p:cNvCxnSpPr>
            <a:cxnSpLocks/>
          </p:cNvCxnSpPr>
          <p:nvPr/>
        </p:nvCxnSpPr>
        <p:spPr>
          <a:xfrm flipH="1" flipV="1">
            <a:off x="5902273" y="262163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F8C256F-0D12-0546-9B46-24A351D04225}"/>
              </a:ext>
            </a:extLst>
          </p:cNvPr>
          <p:cNvCxnSpPr>
            <a:cxnSpLocks/>
          </p:cNvCxnSpPr>
          <p:nvPr/>
        </p:nvCxnSpPr>
        <p:spPr>
          <a:xfrm flipH="1">
            <a:off x="5617372" y="2621630"/>
            <a:ext cx="64560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6929899-D70C-EE40-8C80-20DF865217D3}"/>
              </a:ext>
            </a:extLst>
          </p:cNvPr>
          <p:cNvSpPr txBox="1"/>
          <p:nvPr/>
        </p:nvSpPr>
        <p:spPr>
          <a:xfrm>
            <a:off x="5675298" y="3019752"/>
            <a:ext cx="45236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End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1E3251E-76A6-8345-9E71-C74DCD35CBE0}"/>
              </a:ext>
            </a:extLst>
          </p:cNvPr>
          <p:cNvCxnSpPr>
            <a:cxnSpLocks/>
          </p:cNvCxnSpPr>
          <p:nvPr/>
        </p:nvCxnSpPr>
        <p:spPr>
          <a:xfrm flipH="1" flipV="1">
            <a:off x="6702048" y="2645557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CD85AD5-691B-124E-A613-C4F95546F9F5}"/>
              </a:ext>
            </a:extLst>
          </p:cNvPr>
          <p:cNvCxnSpPr>
            <a:cxnSpLocks/>
          </p:cNvCxnSpPr>
          <p:nvPr/>
        </p:nvCxnSpPr>
        <p:spPr>
          <a:xfrm flipH="1">
            <a:off x="6603203" y="2622392"/>
            <a:ext cx="18216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651A2FA-C1E0-4B48-8871-430C465C3D3B}"/>
              </a:ext>
            </a:extLst>
          </p:cNvPr>
          <p:cNvSpPr txBox="1"/>
          <p:nvPr/>
        </p:nvSpPr>
        <p:spPr>
          <a:xfrm>
            <a:off x="6422325" y="3402631"/>
            <a:ext cx="57368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Score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990FA4A-DEB9-DE40-9F45-DB0351A66A23}"/>
              </a:ext>
            </a:extLst>
          </p:cNvPr>
          <p:cNvCxnSpPr>
            <a:cxnSpLocks/>
          </p:cNvCxnSpPr>
          <p:nvPr/>
        </p:nvCxnSpPr>
        <p:spPr>
          <a:xfrm flipV="1">
            <a:off x="7454155" y="263746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032BFC9B-5A46-6540-B66A-249973A07A8D}"/>
              </a:ext>
            </a:extLst>
          </p:cNvPr>
          <p:cNvCxnSpPr>
            <a:cxnSpLocks/>
          </p:cNvCxnSpPr>
          <p:nvPr/>
        </p:nvCxnSpPr>
        <p:spPr>
          <a:xfrm flipH="1">
            <a:off x="7342087" y="263490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049F456-75A8-244C-A82C-8A4C2997B584}"/>
              </a:ext>
            </a:extLst>
          </p:cNvPr>
          <p:cNvSpPr txBox="1"/>
          <p:nvPr/>
        </p:nvSpPr>
        <p:spPr>
          <a:xfrm>
            <a:off x="7124673" y="3408521"/>
            <a:ext cx="628884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Phase/Frame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C9FC021-7994-6D4F-8566-797CA8BFB917}"/>
              </a:ext>
            </a:extLst>
          </p:cNvPr>
          <p:cNvCxnSpPr>
            <a:cxnSpLocks/>
          </p:cNvCxnSpPr>
          <p:nvPr/>
        </p:nvCxnSpPr>
        <p:spPr>
          <a:xfrm flipH="1">
            <a:off x="2787838" y="262678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708C91-68AE-194D-A6D6-5A9BF7FE525A}"/>
              </a:ext>
            </a:extLst>
          </p:cNvPr>
          <p:cNvCxnSpPr>
            <a:cxnSpLocks/>
          </p:cNvCxnSpPr>
          <p:nvPr/>
        </p:nvCxnSpPr>
        <p:spPr>
          <a:xfrm flipH="1" flipV="1">
            <a:off x="2939696" y="2630781"/>
            <a:ext cx="5705" cy="7777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0B4C6E8-EDAD-EF41-AF49-EAE51E7596F6}"/>
              </a:ext>
            </a:extLst>
          </p:cNvPr>
          <p:cNvSpPr txBox="1"/>
          <p:nvPr/>
        </p:nvSpPr>
        <p:spPr>
          <a:xfrm>
            <a:off x="2564799" y="3408520"/>
            <a:ext cx="76119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Source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460EA50-714F-6245-BB1C-1EE8E8119260}"/>
              </a:ext>
            </a:extLst>
          </p:cNvPr>
          <p:cNvCxnSpPr>
            <a:cxnSpLocks/>
          </p:cNvCxnSpPr>
          <p:nvPr/>
        </p:nvCxnSpPr>
        <p:spPr>
          <a:xfrm flipH="1">
            <a:off x="3356369" y="262279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25F888-210F-9C47-B5F4-A66ACBEDEF33}"/>
              </a:ext>
            </a:extLst>
          </p:cNvPr>
          <p:cNvCxnSpPr>
            <a:cxnSpLocks/>
          </p:cNvCxnSpPr>
          <p:nvPr/>
        </p:nvCxnSpPr>
        <p:spPr>
          <a:xfrm flipV="1">
            <a:off x="3666400" y="262679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B03BA7B-EB8F-974F-AA05-B86CF2D48B98}"/>
              </a:ext>
            </a:extLst>
          </p:cNvPr>
          <p:cNvSpPr txBox="1"/>
          <p:nvPr/>
        </p:nvSpPr>
        <p:spPr>
          <a:xfrm>
            <a:off x="3280621" y="304209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Feature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20DE3D5-5F23-0A42-A4A0-28F2D65F8AC2}"/>
              </a:ext>
            </a:extLst>
          </p:cNvPr>
          <p:cNvCxnSpPr>
            <a:cxnSpLocks/>
          </p:cNvCxnSpPr>
          <p:nvPr/>
        </p:nvCxnSpPr>
        <p:spPr>
          <a:xfrm flipH="1" flipV="1">
            <a:off x="7049662" y="2622801"/>
            <a:ext cx="2" cy="39350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3160C7B-3630-4348-BCFA-CD4986CD65C6}"/>
              </a:ext>
            </a:extLst>
          </p:cNvPr>
          <p:cNvCxnSpPr>
            <a:cxnSpLocks/>
          </p:cNvCxnSpPr>
          <p:nvPr/>
        </p:nvCxnSpPr>
        <p:spPr>
          <a:xfrm flipH="1">
            <a:off x="6971929" y="2629600"/>
            <a:ext cx="17777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A5E76AE-013C-5D42-ADF2-09CD5AE37E6C}"/>
              </a:ext>
            </a:extLst>
          </p:cNvPr>
          <p:cNvSpPr txBox="1"/>
          <p:nvPr/>
        </p:nvSpPr>
        <p:spPr>
          <a:xfrm>
            <a:off x="6749936" y="3015861"/>
            <a:ext cx="62720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Strand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3057B6F-372C-1B49-8393-B917399B378D}"/>
              </a:ext>
            </a:extLst>
          </p:cNvPr>
          <p:cNvCxnSpPr>
            <a:cxnSpLocks/>
          </p:cNvCxnSpPr>
          <p:nvPr/>
        </p:nvCxnSpPr>
        <p:spPr>
          <a:xfrm flipH="1" flipV="1">
            <a:off x="8930080" y="262960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3153F29-4436-E344-85C3-A1EC3C83E699}"/>
              </a:ext>
            </a:extLst>
          </p:cNvPr>
          <p:cNvCxnSpPr>
            <a:cxnSpLocks/>
          </p:cNvCxnSpPr>
          <p:nvPr/>
        </p:nvCxnSpPr>
        <p:spPr>
          <a:xfrm flipH="1">
            <a:off x="7936389" y="2629600"/>
            <a:ext cx="2063673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C875271-319C-034C-AFCA-6420FB71423C}"/>
              </a:ext>
            </a:extLst>
          </p:cNvPr>
          <p:cNvSpPr txBox="1"/>
          <p:nvPr/>
        </p:nvSpPr>
        <p:spPr>
          <a:xfrm>
            <a:off x="8369623" y="3037940"/>
            <a:ext cx="1105184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Attributes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82C5E331-28BD-974A-A560-D76C6C45FA9F}"/>
              </a:ext>
            </a:extLst>
          </p:cNvPr>
          <p:cNvSpPr/>
          <p:nvPr/>
        </p:nvSpPr>
        <p:spPr>
          <a:xfrm>
            <a:off x="1732948" y="4317614"/>
            <a:ext cx="864750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"ENSG00000279973”;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transcript_id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"ENST00000624155";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transcript_version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exon_number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gene_biotype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transcript_name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"BAGE5-201";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transcript_source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ensembl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transcript_biotype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protein_coding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"; tag "basic";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transcript_support_level</a:t>
            </a: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 "1";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8D0AEE9-BAAA-5A4D-938F-65F8A95E783A}"/>
              </a:ext>
            </a:extLst>
          </p:cNvPr>
          <p:cNvSpPr txBox="1"/>
          <p:nvPr/>
        </p:nvSpPr>
        <p:spPr>
          <a:xfrm>
            <a:off x="1683206" y="4060788"/>
            <a:ext cx="2253374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b="1" dirty="0">
                <a:latin typeface="Calibri" panose="020F0502020204030204" pitchFamily="34" charset="0"/>
                <a:cs typeface="Calibri" panose="020F0502020204030204" pitchFamily="34" charset="0"/>
              </a:rPr>
              <a:t>Example of attributes string: 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A725938-1340-9345-8570-8A5997645A3A}"/>
              </a:ext>
            </a:extLst>
          </p:cNvPr>
          <p:cNvSpPr txBox="1"/>
          <p:nvPr/>
        </p:nvSpPr>
        <p:spPr>
          <a:xfrm>
            <a:off x="1760970" y="5357812"/>
            <a:ext cx="7073539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Note: there will be many GTF records/rows per transcript per gene (UTRs, </a:t>
            </a:r>
            <a:r>
              <a:rPr lang="en-US" sz="1350" dirty="0" err="1"/>
              <a:t>start_codon</a:t>
            </a:r>
            <a:r>
              <a:rPr lang="en-US" sz="1350" dirty="0"/>
              <a:t>, exons, </a:t>
            </a:r>
            <a:r>
              <a:rPr lang="en-US" sz="1350" dirty="0" err="1"/>
              <a:t>etc</a:t>
            </a:r>
            <a:r>
              <a:rPr lang="en-US" sz="135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3482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8" name="Google Shape;100;p5">
            <a:extLst>
              <a:ext uri="{FF2B5EF4-FFF2-40B4-BE49-F238E27FC236}">
                <a16:creationId xmlns:a16="http://schemas.microsoft.com/office/drawing/2014/main" id="{AF145793-F4D4-724F-A12B-3054C50CE031}"/>
              </a:ext>
            </a:extLst>
          </p:cNvPr>
          <p:cNvSpPr txBox="1"/>
          <p:nvPr/>
        </p:nvSpPr>
        <p:spPr>
          <a:xfrm>
            <a:off x="794951" y="3448906"/>
            <a:ext cx="1060209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B063561-8B99-944C-9BE3-DA2A0FE7A0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95" y="4199772"/>
            <a:ext cx="1719035" cy="162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3">
            <a:extLst>
              <a:ext uri="{FF2B5EF4-FFF2-40B4-BE49-F238E27FC236}">
                <a16:creationId xmlns:a16="http://schemas.microsoft.com/office/drawing/2014/main" id="{D2A21584-1A04-774A-9E12-CDD72E1B2B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06" y="4234674"/>
            <a:ext cx="189595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>
            <a:extLst>
              <a:ext uri="{FF2B5EF4-FFF2-40B4-BE49-F238E27FC236}">
                <a16:creationId xmlns:a16="http://schemas.microsoft.com/office/drawing/2014/main" id="{5B9E277B-B7BB-5649-A5C8-7EB56D6E0A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003" y="3501184"/>
            <a:ext cx="3764337" cy="13754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5">
            <a:extLst>
              <a:ext uri="{FF2B5EF4-FFF2-40B4-BE49-F238E27FC236}">
                <a16:creationId xmlns:a16="http://schemas.microsoft.com/office/drawing/2014/main" id="{5F6BBA4B-87AA-3E44-B228-4DB2131F6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96" y="4057148"/>
            <a:ext cx="2275780" cy="64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99EBFCE-53A2-C64E-B8AA-89CB783CF4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308" y="4644230"/>
            <a:ext cx="2420492" cy="16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7">
            <a:extLst>
              <a:ext uri="{FF2B5EF4-FFF2-40B4-BE49-F238E27FC236}">
                <a16:creationId xmlns:a16="http://schemas.microsoft.com/office/drawing/2014/main" id="{91CC54E9-2E52-354B-9BC0-D9F394593E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7903" y="4898276"/>
            <a:ext cx="1475294" cy="1423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9818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Google Shape;78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22576" y="0"/>
            <a:ext cx="6518495" cy="6400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7307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3"/>
          <p:cNvSpPr txBox="1">
            <a:spLocks noGrp="1"/>
          </p:cNvSpPr>
          <p:nvPr>
            <p:ph type="ctrTitle"/>
          </p:nvPr>
        </p:nvSpPr>
        <p:spPr>
          <a:xfrm>
            <a:off x="3048000" y="-130020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algn="r"/>
            <a:r>
              <a:rPr lang="en-US" b="1" dirty="0">
                <a:solidFill>
                  <a:schemeClr val="bg1"/>
                </a:solidFill>
                <a:latin typeface="Calibri" charset="0"/>
                <a:cs typeface="Segoe UI" charset="0"/>
              </a:rPr>
              <a:t>FASTA/FASTQ/GTF</a:t>
            </a:r>
            <a:endParaRPr lang="en-US" sz="5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84" name="Google Shape;84;p3"/>
          <p:cNvSpPr txBox="1">
            <a:spLocks noGrp="1"/>
          </p:cNvSpPr>
          <p:nvPr>
            <p:ph type="subTitle" idx="1"/>
          </p:nvPr>
        </p:nvSpPr>
        <p:spPr>
          <a:xfrm>
            <a:off x="3048000" y="1087397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r">
              <a:spcBef>
                <a:spcPts val="0"/>
              </a:spcBef>
              <a:buClr>
                <a:schemeClr val="lt1"/>
              </a:buClr>
            </a:pPr>
            <a:r>
              <a:rPr lang="en-US" sz="2000" dirty="0">
                <a:solidFill>
                  <a:schemeClr val="lt1"/>
                </a:solidFill>
              </a:rPr>
              <a:t>Emma Bell, Felicia Gomez, Obi Griffith, Malachi Griffith, Huiming Xia </a:t>
            </a:r>
          </a:p>
          <a:p>
            <a:pPr lvl="0" algn="r">
              <a:buClr>
                <a:schemeClr val="lt1"/>
              </a:buClr>
              <a:buSzPts val="2400"/>
            </a:pPr>
            <a:r>
              <a:rPr lang="en-US" sz="2000" dirty="0">
                <a:solidFill>
                  <a:schemeClr val="lt1"/>
                </a:solidFill>
              </a:rPr>
              <a:t>RNA-Seq Analysis</a:t>
            </a:r>
            <a:endParaRPr lang="en-US" sz="2000" dirty="0"/>
          </a:p>
          <a:p>
            <a:pPr lvl="0" algn="r">
              <a:buClr>
                <a:schemeClr val="lt1"/>
              </a:buClr>
              <a:buSzPts val="2400"/>
            </a:pPr>
            <a:r>
              <a:rPr lang="en-US" sz="2000" dirty="0">
                <a:solidFill>
                  <a:schemeClr val="lt1"/>
                </a:solidFill>
              </a:rPr>
              <a:t>Sep 8</a:t>
            </a:r>
            <a:r>
              <a:rPr lang="en-US" sz="2000" baseline="30000" dirty="0">
                <a:solidFill>
                  <a:schemeClr val="lt1"/>
                </a:solidFill>
              </a:rPr>
              <a:t>th</a:t>
            </a:r>
            <a:r>
              <a:rPr lang="en-US" sz="2000" dirty="0">
                <a:solidFill>
                  <a:schemeClr val="lt1"/>
                </a:solidFill>
              </a:rPr>
              <a:t>-10</a:t>
            </a:r>
            <a:r>
              <a:rPr lang="en-US" sz="2000" baseline="30000" dirty="0">
                <a:solidFill>
                  <a:schemeClr val="lt1"/>
                </a:solidFill>
              </a:rPr>
              <a:t>th</a:t>
            </a:r>
            <a:r>
              <a:rPr lang="en-US" sz="2000" dirty="0">
                <a:solidFill>
                  <a:schemeClr val="lt1"/>
                </a:solidFill>
              </a:rPr>
              <a:t>, 2021</a:t>
            </a:r>
            <a:endParaRPr lang="en-US" sz="2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3ADF737-1D15-BA47-B6D3-CBF8CD2526B5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623160-CBEC-614C-B3EE-93CE90CC43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6" name="Picture 1" descr="RNA-Seq-alignment.png">
            <a:extLst>
              <a:ext uri="{FF2B5EF4-FFF2-40B4-BE49-F238E27FC236}">
                <a16:creationId xmlns:a16="http://schemas.microsoft.com/office/drawing/2014/main" id="{C972351F-E5B8-654E-90B6-EFCAB1BDB6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D4C25AB-7A44-E04D-9475-951DE549D8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8887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AF11C-02B0-E048-AC0A-A234EFF9D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719" y="870945"/>
            <a:ext cx="8812923" cy="877061"/>
          </a:xfrm>
        </p:spPr>
        <p:txBody>
          <a:bodyPr>
            <a:norm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nucleic acid or amino acid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34C72-5D74-D949-9DB5-32190B978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27615" y="1889982"/>
            <a:ext cx="5378012" cy="3725009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&gt;AY274119.3 Severe acute respiratory syndrome-related coronavirus isolate Tor2, complete genome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ATATTAGGTTTTTACCTACCCAGGAAAAGCCAACCAACCTCGATCTCTTGTAGATCTGTTCTCTAAACGA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ACTTTAAAATCTGTGTAGCTGTCGCTCGGCTGCATGCCTAGTGCACCTACGCAGTATAAACAATAATAAA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TTTTACTGTCGTTGACAAGAAACGAGTAACTCGTCCCTCTTCTGCAGACTGCTTACGGTTTCGTCCGTGT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TGCAGTCGATCATCAGCATACCTAGGTTTCGTCCGGGTGTGACCGAAAGGTAAGATGGAGAGCCTTGTTC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TTGGTGTCAACGAGAAAACACACGTCCAACTCAGTTTGCCTGTCCTTCAGGTTAGAGACGTGCTAGTGCG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TGGCTTCGGGGACTCTGTGGAAGAGGCCCTATCGGAGGCACGTGAACACCTCAAAAATGGCACTTGTGGT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  <a:p>
            <a:pPr marL="0" indent="0">
              <a:buNone/>
            </a:pPr>
            <a:endParaRPr lang="en-US" sz="10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&gt;FJ882960.1 SARS coronavirus ExoN1 isolate P3pp34, complete genome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CGATCTCTTGTAGATCTGTTCTCTAAACGAACTTTAAAATCTGTGTAGCTGTCGCTCGGCTGCATGCCTA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GTGCACCTACGCAGTATAAACAATAATAAATTTTACTGTCGTTGACAAGAAACGAGTAACTCGTCCCTCT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TCTGCAGACTGCTTACGGTTTCGTCCGTGTTGCAGTCGATCATCAGCATACCTAGGTTTCGTCCGGGTGT</a:t>
            </a:r>
          </a:p>
          <a:p>
            <a:pPr marL="0" indent="0">
              <a:buNone/>
            </a:pPr>
            <a:r>
              <a:rPr lang="en-US" sz="1050" dirty="0">
                <a:latin typeface="Courier" pitchFamily="2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6B2D58-E33B-3F49-8887-F790D29E79A6}"/>
              </a:ext>
            </a:extLst>
          </p:cNvPr>
          <p:cNvSpPr txBox="1"/>
          <p:nvPr/>
        </p:nvSpPr>
        <p:spPr>
          <a:xfrm>
            <a:off x="7584246" y="1557795"/>
            <a:ext cx="28614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“&gt;” header or ”Comment”; used as a summary/description, often starting with unique accession/identifier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C9AF0E9-54F8-734B-963A-E3CE46BD4DFA}"/>
              </a:ext>
            </a:extLst>
          </p:cNvPr>
          <p:cNvCxnSpPr/>
          <p:nvPr/>
        </p:nvCxnSpPr>
        <p:spPr>
          <a:xfrm>
            <a:off x="7474501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ECF239F-F843-744A-AB66-83AE2EE0799F}"/>
              </a:ext>
            </a:extLst>
          </p:cNvPr>
          <p:cNvCxnSpPr>
            <a:cxnSpLocks/>
          </p:cNvCxnSpPr>
          <p:nvPr/>
        </p:nvCxnSpPr>
        <p:spPr>
          <a:xfrm>
            <a:off x="7474501" y="2528892"/>
            <a:ext cx="0" cy="146804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C585702-0D1B-834A-8781-6EFB02C7F419}"/>
              </a:ext>
            </a:extLst>
          </p:cNvPr>
          <p:cNvSpPr txBox="1"/>
          <p:nvPr/>
        </p:nvSpPr>
        <p:spPr>
          <a:xfrm>
            <a:off x="7584245" y="2612480"/>
            <a:ext cx="2861441" cy="1131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Subsequent lines contain sequence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Interleaved: sequence broken into multiple lines of characters</a:t>
            </a:r>
          </a:p>
          <a:p>
            <a:pPr marL="214303" indent="-214303">
              <a:buFontTx/>
              <a:buChar char="-"/>
            </a:pPr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Sequential: entire sequence on a single line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2033CE3-0238-7D4A-9DEE-ECC6E3457FB3}"/>
              </a:ext>
            </a:extLst>
          </p:cNvPr>
          <p:cNvCxnSpPr>
            <a:cxnSpLocks/>
          </p:cNvCxnSpPr>
          <p:nvPr/>
        </p:nvCxnSpPr>
        <p:spPr>
          <a:xfrm flipH="1">
            <a:off x="7474260" y="4521996"/>
            <a:ext cx="243" cy="76081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52D6C74-88A2-D54B-9A91-D730A6B9FC93}"/>
              </a:ext>
            </a:extLst>
          </p:cNvPr>
          <p:cNvSpPr txBox="1"/>
          <p:nvPr/>
        </p:nvSpPr>
        <p:spPr>
          <a:xfrm>
            <a:off x="7584244" y="4544570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Multiple sequence FASTA obtained by simply concatenating multiple FASTA records together</a:t>
            </a:r>
          </a:p>
        </p:txBody>
      </p:sp>
    </p:spTree>
    <p:extLst>
      <p:ext uri="{BB962C8B-B14F-4D97-AF65-F5344CB8AC3E}">
        <p14:creationId xmlns:p14="http://schemas.microsoft.com/office/powerpoint/2010/main" val="4219258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Fastq</a:t>
            </a:r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 – format for representing raw sequence – base calls and quality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52600" y="1873253"/>
            <a:ext cx="6019800" cy="361315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@HWUSI-EAS100R:6:73:941:1973#0/1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CTTTTTTATTTTTGTCTGACTGGGTTGATTCAAAA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CCCFFFFFHHHHGJHIIJHIHIIIFHIJJJJIJJGIBBFGE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650" dirty="0">
              <a:latin typeface="Courier" pitchFamily="2" charset="0"/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@HWUSI-EAS100R:6:2303:11793:37095#0/1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ATGAATTATAGGGCTGTATTTTAATTTTGCATTTTAA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+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50" dirty="0">
                <a:latin typeface="Courier" pitchFamily="2" charset="0"/>
                <a:cs typeface="Calibri" panose="020F0502020204030204" pitchFamily="34" charset="0"/>
              </a:rPr>
              <a:t>@@??BDDFFF&lt;FHEGFFGGIEBGHIIIIIBEHIIGIH&lt;FHE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BBC957-3CDA-C642-82A9-C6B485DF2732}"/>
              </a:ext>
            </a:extLst>
          </p:cNvPr>
          <p:cNvSpPr txBox="1"/>
          <p:nvPr/>
        </p:nvSpPr>
        <p:spPr>
          <a:xfrm>
            <a:off x="7584250" y="1472068"/>
            <a:ext cx="2861441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First line starts with “@” header or ”Comment”; followed by sequence identifier and optional description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B04837A-3716-1243-801B-EB947C4190F8}"/>
              </a:ext>
            </a:extLst>
          </p:cNvPr>
          <p:cNvCxnSpPr/>
          <p:nvPr/>
        </p:nvCxnSpPr>
        <p:spPr>
          <a:xfrm>
            <a:off x="7120886" y="186513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FDCBB5-5E95-484C-B809-DDA09776CFAB}"/>
              </a:ext>
            </a:extLst>
          </p:cNvPr>
          <p:cNvCxnSpPr/>
          <p:nvPr/>
        </p:nvCxnSpPr>
        <p:spPr>
          <a:xfrm>
            <a:off x="7120886" y="2261010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D24E734-D6F2-5245-8F11-FAAE402C16CC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7120891" y="1829858"/>
            <a:ext cx="463358" cy="18468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1DD2357-69F7-3C4F-B715-BB004FB11B64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7120891" y="2398963"/>
            <a:ext cx="463358" cy="5629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900BF09-2E18-AB46-9663-89B3F830FD0E}"/>
              </a:ext>
            </a:extLst>
          </p:cNvPr>
          <p:cNvSpPr txBox="1"/>
          <p:nvPr/>
        </p:nvSpPr>
        <p:spPr>
          <a:xfrm>
            <a:off x="7584250" y="2305214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Sequence line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EAF38E6-1521-9741-935C-B7CAAEF80F74}"/>
              </a:ext>
            </a:extLst>
          </p:cNvPr>
          <p:cNvCxnSpPr/>
          <p:nvPr/>
        </p:nvCxnSpPr>
        <p:spPr>
          <a:xfrm>
            <a:off x="7120886" y="2621767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80B5A4-97A8-EC43-8DA3-D931DD2C5926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7117315" y="2749006"/>
            <a:ext cx="463358" cy="5629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E7E04F-2C57-704F-B88D-0695E12B16C7}"/>
              </a:ext>
            </a:extLst>
          </p:cNvPr>
          <p:cNvSpPr txBox="1"/>
          <p:nvPr/>
        </p:nvSpPr>
        <p:spPr>
          <a:xfrm>
            <a:off x="7580674" y="265525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Spacer line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F087723-70B6-B54F-B082-8EB4D925BAED}"/>
              </a:ext>
            </a:extLst>
          </p:cNvPr>
          <p:cNvCxnSpPr/>
          <p:nvPr/>
        </p:nvCxnSpPr>
        <p:spPr>
          <a:xfrm>
            <a:off x="7120886" y="2997349"/>
            <a:ext cx="0" cy="27589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C63083-18EA-1D4C-B542-2B1CAD1C18BC}"/>
              </a:ext>
            </a:extLst>
          </p:cNvPr>
          <p:cNvCxnSpPr>
            <a:cxnSpLocks/>
            <a:stCxn id="20" idx="1"/>
          </p:cNvCxnSpPr>
          <p:nvPr/>
        </p:nvCxnSpPr>
        <p:spPr>
          <a:xfrm flipH="1" flipV="1">
            <a:off x="7117315" y="3124585"/>
            <a:ext cx="463358" cy="5629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90BD163-9923-254E-8053-5465D2392965}"/>
              </a:ext>
            </a:extLst>
          </p:cNvPr>
          <p:cNvSpPr txBox="1"/>
          <p:nvPr/>
        </p:nvSpPr>
        <p:spPr>
          <a:xfrm>
            <a:off x="7580674" y="3030840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Quality values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916DFC2-CD44-B042-9261-755B7388AFEB}"/>
              </a:ext>
            </a:extLst>
          </p:cNvPr>
          <p:cNvCxnSpPr>
            <a:cxnSpLocks/>
          </p:cNvCxnSpPr>
          <p:nvPr/>
        </p:nvCxnSpPr>
        <p:spPr>
          <a:xfrm>
            <a:off x="7117310" y="3765301"/>
            <a:ext cx="0" cy="13567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EDF96B4-F1BE-7943-88A6-3958F8C705B1}"/>
              </a:ext>
            </a:extLst>
          </p:cNvPr>
          <p:cNvSpPr txBox="1"/>
          <p:nvPr/>
        </p:nvSpPr>
        <p:spPr>
          <a:xfrm>
            <a:off x="7584250" y="4309279"/>
            <a:ext cx="286144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Next sequence record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FE6F201-BFE5-8A41-A220-49581FAD893D}"/>
              </a:ext>
            </a:extLst>
          </p:cNvPr>
          <p:cNvCxnSpPr>
            <a:cxnSpLocks/>
          </p:cNvCxnSpPr>
          <p:nvPr/>
        </p:nvCxnSpPr>
        <p:spPr>
          <a:xfrm flipH="1">
            <a:off x="7113001" y="4442555"/>
            <a:ext cx="467670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8964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941141"/>
            <a:ext cx="8763000" cy="712271"/>
          </a:xfrm>
        </p:spPr>
        <p:txBody>
          <a:bodyPr>
            <a:noAutofit/>
          </a:bodyPr>
          <a:lstStyle/>
          <a:p>
            <a:r>
              <a:rPr lang="en-US" sz="2700" b="1" dirty="0">
                <a:latin typeface="Calibri" panose="020F0502020204030204" pitchFamily="34" charset="0"/>
                <a:cs typeface="Calibri" panose="020F0502020204030204" pitchFamily="34" charset="0"/>
              </a:rPr>
              <a:t>Read naming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1860" y="1873253"/>
            <a:ext cx="4479024" cy="66119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@HWUSI-EAS100R:6:73:941:1973#0/1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18DB3472-C3BB-B24F-A6BC-E12CF5FF5A9B}"/>
              </a:ext>
            </a:extLst>
          </p:cNvPr>
          <p:cNvSpPr txBox="1">
            <a:spLocks/>
          </p:cNvSpPr>
          <p:nvPr/>
        </p:nvSpPr>
        <p:spPr>
          <a:xfrm>
            <a:off x="1624008" y="4119967"/>
            <a:ext cx="8763000" cy="661195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@EAS139:136:FC706VJ:2:2104:15343:197393:GATTACT+GTCTTAAC 1:Y:0:ATCACG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858A60D-EF89-0246-9D55-747BDF4690FA}"/>
              </a:ext>
            </a:extLst>
          </p:cNvPr>
          <p:cNvCxnSpPr>
            <a:cxnSpLocks/>
          </p:cNvCxnSpPr>
          <p:nvPr/>
        </p:nvCxnSpPr>
        <p:spPr>
          <a:xfrm flipH="1">
            <a:off x="1899049" y="2259953"/>
            <a:ext cx="1843088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E24B9E6-279E-6B43-BEA6-87928588941A}"/>
              </a:ext>
            </a:extLst>
          </p:cNvPr>
          <p:cNvCxnSpPr>
            <a:cxnSpLocks/>
          </p:cNvCxnSpPr>
          <p:nvPr/>
        </p:nvCxnSpPr>
        <p:spPr>
          <a:xfrm flipV="1">
            <a:off x="2799163" y="2260998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2809CF8-2D01-C24D-9409-9264058D429A}"/>
              </a:ext>
            </a:extLst>
          </p:cNvPr>
          <p:cNvSpPr txBox="1"/>
          <p:nvPr/>
        </p:nvSpPr>
        <p:spPr>
          <a:xfrm>
            <a:off x="2222081" y="2668557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9182FC-7B29-6041-94ED-FDDF0C41C58A}"/>
              </a:ext>
            </a:extLst>
          </p:cNvPr>
          <p:cNvCxnSpPr>
            <a:cxnSpLocks/>
          </p:cNvCxnSpPr>
          <p:nvPr/>
        </p:nvCxnSpPr>
        <p:spPr>
          <a:xfrm flipH="1" flipV="1">
            <a:off x="3911661" y="2259571"/>
            <a:ext cx="15" cy="76952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C3C686A-61DE-2D4D-81C6-899CAED81CB0}"/>
              </a:ext>
            </a:extLst>
          </p:cNvPr>
          <p:cNvCxnSpPr>
            <a:cxnSpLocks/>
          </p:cNvCxnSpPr>
          <p:nvPr/>
        </p:nvCxnSpPr>
        <p:spPr>
          <a:xfrm flipH="1">
            <a:off x="3834757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0123E1E-48BE-F548-9B4F-B8EC442DF6FE}"/>
              </a:ext>
            </a:extLst>
          </p:cNvPr>
          <p:cNvSpPr txBox="1"/>
          <p:nvPr/>
        </p:nvSpPr>
        <p:spPr>
          <a:xfrm>
            <a:off x="3658260" y="3033068"/>
            <a:ext cx="51809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F08F8A9-1C0B-C346-AE6C-65783C3FB23C}"/>
              </a:ext>
            </a:extLst>
          </p:cNvPr>
          <p:cNvCxnSpPr>
            <a:cxnSpLocks/>
          </p:cNvCxnSpPr>
          <p:nvPr/>
        </p:nvCxnSpPr>
        <p:spPr>
          <a:xfrm flipV="1">
            <a:off x="4144317" y="2263927"/>
            <a:ext cx="3003" cy="3827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403368-AD83-FB44-AC5C-A8755C2FE74A}"/>
              </a:ext>
            </a:extLst>
          </p:cNvPr>
          <p:cNvCxnSpPr>
            <a:cxnSpLocks/>
          </p:cNvCxnSpPr>
          <p:nvPr/>
        </p:nvCxnSpPr>
        <p:spPr>
          <a:xfrm flipH="1">
            <a:off x="4070221" y="2259953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12E9017D-6938-DE4F-BA67-60A5517CA9DD}"/>
              </a:ext>
            </a:extLst>
          </p:cNvPr>
          <p:cNvSpPr txBox="1"/>
          <p:nvPr/>
        </p:nvSpPr>
        <p:spPr>
          <a:xfrm>
            <a:off x="3944932" y="2646213"/>
            <a:ext cx="436338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5EFFEEB-D829-0345-AA77-C4F9B3D29319}"/>
              </a:ext>
            </a:extLst>
          </p:cNvPr>
          <p:cNvCxnSpPr>
            <a:cxnSpLocks/>
          </p:cNvCxnSpPr>
          <p:nvPr/>
        </p:nvCxnSpPr>
        <p:spPr>
          <a:xfrm flipV="1">
            <a:off x="4782590" y="2254450"/>
            <a:ext cx="0" cy="774644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2D0D98C-E70C-9B45-B44D-89120083683A}"/>
              </a:ext>
            </a:extLst>
          </p:cNvPr>
          <p:cNvCxnSpPr>
            <a:cxnSpLocks/>
          </p:cNvCxnSpPr>
          <p:nvPr/>
        </p:nvCxnSpPr>
        <p:spPr>
          <a:xfrm flipH="1">
            <a:off x="4438651" y="2257008"/>
            <a:ext cx="78209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3C2E421F-5BD8-F64F-A42A-43EDF5855F84}"/>
              </a:ext>
            </a:extLst>
          </p:cNvPr>
          <p:cNvSpPr txBox="1"/>
          <p:nvPr/>
        </p:nvSpPr>
        <p:spPr>
          <a:xfrm>
            <a:off x="4328183" y="3029092"/>
            <a:ext cx="93750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CF89BD3-6382-3D47-8DA3-73A4EC44F9FC}"/>
              </a:ext>
            </a:extLst>
          </p:cNvPr>
          <p:cNvCxnSpPr>
            <a:cxnSpLocks/>
          </p:cNvCxnSpPr>
          <p:nvPr/>
        </p:nvCxnSpPr>
        <p:spPr>
          <a:xfrm flipH="1" flipV="1">
            <a:off x="5524926" y="2254452"/>
            <a:ext cx="921" cy="388879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1FF942CF-E33E-C640-9070-D28E5279C564}"/>
              </a:ext>
            </a:extLst>
          </p:cNvPr>
          <p:cNvCxnSpPr>
            <a:cxnSpLocks/>
          </p:cNvCxnSpPr>
          <p:nvPr/>
        </p:nvCxnSpPr>
        <p:spPr>
          <a:xfrm flipH="1" flipV="1">
            <a:off x="5413776" y="2257008"/>
            <a:ext cx="190739" cy="256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A2D284DB-B08D-8147-8916-62B8D23526BE}"/>
              </a:ext>
            </a:extLst>
          </p:cNvPr>
          <p:cNvSpPr txBox="1"/>
          <p:nvPr/>
        </p:nvSpPr>
        <p:spPr>
          <a:xfrm>
            <a:off x="5262661" y="2646215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E6B322E8-9E1F-C84E-B3CD-7DEBE3831AA3}"/>
              </a:ext>
            </a:extLst>
          </p:cNvPr>
          <p:cNvCxnSpPr>
            <a:cxnSpLocks/>
          </p:cNvCxnSpPr>
          <p:nvPr/>
        </p:nvCxnSpPr>
        <p:spPr>
          <a:xfrm flipV="1">
            <a:off x="5756111" y="2263924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79305F2F-B712-804A-B7EC-3A64109CD0A2}"/>
              </a:ext>
            </a:extLst>
          </p:cNvPr>
          <p:cNvCxnSpPr>
            <a:cxnSpLocks/>
          </p:cNvCxnSpPr>
          <p:nvPr/>
        </p:nvCxnSpPr>
        <p:spPr>
          <a:xfrm flipH="1">
            <a:off x="5660742" y="2254452"/>
            <a:ext cx="202804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060E848-7E8A-4546-8EFA-B6B06FBA6A14}"/>
              </a:ext>
            </a:extLst>
          </p:cNvPr>
          <p:cNvSpPr txBox="1"/>
          <p:nvPr/>
        </p:nvSpPr>
        <p:spPr>
          <a:xfrm>
            <a:off x="5541439" y="3034982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96EABDA1-7E64-964B-9720-7F7F9398AE62}"/>
              </a:ext>
            </a:extLst>
          </p:cNvPr>
          <p:cNvCxnSpPr>
            <a:cxnSpLocks/>
          </p:cNvCxnSpPr>
          <p:nvPr/>
        </p:nvCxnSpPr>
        <p:spPr>
          <a:xfrm flipH="1">
            <a:off x="1914705" y="4505790"/>
            <a:ext cx="884457" cy="2945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D51F80D3-C1C7-2446-9E9B-69E79FF6BCF8}"/>
              </a:ext>
            </a:extLst>
          </p:cNvPr>
          <p:cNvCxnSpPr>
            <a:cxnSpLocks/>
          </p:cNvCxnSpPr>
          <p:nvPr/>
        </p:nvCxnSpPr>
        <p:spPr>
          <a:xfrm flipV="1">
            <a:off x="2364759" y="4509777"/>
            <a:ext cx="1" cy="385762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4E686D7A-F71B-844E-B231-14440355B6C6}"/>
              </a:ext>
            </a:extLst>
          </p:cNvPr>
          <p:cNvSpPr txBox="1"/>
          <p:nvPr/>
        </p:nvSpPr>
        <p:spPr>
          <a:xfrm>
            <a:off x="1787677" y="4917336"/>
            <a:ext cx="1154163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Instrument ID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35B51002-2CB7-5340-8BFA-F41CE766FED4}"/>
              </a:ext>
            </a:extLst>
          </p:cNvPr>
          <p:cNvCxnSpPr>
            <a:cxnSpLocks/>
          </p:cNvCxnSpPr>
          <p:nvPr/>
        </p:nvCxnSpPr>
        <p:spPr>
          <a:xfrm flipH="1" flipV="1">
            <a:off x="4331358" y="4496117"/>
            <a:ext cx="12209" cy="77202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B9612ACE-871B-D44D-B5F4-12A3832A6E69}"/>
              </a:ext>
            </a:extLst>
          </p:cNvPr>
          <p:cNvCxnSpPr>
            <a:cxnSpLocks/>
          </p:cNvCxnSpPr>
          <p:nvPr/>
        </p:nvCxnSpPr>
        <p:spPr>
          <a:xfrm flipH="1">
            <a:off x="4257589" y="4496117"/>
            <a:ext cx="15383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A899F80-B9ED-D14A-8D1C-A2757FCBEB79}"/>
              </a:ext>
            </a:extLst>
          </p:cNvPr>
          <p:cNvSpPr txBox="1"/>
          <p:nvPr/>
        </p:nvSpPr>
        <p:spPr>
          <a:xfrm>
            <a:off x="4100574" y="5280757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lane</a:t>
            </a: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195804D6-F4EE-6F4D-BB27-9A5273B99F6B}"/>
              </a:ext>
            </a:extLst>
          </p:cNvPr>
          <p:cNvCxnSpPr>
            <a:cxnSpLocks/>
          </p:cNvCxnSpPr>
          <p:nvPr/>
        </p:nvCxnSpPr>
        <p:spPr>
          <a:xfrm flipH="1" flipV="1">
            <a:off x="4744980" y="4496873"/>
            <a:ext cx="1" cy="39856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560D3991-322A-3A44-9546-B0204020708F}"/>
              </a:ext>
            </a:extLst>
          </p:cNvPr>
          <p:cNvCxnSpPr>
            <a:cxnSpLocks/>
          </p:cNvCxnSpPr>
          <p:nvPr/>
        </p:nvCxnSpPr>
        <p:spPr>
          <a:xfrm flipH="1">
            <a:off x="4563121" y="4496870"/>
            <a:ext cx="434268" cy="117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D7A20B43-AD9E-E548-A376-6FF5326D3AF2}"/>
              </a:ext>
            </a:extLst>
          </p:cNvPr>
          <p:cNvSpPr txBox="1"/>
          <p:nvPr/>
        </p:nvSpPr>
        <p:spPr>
          <a:xfrm>
            <a:off x="4539643" y="4894992"/>
            <a:ext cx="40908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tile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D7A1025F-9F4F-F044-B416-01A047C64349}"/>
              </a:ext>
            </a:extLst>
          </p:cNvPr>
          <p:cNvCxnSpPr>
            <a:cxnSpLocks/>
          </p:cNvCxnSpPr>
          <p:nvPr/>
        </p:nvCxnSpPr>
        <p:spPr>
          <a:xfrm flipH="1" flipV="1">
            <a:off x="5716208" y="4531513"/>
            <a:ext cx="3599" cy="74635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86B7AC85-8782-924F-A86E-D657BF0A7BCA}"/>
              </a:ext>
            </a:extLst>
          </p:cNvPr>
          <p:cNvCxnSpPr>
            <a:cxnSpLocks/>
          </p:cNvCxnSpPr>
          <p:nvPr/>
        </p:nvCxnSpPr>
        <p:spPr>
          <a:xfrm flipH="1">
            <a:off x="5105685" y="4508348"/>
            <a:ext cx="1326072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9062DD63-2E7B-E94C-9750-A7EA3F608780}"/>
              </a:ext>
            </a:extLst>
          </p:cNvPr>
          <p:cNvSpPr txBox="1"/>
          <p:nvPr/>
        </p:nvSpPr>
        <p:spPr>
          <a:xfrm>
            <a:off x="5264993" y="5277871"/>
            <a:ext cx="916662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x/y </a:t>
            </a:r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coords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8A07EE91-4E86-A845-8F6D-D11DA336F1D9}"/>
              </a:ext>
            </a:extLst>
          </p:cNvPr>
          <p:cNvCxnSpPr>
            <a:cxnSpLocks/>
            <a:stCxn id="79" idx="0"/>
          </p:cNvCxnSpPr>
          <p:nvPr/>
        </p:nvCxnSpPr>
        <p:spPr>
          <a:xfrm flipV="1">
            <a:off x="9859937" y="4498044"/>
            <a:ext cx="0" cy="78571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E592C603-D336-6545-A9EB-2DAD782A07C0}"/>
              </a:ext>
            </a:extLst>
          </p:cNvPr>
          <p:cNvCxnSpPr>
            <a:cxnSpLocks/>
          </p:cNvCxnSpPr>
          <p:nvPr/>
        </p:nvCxnSpPr>
        <p:spPr>
          <a:xfrm flipH="1">
            <a:off x="9407113" y="4508348"/>
            <a:ext cx="715091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9E573B45-2978-E346-A981-4F7EF3E982AF}"/>
              </a:ext>
            </a:extLst>
          </p:cNvPr>
          <p:cNvSpPr txBox="1"/>
          <p:nvPr/>
        </p:nvSpPr>
        <p:spPr>
          <a:xfrm>
            <a:off x="9597671" y="5283761"/>
            <a:ext cx="524533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Index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F06357D-386B-CE46-B666-3411F22330F4}"/>
              </a:ext>
            </a:extLst>
          </p:cNvPr>
          <p:cNvCxnSpPr>
            <a:cxnSpLocks/>
          </p:cNvCxnSpPr>
          <p:nvPr/>
        </p:nvCxnSpPr>
        <p:spPr>
          <a:xfrm flipV="1">
            <a:off x="8836468" y="4512703"/>
            <a:ext cx="0" cy="7651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DECE1987-A361-6C48-B9D5-EA438701A059}"/>
              </a:ext>
            </a:extLst>
          </p:cNvPr>
          <p:cNvCxnSpPr>
            <a:cxnSpLocks/>
          </p:cNvCxnSpPr>
          <p:nvPr/>
        </p:nvCxnSpPr>
        <p:spPr>
          <a:xfrm flipH="1">
            <a:off x="8724400" y="4510144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C7DFC762-1356-D341-9050-53EB3466591B}"/>
              </a:ext>
            </a:extLst>
          </p:cNvPr>
          <p:cNvSpPr txBox="1"/>
          <p:nvPr/>
        </p:nvSpPr>
        <p:spPr>
          <a:xfrm>
            <a:off x="8621794" y="5283761"/>
            <a:ext cx="43906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Pair</a:t>
            </a:r>
          </a:p>
        </p:txBody>
      </p: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A013909F-898B-E049-8EAD-F6F20B543C41}"/>
              </a:ext>
            </a:extLst>
          </p:cNvPr>
          <p:cNvCxnSpPr>
            <a:cxnSpLocks/>
          </p:cNvCxnSpPr>
          <p:nvPr/>
        </p:nvCxnSpPr>
        <p:spPr>
          <a:xfrm flipH="1">
            <a:off x="2959294" y="4502029"/>
            <a:ext cx="28992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94F35B7-30A6-C240-88DE-5431EC581DE1}"/>
              </a:ext>
            </a:extLst>
          </p:cNvPr>
          <p:cNvCxnSpPr>
            <a:cxnSpLocks/>
            <a:stCxn id="86" idx="0"/>
          </p:cNvCxnSpPr>
          <p:nvPr/>
        </p:nvCxnSpPr>
        <p:spPr>
          <a:xfrm flipV="1">
            <a:off x="3111151" y="4506024"/>
            <a:ext cx="1" cy="77773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9D43CEA9-25F5-BA48-A89A-55FA5C483140}"/>
              </a:ext>
            </a:extLst>
          </p:cNvPr>
          <p:cNvSpPr txBox="1"/>
          <p:nvPr/>
        </p:nvSpPr>
        <p:spPr>
          <a:xfrm>
            <a:off x="2887963" y="5283761"/>
            <a:ext cx="446375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Run</a:t>
            </a:r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3668AA36-EDFD-5B4F-8D27-EF0C90F83073}"/>
              </a:ext>
            </a:extLst>
          </p:cNvPr>
          <p:cNvCxnSpPr>
            <a:cxnSpLocks/>
          </p:cNvCxnSpPr>
          <p:nvPr/>
        </p:nvCxnSpPr>
        <p:spPr>
          <a:xfrm flipH="1">
            <a:off x="3452813" y="4498039"/>
            <a:ext cx="61740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E6FD979-7298-7341-9BE8-A55E1605E15D}"/>
              </a:ext>
            </a:extLst>
          </p:cNvPr>
          <p:cNvCxnSpPr>
            <a:cxnSpLocks/>
          </p:cNvCxnSpPr>
          <p:nvPr/>
        </p:nvCxnSpPr>
        <p:spPr>
          <a:xfrm flipV="1">
            <a:off x="3762844" y="4502032"/>
            <a:ext cx="0" cy="390077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150021F7-8DFE-784C-BBB3-60F35F5270E6}"/>
              </a:ext>
            </a:extLst>
          </p:cNvPr>
          <p:cNvSpPr txBox="1"/>
          <p:nvPr/>
        </p:nvSpPr>
        <p:spPr>
          <a:xfrm>
            <a:off x="3377065" y="4917337"/>
            <a:ext cx="78614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 err="1">
                <a:latin typeface="Calibri" panose="020F0502020204030204" pitchFamily="34" charset="0"/>
                <a:cs typeface="Calibri" panose="020F0502020204030204" pitchFamily="34" charset="0"/>
              </a:rPr>
              <a:t>Flowcell</a:t>
            </a:r>
            <a:endParaRPr lang="en-US" sz="135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18A416B6-85E2-6A42-BA15-7D172DDA57AC}"/>
              </a:ext>
            </a:extLst>
          </p:cNvPr>
          <p:cNvCxnSpPr>
            <a:cxnSpLocks/>
          </p:cNvCxnSpPr>
          <p:nvPr/>
        </p:nvCxnSpPr>
        <p:spPr>
          <a:xfrm flipH="1" flipV="1">
            <a:off x="7585456" y="4498039"/>
            <a:ext cx="1" cy="393506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291B6F05-2C30-EC4F-976D-EA5E88F8B77D}"/>
              </a:ext>
            </a:extLst>
          </p:cNvPr>
          <p:cNvCxnSpPr>
            <a:cxnSpLocks/>
          </p:cNvCxnSpPr>
          <p:nvPr/>
        </p:nvCxnSpPr>
        <p:spPr>
          <a:xfrm flipH="1">
            <a:off x="6710365" y="4504840"/>
            <a:ext cx="1821656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729C2C7-F2EE-724D-92F9-8D3EBA879729}"/>
              </a:ext>
            </a:extLst>
          </p:cNvPr>
          <p:cNvSpPr txBox="1"/>
          <p:nvPr/>
        </p:nvSpPr>
        <p:spPr>
          <a:xfrm>
            <a:off x="7337855" y="4891100"/>
            <a:ext cx="4860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UMI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4D9291A9-8C5E-9543-9D93-1C286927337D}"/>
              </a:ext>
            </a:extLst>
          </p:cNvPr>
          <p:cNvCxnSpPr>
            <a:cxnSpLocks/>
          </p:cNvCxnSpPr>
          <p:nvPr/>
        </p:nvCxnSpPr>
        <p:spPr>
          <a:xfrm flipH="1">
            <a:off x="8916958" y="4061543"/>
            <a:ext cx="219605" cy="0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DB2E855D-D42F-BA43-AA89-5DF789AB1BD4}"/>
              </a:ext>
            </a:extLst>
          </p:cNvPr>
          <p:cNvSpPr txBox="1"/>
          <p:nvPr/>
        </p:nvSpPr>
        <p:spPr>
          <a:xfrm>
            <a:off x="8532019" y="3439430"/>
            <a:ext cx="985838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Filter status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E1120594-863B-A24C-90C0-D528BEB9A95C}"/>
              </a:ext>
            </a:extLst>
          </p:cNvPr>
          <p:cNvCxnSpPr>
            <a:cxnSpLocks/>
          </p:cNvCxnSpPr>
          <p:nvPr/>
        </p:nvCxnSpPr>
        <p:spPr>
          <a:xfrm flipV="1">
            <a:off x="9028710" y="3703514"/>
            <a:ext cx="0" cy="358033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CC42217-3795-944E-AE86-4AB7EFA17CFD}"/>
              </a:ext>
            </a:extLst>
          </p:cNvPr>
          <p:cNvCxnSpPr>
            <a:cxnSpLocks/>
          </p:cNvCxnSpPr>
          <p:nvPr/>
        </p:nvCxnSpPr>
        <p:spPr>
          <a:xfrm flipH="1" flipV="1">
            <a:off x="9197970" y="4504842"/>
            <a:ext cx="1" cy="394768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>
            <a:extLst>
              <a:ext uri="{FF2B5EF4-FFF2-40B4-BE49-F238E27FC236}">
                <a16:creationId xmlns:a16="http://schemas.microsoft.com/office/drawing/2014/main" id="{97BC96FE-E2C5-D944-BFBC-2F2FDDD2181D}"/>
              </a:ext>
            </a:extLst>
          </p:cNvPr>
          <p:cNvCxnSpPr>
            <a:cxnSpLocks/>
          </p:cNvCxnSpPr>
          <p:nvPr/>
        </p:nvCxnSpPr>
        <p:spPr>
          <a:xfrm flipH="1">
            <a:off x="9113575" y="4504843"/>
            <a:ext cx="185240" cy="1"/>
          </a:xfrm>
          <a:prstGeom prst="line">
            <a:avLst/>
          </a:prstGeom>
          <a:ln w="508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FE466135-0E9F-134F-AC24-9A7C263FB571}"/>
              </a:ext>
            </a:extLst>
          </p:cNvPr>
          <p:cNvSpPr txBox="1"/>
          <p:nvPr/>
        </p:nvSpPr>
        <p:spPr>
          <a:xfrm>
            <a:off x="8868878" y="4913180"/>
            <a:ext cx="830959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50" dirty="0">
                <a:latin typeface="Calibri" panose="020F0502020204030204" pitchFamily="34" charset="0"/>
                <a:cs typeface="Calibri" panose="020F0502020204030204" pitchFamily="34" charset="0"/>
              </a:rPr>
              <a:t>Control #</a:t>
            </a:r>
          </a:p>
        </p:txBody>
      </p:sp>
    </p:spTree>
    <p:extLst>
      <p:ext uri="{BB962C8B-B14F-4D97-AF65-F5344CB8AC3E}">
        <p14:creationId xmlns:p14="http://schemas.microsoft.com/office/powerpoint/2010/main" val="25360730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9750" y="857254"/>
            <a:ext cx="8590236" cy="614855"/>
          </a:xfrm>
        </p:spPr>
        <p:txBody>
          <a:bodyPr>
            <a:normAutofit/>
          </a:bodyPr>
          <a:lstStyle/>
          <a:p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Quality values -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</a:rPr>
              <a:t>Phred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</a:rPr>
              <a:t> scores and ASCII glyphs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2753713" y="3965029"/>
            <a:ext cx="6041570" cy="175260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Encoding History: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Format (shown above): Q of 0 to 93 using ASCII 33 to 126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Sanger data, SAM format,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1.8+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Solexa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/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1.0: Q of -5 to 62 using ASCII 59 to 126</a:t>
            </a:r>
          </a:p>
          <a:p>
            <a:pPr>
              <a:defRPr/>
            </a:pP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1.3 to 1.8: Q of 0 to 62 using ASCII 64 to 126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1.5 to 1.7: </a:t>
            </a:r>
            <a:r>
              <a:rPr lang="en-US" dirty="0" err="1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Phred</a:t>
            </a: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 scores 0 to 2 have a slightly different meaning</a:t>
            </a: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ea typeface="ＭＳ Ｐゴシック" charset="0"/>
                <a:cs typeface="Calibri" panose="020F0502020204030204" pitchFamily="34" charset="0"/>
              </a:rPr>
              <a:t>Illumina 1.8+ -&gt; Sanger Format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3136791"/>
              </p:ext>
            </p:extLst>
          </p:nvPr>
        </p:nvGraphicFramePr>
        <p:xfrm>
          <a:off x="2753713" y="1394785"/>
          <a:ext cx="6041570" cy="2428828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02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23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45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421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 err="1">
                          <a:effectLst/>
                        </a:rPr>
                        <a:t>Phred</a:t>
                      </a:r>
                      <a:r>
                        <a:rPr lang="en-US" sz="1400" u="none" strike="noStrike" dirty="0">
                          <a:effectLst/>
                        </a:rPr>
                        <a:t> Q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Probability (P) of Wrong Base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Base</a:t>
                      </a:r>
                      <a:r>
                        <a:rPr lang="en-US" sz="1400" u="none" strike="noStrike" baseline="0" dirty="0">
                          <a:effectLst/>
                        </a:rPr>
                        <a:t> Call Accuracy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Sanger “Q + 33” Shift ASCII glyph</a:t>
                      </a:r>
                      <a:endParaRPr lang="en-US" sz="1400" b="1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>
                          <a:effectLst/>
                        </a:rPr>
                        <a:t>!</a:t>
                      </a:r>
                      <a:endParaRPr lang="ru-RU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0.794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0.206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34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DE" sz="1400" u="none" strike="noStrike">
                          <a:effectLst/>
                        </a:rPr>
                        <a:t>“</a:t>
                      </a:r>
                      <a:endParaRPr lang="de-DE" sz="1400" b="0" i="0" u="none" strike="noStrike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0.631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0.369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uk-UA" sz="1400" u="none" strike="noStrike" dirty="0">
                          <a:effectLst/>
                        </a:rPr>
                        <a:t>#</a:t>
                      </a:r>
                      <a:endParaRPr lang="uk-UA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10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43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+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20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53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5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41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400" u="none" strike="noStrike" dirty="0">
                          <a:effectLst/>
                        </a:rPr>
                        <a:t>30</a:t>
                      </a:r>
                      <a:endParaRPr lang="en-U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nb-NO" sz="1400" u="none" strike="noStrike" dirty="0">
                          <a:effectLst/>
                        </a:rPr>
                        <a:t>0.001</a:t>
                      </a:r>
                      <a:endParaRPr lang="nb-NO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0.999</a:t>
                      </a:r>
                      <a:endParaRPr lang="en-US" sz="1400" dirty="0"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is-IS" sz="1400" u="none" strike="noStrike" dirty="0">
                          <a:effectLst/>
                        </a:rPr>
                        <a:t>63</a:t>
                      </a:r>
                      <a:endParaRPr lang="is-IS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ru-RU" sz="1400" u="none" strike="noStrike" dirty="0">
                          <a:effectLst/>
                        </a:rPr>
                        <a:t>?</a:t>
                      </a:r>
                      <a:endParaRPr lang="ru-RU" sz="1400" b="0" i="0" u="none" strike="noStrike" dirty="0">
                        <a:solidFill>
                          <a:srgbClr val="333333"/>
                        </a:solidFill>
                        <a:effectLst/>
                        <a:latin typeface="+mn-lt"/>
                      </a:endParaRPr>
                    </a:p>
                  </a:txBody>
                  <a:tcPr marL="12700" marR="12700" marT="12700" marB="0" anchor="b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573955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6F025-9974-EB48-9CDF-6321AFB75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517072"/>
            <a:ext cx="78867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GFF/GTF - representing sequence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214984-05AB-4243-98AB-625773E247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2650" y="1581917"/>
            <a:ext cx="7886700" cy="3694167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 – General/Generic Feature Format; Gene Finding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Two versions in wide use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GFF2 (see also GTF)</a:t>
            </a:r>
          </a:p>
          <a:p>
            <a:pPr lvl="2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GFF3</a:t>
            </a:r>
          </a:p>
          <a:p>
            <a:pPr lvl="3"/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Added formal support for multiple levels (and direction) of hierarchy 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(e.g., gene -&gt; transcript -&gt; exon)</a:t>
            </a:r>
            <a:b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GTF – Gene Transfer Format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 extension of GFF2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GFF2, GFF3 and GTF are all tab-separate files with 9 fields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Differing content in 9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column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3958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D2281-4418-C74B-9F69-281E463D6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650" y="938212"/>
            <a:ext cx="7886700" cy="59412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GFF/GTF – general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440EE7-67A5-8548-80B4-BB6A4E23C5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88012" y="1978483"/>
            <a:ext cx="9013518" cy="3264313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01A94F1-34F5-C84C-9370-9D39AEB21EE4}"/>
              </a:ext>
            </a:extLst>
          </p:cNvPr>
          <p:cNvSpPr txBox="1"/>
          <p:nvPr/>
        </p:nvSpPr>
        <p:spPr>
          <a:xfrm>
            <a:off x="7321163" y="5417336"/>
            <a:ext cx="2762295" cy="4385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dirty="0"/>
              <a:t>https://</a:t>
            </a:r>
            <a:r>
              <a:rPr lang="en-US" sz="900" dirty="0" err="1"/>
              <a:t>en.wikipedia.org</a:t>
            </a:r>
            <a:r>
              <a:rPr lang="en-US" sz="900" dirty="0"/>
              <a:t>/wiki/</a:t>
            </a:r>
            <a:r>
              <a:rPr lang="en-US" sz="900" dirty="0" err="1"/>
              <a:t>General_feature_format</a:t>
            </a:r>
            <a:endParaRPr lang="en-US" sz="900" dirty="0"/>
          </a:p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96588765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1588</TotalTime>
  <Words>783</Words>
  <Application>Microsoft Macintosh PowerPoint</Application>
  <PresentationFormat>Widescreen</PresentationFormat>
  <Paragraphs>144</Paragraphs>
  <Slides>11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Segoe UI</vt:lpstr>
      <vt:lpstr>Arial</vt:lpstr>
      <vt:lpstr>Calibri</vt:lpstr>
      <vt:lpstr>Calibri Light</vt:lpstr>
      <vt:lpstr>Consolas</vt:lpstr>
      <vt:lpstr>Courier</vt:lpstr>
      <vt:lpstr>Verdana</vt:lpstr>
      <vt:lpstr>1_Office Theme</vt:lpstr>
      <vt:lpstr>PowerPoint Presentation</vt:lpstr>
      <vt:lpstr>PowerPoint Presentation</vt:lpstr>
      <vt:lpstr>FASTA/FASTQ/GTF</vt:lpstr>
      <vt:lpstr>Fasta – format for representing nucleic acid or amino acid sequences</vt:lpstr>
      <vt:lpstr>Fastq – format for representing raw sequence – base calls and quality values</vt:lpstr>
      <vt:lpstr>Read naming conventions</vt:lpstr>
      <vt:lpstr>Quality values - Phred scores and ASCII glyphs</vt:lpstr>
      <vt:lpstr>GFF/GTF - representing sequence features</vt:lpstr>
      <vt:lpstr>GFF/GTF – general structure</vt:lpstr>
      <vt:lpstr>Ensembl GTF example record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Xia, Huiming</cp:lastModifiedBy>
  <cp:revision>43</cp:revision>
  <dcterms:created xsi:type="dcterms:W3CDTF">2019-02-25T20:09:25Z</dcterms:created>
  <dcterms:modified xsi:type="dcterms:W3CDTF">2021-09-07T15:22:15Z</dcterms:modified>
</cp:coreProperties>
</file>