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0"/>
  </p:notesMasterIdLst>
  <p:sldIdLst>
    <p:sldId id="256" r:id="rId2"/>
    <p:sldId id="257" r:id="rId3"/>
    <p:sldId id="258" r:id="rId4"/>
    <p:sldId id="404" r:id="rId5"/>
    <p:sldId id="516" r:id="rId6"/>
    <p:sldId id="517" r:id="rId7"/>
    <p:sldId id="518" r:id="rId8"/>
    <p:sldId id="519" r:id="rId9"/>
    <p:sldId id="520" r:id="rId10"/>
    <p:sldId id="521" r:id="rId11"/>
    <p:sldId id="522" r:id="rId12"/>
    <p:sldId id="528" r:id="rId13"/>
    <p:sldId id="529" r:id="rId14"/>
    <p:sldId id="530" r:id="rId15"/>
    <p:sldId id="531" r:id="rId16"/>
    <p:sldId id="526" r:id="rId17"/>
    <p:sldId id="527"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58299"/>
  </p:normalViewPr>
  <p:slideViewPr>
    <p:cSldViewPr snapToGrid="0" snapToObjects="1">
      <p:cViewPr varScale="1">
        <p:scale>
          <a:sx n="71" d="100"/>
          <a:sy n="71" d="100"/>
        </p:scale>
        <p:origin x="28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9/7/21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4866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01947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5980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2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742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014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726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173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3953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1257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6" name="Google Shape;21;p7" descr="bioinformatics.ca-logo-white-text.png">
            <a:extLst>
              <a:ext uri="{FF2B5EF4-FFF2-40B4-BE49-F238E27FC236}">
                <a16:creationId xmlns:a16="http://schemas.microsoft.com/office/drawing/2014/main" id="{EFC61064-C4C6-A444-BB80-DE1EDDD90201}"/>
              </a:ext>
            </a:extLst>
          </p:cNvPr>
          <p:cNvPicPr preferRelativeResize="0"/>
          <p:nvPr userDrawn="1"/>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60264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RNA: 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err="1">
                <a:solidFill>
                  <a:schemeClr val="bg1"/>
                </a:solidFill>
                <a:cs typeface="Arial" charset="0"/>
              </a:rPr>
              <a:t>bioinformatics.ca</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8"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dev.ebi.ac.uk/fg/hts_mapper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dirty="0">
                <a:solidFill>
                  <a:srgbClr val="9A3334"/>
                </a:solidFill>
                <a:latin typeface="Verdana"/>
                <a:ea typeface="Verdana"/>
                <a:cs typeface="Verdana"/>
                <a:sym typeface="Verdana"/>
              </a:rPr>
              <a:t>Canadian Bioinformatics Workshops</a:t>
            </a:r>
            <a:endParaRPr dirty="0"/>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4140863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66737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4031888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60778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8942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2955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47652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2653521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13573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8" name="Google Shape;100;p5">
            <a:extLst>
              <a:ext uri="{FF2B5EF4-FFF2-40B4-BE49-F238E27FC236}">
                <a16:creationId xmlns:a16="http://schemas.microsoft.com/office/drawing/2014/main" id="{412C9F0F-40F6-F848-99BC-603A45A5CE49}"/>
              </a:ext>
            </a:extLst>
          </p:cNvPr>
          <p:cNvSpPr txBox="1"/>
          <p:nvPr/>
        </p:nvSpPr>
        <p:spPr>
          <a:xfrm>
            <a:off x="794951" y="3448906"/>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Verdana"/>
                <a:ea typeface="Verdana"/>
                <a:cs typeface="Verdana"/>
                <a:sym typeface="Verdana"/>
              </a:rPr>
              <a:t>Workshop Sponsors:</a:t>
            </a:r>
            <a:endParaRPr dirty="0"/>
          </a:p>
        </p:txBody>
      </p:sp>
      <p:pic>
        <p:nvPicPr>
          <p:cNvPr id="9" name="Picture 2">
            <a:extLst>
              <a:ext uri="{FF2B5EF4-FFF2-40B4-BE49-F238E27FC236}">
                <a16:creationId xmlns:a16="http://schemas.microsoft.com/office/drawing/2014/main" id="{EDF60E6A-50BE-3D44-99A6-E086F54C06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395" y="4199772"/>
            <a:ext cx="1719035" cy="162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E048BF15-DE21-7E4C-9FB4-8A530ABA94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506" y="4234674"/>
            <a:ext cx="1895957" cy="13754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9712E994-6D66-6F43-8C72-D87CD22BB6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003" y="3501184"/>
            <a:ext cx="3764337" cy="13754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a:extLst>
              <a:ext uri="{FF2B5EF4-FFF2-40B4-BE49-F238E27FC236}">
                <a16:creationId xmlns:a16="http://schemas.microsoft.com/office/drawing/2014/main" id="{F0308899-8D57-7141-A88A-832064392E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96" y="4057148"/>
            <a:ext cx="2275780" cy="64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4BC07B33-29F5-6444-A895-39FB577CB6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3308" y="4644230"/>
            <a:ext cx="2420492" cy="161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a:extLst>
              <a:ext uri="{FF2B5EF4-FFF2-40B4-BE49-F238E27FC236}">
                <a16:creationId xmlns:a16="http://schemas.microsoft.com/office/drawing/2014/main" id="{9204AC83-5571-7043-8F7C-BAB59F170D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7903" y="4898276"/>
            <a:ext cx="1475294" cy="142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044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146396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a:r>
              <a:rPr lang="en-US" b="1" dirty="0">
                <a:solidFill>
                  <a:schemeClr val="bg1"/>
                </a:solidFill>
                <a:latin typeface="Calibri" charset="0"/>
                <a:cs typeface="Segoe UI" charset="0"/>
              </a:rPr>
              <a:t>Alignment</a:t>
            </a:r>
            <a:endParaRPr lang="en-US" sz="5400" b="1" dirty="0">
              <a:solidFill>
                <a:schemeClr val="bg1"/>
              </a:solidFill>
              <a:latin typeface="Calibri" charset="0"/>
              <a:cs typeface="Segoe UI" charset="0"/>
            </a:endParaRP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lvl="0" algn="r">
              <a:spcBef>
                <a:spcPts val="0"/>
              </a:spcBef>
              <a:buClr>
                <a:schemeClr val="lt1"/>
              </a:buClr>
            </a:pPr>
            <a:r>
              <a:rPr lang="en-US" sz="1800" dirty="0">
                <a:solidFill>
                  <a:schemeClr val="lt1"/>
                </a:solidFill>
              </a:rPr>
              <a:t>Emma Bell, Felicia Gomez, Obi Griffith, Malachi Griffith, Huiming Xia </a:t>
            </a:r>
          </a:p>
          <a:p>
            <a:pPr lvl="0" algn="r">
              <a:buClr>
                <a:schemeClr val="lt1"/>
              </a:buClr>
              <a:buSzPts val="2400"/>
            </a:pPr>
            <a:r>
              <a:rPr lang="en-US" sz="1800" dirty="0">
                <a:solidFill>
                  <a:schemeClr val="lt1"/>
                </a:solidFill>
              </a:rPr>
              <a:t>RNA-Seq Analysis</a:t>
            </a:r>
            <a:endParaRPr lang="en-US" sz="1800" dirty="0"/>
          </a:p>
          <a:p>
            <a:pPr lvl="0" algn="r">
              <a:buClr>
                <a:schemeClr val="lt1"/>
              </a:buClr>
              <a:buSzPts val="2400"/>
            </a:pPr>
            <a:r>
              <a:rPr lang="en-US" sz="1800" dirty="0">
                <a:solidFill>
                  <a:schemeClr val="lt1"/>
                </a:solidFill>
              </a:rPr>
              <a:t>Sep 8</a:t>
            </a:r>
            <a:r>
              <a:rPr lang="en-US" sz="1800" baseline="30000" dirty="0">
                <a:solidFill>
                  <a:schemeClr val="lt1"/>
                </a:solidFill>
              </a:rPr>
              <a:t>th</a:t>
            </a:r>
            <a:r>
              <a:rPr lang="en-US" sz="1800" dirty="0">
                <a:solidFill>
                  <a:schemeClr val="lt1"/>
                </a:solidFill>
              </a:rPr>
              <a:t>-10</a:t>
            </a:r>
            <a:r>
              <a:rPr lang="en-US" sz="1800" baseline="30000" dirty="0">
                <a:solidFill>
                  <a:schemeClr val="lt1"/>
                </a:solidFill>
              </a:rPr>
              <a:t>th</a:t>
            </a:r>
            <a:r>
              <a:rPr lang="en-US" sz="1800" dirty="0">
                <a:solidFill>
                  <a:schemeClr val="lt1"/>
                </a:solidFill>
              </a:rPr>
              <a:t>, 2021</a:t>
            </a:r>
            <a:endParaRPr lang="en-US" sz="1800" dirty="0"/>
          </a:p>
          <a:p>
            <a:pPr marL="0" lvl="0" indent="0" algn="r" rtl="0">
              <a:lnSpc>
                <a:spcPct val="90000"/>
              </a:lnSpc>
              <a:spcBef>
                <a:spcPts val="1000"/>
              </a:spcBef>
              <a:spcAft>
                <a:spcPts val="0"/>
              </a:spcAft>
              <a:buClr>
                <a:schemeClr val="lt1"/>
              </a:buClr>
              <a:buSzPts val="2400"/>
              <a:buNone/>
            </a:pPr>
            <a:endParaRPr dirty="0">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3ADF737-1D15-BA47-B6D3-CBF8CD2526B5}"/>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5" name="Picture 4">
            <a:extLst>
              <a:ext uri="{FF2B5EF4-FFF2-40B4-BE49-F238E27FC236}">
                <a16:creationId xmlns:a16="http://schemas.microsoft.com/office/drawing/2014/main" id="{59623160-CBEC-614C-B3EE-93CE90CC431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6" name="Picture 1" descr="RNA-Seq-alignment.png">
            <a:extLst>
              <a:ext uri="{FF2B5EF4-FFF2-40B4-BE49-F238E27FC236}">
                <a16:creationId xmlns:a16="http://schemas.microsoft.com/office/drawing/2014/main" id="{C972351F-E5B8-654E-90B6-EFCAB1BDB6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D4C25AB-7A44-E04D-9475-951DE549D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71806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15737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207221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rPr>
              <a:t>Diagrams from Cloonan &amp; Grimmond,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3420012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374753" y="1070118"/>
            <a:ext cx="11422505" cy="5427662"/>
          </a:xfrm>
        </p:spPr>
        <p:txBody>
          <a:bodyPr>
            <a:normAutofit fontScale="92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227298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2"/>
          <a:srcRect b="3789"/>
          <a:stretch/>
        </p:blipFill>
        <p:spPr>
          <a:xfrm>
            <a:off x="2491029" y="520141"/>
            <a:ext cx="6893194" cy="559887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4060826" y="6004193"/>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hlinkClick r:id="rId3"/>
              </a:rPr>
              <a:t>http://wwwdev.ebi.ac.uk/fg/hts_mappers/</a:t>
            </a:r>
            <a:endParaRPr kumimoji="0" lang="en-US" sz="1600" b="0" i="0" u="none" strike="noStrike" kern="1200" cap="none" spc="0" normalizeH="0" baseline="0" noProof="0" dirty="0">
              <a:ln>
                <a:noFill/>
              </a:ln>
              <a:solidFill>
                <a:prstClr val="black"/>
              </a:solidFill>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93127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fontScale="92500" lnSpcReduction="20000"/>
          </a:bodyPr>
          <a:lstStyle/>
          <a:p>
            <a:pPr>
              <a:lnSpc>
                <a:spcPct val="110000"/>
              </a:lnSpc>
              <a:defRPr/>
            </a:pPr>
            <a:r>
              <a:rPr lang="en-US" dirty="0"/>
              <a:t>RNA-seq reads may span large introns</a:t>
            </a:r>
            <a:br>
              <a:rPr lang="en-US" dirty="0"/>
            </a:br>
            <a:endParaRPr lang="en-US" dirty="0"/>
          </a:p>
          <a:p>
            <a:pPr>
              <a:lnSpc>
                <a:spcPct val="110000"/>
              </a:lnSpc>
              <a:defRPr/>
            </a:pPr>
            <a:r>
              <a:rPr lang="en-US" dirty="0"/>
              <a:t>The fragments being sequenced in RNA-</a:t>
            </a:r>
            <a:r>
              <a:rPr lang="en-US" dirty="0" err="1"/>
              <a:t>seq</a:t>
            </a:r>
            <a:r>
              <a:rPr lang="en-US" dirty="0"/>
              <a:t>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914650629"/>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257</TotalTime>
  <Words>1771</Words>
  <Application>Microsoft Macintosh PowerPoint</Application>
  <PresentationFormat>Widescreen</PresentationFormat>
  <Paragraphs>143</Paragraphs>
  <Slides>18</Slides>
  <Notes>10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Segoe UI</vt:lpstr>
      <vt:lpstr>Arial</vt:lpstr>
      <vt:lpstr>Calibri</vt:lpstr>
      <vt:lpstr>Consolas</vt:lpstr>
      <vt:lpstr>Verdana</vt:lpstr>
      <vt:lpstr>2_Office Theme</vt:lpstr>
      <vt:lpstr>PowerPoint Presentation</vt:lpstr>
      <vt:lpstr>PowerPoint Presentation</vt:lpstr>
      <vt:lpstr>Alignment</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Xia, Huiming</cp:lastModifiedBy>
  <cp:revision>35</cp:revision>
  <dcterms:created xsi:type="dcterms:W3CDTF">2019-02-25T20:09:25Z</dcterms:created>
  <dcterms:modified xsi:type="dcterms:W3CDTF">2021-09-07T15:24:26Z</dcterms:modified>
</cp:coreProperties>
</file>