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258" r:id="rId4"/>
    <p:sldId id="516" r:id="rId5"/>
    <p:sldId id="517" r:id="rId6"/>
    <p:sldId id="525" r:id="rId7"/>
    <p:sldId id="526" r:id="rId8"/>
    <p:sldId id="518" r:id="rId9"/>
    <p:sldId id="520" r:id="rId10"/>
    <p:sldId id="521" r:id="rId11"/>
    <p:sldId id="522" r:id="rId12"/>
    <p:sldId id="527"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76"/>
    <p:restoredTop sz="84558"/>
  </p:normalViewPr>
  <p:slideViewPr>
    <p:cSldViewPr snapToGrid="0" snapToObjects="1">
      <p:cViewPr varScale="1">
        <p:scale>
          <a:sx n="107" d="100"/>
          <a:sy n="107" d="100"/>
        </p:scale>
        <p:origin x="1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9/7/21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59463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3842261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12</a:t>
            </a:fld>
            <a:endParaRPr lang="en-US"/>
          </a:p>
        </p:txBody>
      </p:sp>
    </p:spTree>
    <p:extLst>
      <p:ext uri="{BB962C8B-B14F-4D97-AF65-F5344CB8AC3E}">
        <p14:creationId xmlns:p14="http://schemas.microsoft.com/office/powerpoint/2010/main" val="1847111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81072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76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290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4206205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1889554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3958591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1440429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3317184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2170709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6" name="Google Shape;21;p7" descr="bioinformatics.ca-logo-white-text.png">
            <a:extLst>
              <a:ext uri="{FF2B5EF4-FFF2-40B4-BE49-F238E27FC236}">
                <a16:creationId xmlns:a16="http://schemas.microsoft.com/office/drawing/2014/main" id="{976CDBAE-D711-A742-B40E-A32BCAD65585}"/>
              </a:ext>
            </a:extLst>
          </p:cNvPr>
          <p:cNvPicPr preferRelativeResize="0"/>
          <p:nvPr userDrawn="1"/>
        </p:nvPicPr>
        <p:blipFill rotWithShape="1">
          <a:blip r:embed="rId2">
            <a:alphaModFix/>
          </a:blip>
          <a:srcRect/>
          <a:stretch/>
        </p:blipFill>
        <p:spPr>
          <a:xfrm>
            <a:off x="76200" y="1656599"/>
            <a:ext cx="1729740" cy="727826"/>
          </a:xfrm>
          <a:prstGeom prst="rect">
            <a:avLst/>
          </a:prstGeom>
          <a:noFill/>
          <a:ln>
            <a:noFill/>
          </a:ln>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RNA: 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err="1">
                <a:solidFill>
                  <a:schemeClr val="bg1"/>
                </a:solidFill>
                <a:cs typeface="Arial" charset="0"/>
              </a:rPr>
              <a:t>bioinformatics.ca</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gif"/><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931221" y="2489451"/>
            <a:ext cx="10294920" cy="1447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9A3334"/>
              </a:buClr>
              <a:buSzPts val="4400"/>
              <a:buFont typeface="Verdana"/>
              <a:buNone/>
            </a:pPr>
            <a:r>
              <a:rPr lang="en-US" sz="4400" b="0" i="0" u="none" strike="noStrike" cap="none" dirty="0">
                <a:solidFill>
                  <a:srgbClr val="9A3334"/>
                </a:solidFill>
                <a:latin typeface="Verdana"/>
                <a:ea typeface="Verdana"/>
                <a:cs typeface="Verdana"/>
                <a:sym typeface="Verdana"/>
              </a:rPr>
              <a:t>Canadian Bioinformatics Workshops</a:t>
            </a:r>
            <a:endParaRPr dirty="0"/>
          </a:p>
        </p:txBody>
      </p:sp>
      <p:sp>
        <p:nvSpPr>
          <p:cNvPr id="70" name="Google Shape;70;p1"/>
          <p:cNvSpPr txBox="1"/>
          <p:nvPr/>
        </p:nvSpPr>
        <p:spPr>
          <a:xfrm>
            <a:off x="2058889" y="3719450"/>
            <a:ext cx="8039584" cy="1927225"/>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www.bioinformatics.ca</a:t>
            </a:r>
            <a:endParaRPr sz="2800" b="0" i="0" u="none" strike="noStrike" cap="none">
              <a:solidFill>
                <a:schemeClr val="dk1"/>
              </a:solidFill>
              <a:latin typeface="Verdana"/>
              <a:ea typeface="Verdana"/>
              <a:cs typeface="Verdana"/>
              <a:sym typeface="Verdana"/>
            </a:endParaRPr>
          </a:p>
          <a:p>
            <a:pPr marL="0" marR="0" lvl="0" indent="0" algn="ctr" rtl="0">
              <a:lnSpc>
                <a:spcPct val="90000"/>
              </a:lnSpc>
              <a:spcBef>
                <a:spcPts val="100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bioinformaticsdotca.github.io</a:t>
            </a:r>
            <a:endParaRPr sz="2800" b="0" i="0" u="none" strike="noStrike" cap="none">
              <a:solidFill>
                <a:schemeClr val="dk1"/>
              </a:solidFill>
              <a:latin typeface="Verdana"/>
              <a:ea typeface="Verdana"/>
              <a:cs typeface="Verdana"/>
              <a:sym typeface="Verdana"/>
            </a:endParaRPr>
          </a:p>
        </p:txBody>
      </p:sp>
      <p:pic>
        <p:nvPicPr>
          <p:cNvPr id="71" name="Google Shape;71;p1"/>
          <p:cNvPicPr preferRelativeResize="0"/>
          <p:nvPr/>
        </p:nvPicPr>
        <p:blipFill rotWithShape="1">
          <a:blip r:embed="rId3">
            <a:alphaModFix/>
          </a:blip>
          <a:srcRect/>
          <a:stretch/>
        </p:blipFill>
        <p:spPr>
          <a:xfrm>
            <a:off x="20706545" y="5616657"/>
            <a:ext cx="243182" cy="201720"/>
          </a:xfrm>
          <a:prstGeom prst="rect">
            <a:avLst/>
          </a:prstGeom>
          <a:noFill/>
          <a:ln>
            <a:noFill/>
          </a:ln>
        </p:spPr>
      </p:pic>
      <p:pic>
        <p:nvPicPr>
          <p:cNvPr id="72" name="Google Shape;72;p1" descr="Funding and Entrance Fellowships 2020, Faculty Of Law, McGill ..."/>
          <p:cNvPicPr preferRelativeResize="0"/>
          <p:nvPr/>
        </p:nvPicPr>
        <p:blipFill rotWithShape="1">
          <a:blip r:embed="rId4">
            <a:alphaModFix/>
          </a:blip>
          <a:srcRect/>
          <a:stretch/>
        </p:blipFill>
        <p:spPr>
          <a:xfrm>
            <a:off x="10202645" y="5385065"/>
            <a:ext cx="1871856" cy="982724"/>
          </a:xfrm>
          <a:prstGeom prst="rect">
            <a:avLst/>
          </a:prstGeom>
          <a:noFill/>
          <a:ln>
            <a:noFill/>
          </a:ln>
        </p:spPr>
      </p:pic>
      <p:sp>
        <p:nvSpPr>
          <p:cNvPr id="73" name="Google Shape;73;p1"/>
          <p:cNvSpPr txBox="1"/>
          <p:nvPr/>
        </p:nvSpPr>
        <p:spPr>
          <a:xfrm>
            <a:off x="10338298" y="5471296"/>
            <a:ext cx="130793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dk1"/>
                </a:solidFill>
                <a:latin typeface="Verdana"/>
                <a:ea typeface="Verdana"/>
                <a:cs typeface="Verdana"/>
                <a:sym typeface="Verdana"/>
              </a:rPr>
              <a:t>Supported by </a:t>
            </a:r>
            <a:endParaRPr/>
          </a:p>
        </p:txBody>
      </p:sp>
    </p:spTree>
    <p:extLst>
      <p:ext uri="{BB962C8B-B14F-4D97-AF65-F5344CB8AC3E}">
        <p14:creationId xmlns:p14="http://schemas.microsoft.com/office/powerpoint/2010/main" val="305575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4099051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181852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1121938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8" name="Google Shape;100;p5">
            <a:extLst>
              <a:ext uri="{FF2B5EF4-FFF2-40B4-BE49-F238E27FC236}">
                <a16:creationId xmlns:a16="http://schemas.microsoft.com/office/drawing/2014/main" id="{BC0EE97F-DF38-9A48-8D90-DB7A5557A9EF}"/>
              </a:ext>
            </a:extLst>
          </p:cNvPr>
          <p:cNvSpPr txBox="1"/>
          <p:nvPr/>
        </p:nvSpPr>
        <p:spPr>
          <a:xfrm>
            <a:off x="794951" y="3448906"/>
            <a:ext cx="106020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Verdana"/>
                <a:ea typeface="Verdana"/>
                <a:cs typeface="Verdana"/>
                <a:sym typeface="Verdana"/>
              </a:rPr>
              <a:t>Workshop Sponsors:</a:t>
            </a:r>
            <a:endParaRPr dirty="0"/>
          </a:p>
        </p:txBody>
      </p:sp>
      <p:pic>
        <p:nvPicPr>
          <p:cNvPr id="9" name="Picture 2">
            <a:extLst>
              <a:ext uri="{FF2B5EF4-FFF2-40B4-BE49-F238E27FC236}">
                <a16:creationId xmlns:a16="http://schemas.microsoft.com/office/drawing/2014/main" id="{4C0EF1DB-D28C-9B4A-BE69-A4E1A448DF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395" y="4199772"/>
            <a:ext cx="1719035" cy="1621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a:extLst>
              <a:ext uri="{FF2B5EF4-FFF2-40B4-BE49-F238E27FC236}">
                <a16:creationId xmlns:a16="http://schemas.microsoft.com/office/drawing/2014/main" id="{A6A8BE7B-CE9C-A040-A15B-3B77415594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3506" y="4234674"/>
            <a:ext cx="1895957" cy="13754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C390F741-66BB-0749-87DA-B2DAB1B556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003" y="3501184"/>
            <a:ext cx="3764337" cy="13754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a:extLst>
              <a:ext uri="{FF2B5EF4-FFF2-40B4-BE49-F238E27FC236}">
                <a16:creationId xmlns:a16="http://schemas.microsoft.com/office/drawing/2014/main" id="{505C5085-9C42-A14F-98E3-FAC49528019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96" y="4057148"/>
            <a:ext cx="2275780" cy="64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9C3D2CEA-486E-2040-878D-42181EDE5A4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3308" y="4644230"/>
            <a:ext cx="2420492" cy="16107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a:extLst>
              <a:ext uri="{FF2B5EF4-FFF2-40B4-BE49-F238E27FC236}">
                <a16:creationId xmlns:a16="http://schemas.microsoft.com/office/drawing/2014/main" id="{95C28E7A-5149-B546-B39E-3E926E4F43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7903" y="4898276"/>
            <a:ext cx="1475294" cy="142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565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descr="Picture 1.png"/>
          <p:cNvPicPr preferRelativeResize="0"/>
          <p:nvPr/>
        </p:nvPicPr>
        <p:blipFill rotWithShape="1">
          <a:blip r:embed="rId3">
            <a:alphaModFix/>
          </a:blip>
          <a:srcRect/>
          <a:stretch/>
        </p:blipFill>
        <p:spPr>
          <a:xfrm>
            <a:off x="2822576" y="0"/>
            <a:ext cx="6518495" cy="6400800"/>
          </a:xfrm>
          <a:prstGeom prst="rect">
            <a:avLst/>
          </a:prstGeom>
          <a:noFill/>
          <a:ln>
            <a:noFill/>
          </a:ln>
        </p:spPr>
      </p:pic>
    </p:spTree>
    <p:extLst>
      <p:ext uri="{BB962C8B-B14F-4D97-AF65-F5344CB8AC3E}">
        <p14:creationId xmlns:p14="http://schemas.microsoft.com/office/powerpoint/2010/main" val="148057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ctrTitle"/>
          </p:nvPr>
        </p:nvSpPr>
        <p:spPr>
          <a:xfrm>
            <a:off x="3048000" y="-1300203"/>
            <a:ext cx="9144000" cy="2387600"/>
          </a:xfrm>
          <a:prstGeom prst="rect">
            <a:avLst/>
          </a:prstGeom>
          <a:noFill/>
          <a:ln>
            <a:noFill/>
          </a:ln>
        </p:spPr>
        <p:txBody>
          <a:bodyPr spcFirstLastPara="1" wrap="square" lIns="91425" tIns="45700" rIns="91425" bIns="45700" anchor="b" anchorCtr="0">
            <a:normAutofit/>
          </a:bodyPr>
          <a:lstStyle/>
          <a:p>
            <a:pPr algn="r"/>
            <a:r>
              <a:rPr lang="en-US" sz="4800" b="1" dirty="0">
                <a:solidFill>
                  <a:schemeClr val="bg1"/>
                </a:solidFill>
                <a:latin typeface="Calibri" charset="0"/>
                <a:cs typeface="Segoe UI" charset="0"/>
              </a:rPr>
              <a:t>Abundance Estimation</a:t>
            </a:r>
          </a:p>
        </p:txBody>
      </p:sp>
      <p:sp>
        <p:nvSpPr>
          <p:cNvPr id="84" name="Google Shape;84;p3"/>
          <p:cNvSpPr txBox="1">
            <a:spLocks noGrp="1"/>
          </p:cNvSpPr>
          <p:nvPr>
            <p:ph type="subTitle" idx="1"/>
          </p:nvPr>
        </p:nvSpPr>
        <p:spPr>
          <a:xfrm>
            <a:off x="3048000" y="1087397"/>
            <a:ext cx="9144000" cy="1655762"/>
          </a:xfrm>
          <a:prstGeom prst="rect">
            <a:avLst/>
          </a:prstGeom>
          <a:noFill/>
          <a:ln>
            <a:noFill/>
          </a:ln>
        </p:spPr>
        <p:txBody>
          <a:bodyPr spcFirstLastPara="1" wrap="square" lIns="91425" tIns="45700" rIns="91425" bIns="45700" anchor="t" anchorCtr="0">
            <a:normAutofit/>
          </a:bodyPr>
          <a:lstStyle/>
          <a:p>
            <a:pPr lvl="0" algn="r">
              <a:spcBef>
                <a:spcPts val="0"/>
              </a:spcBef>
              <a:buClr>
                <a:schemeClr val="lt1"/>
              </a:buClr>
            </a:pPr>
            <a:r>
              <a:rPr lang="en-US" sz="1800" dirty="0">
                <a:solidFill>
                  <a:schemeClr val="lt1"/>
                </a:solidFill>
              </a:rPr>
              <a:t>Emma Bell, Felicia Gomez, Obi Griffith, Malachi Griffith, Huiming Xia </a:t>
            </a:r>
          </a:p>
          <a:p>
            <a:pPr lvl="0" algn="r">
              <a:buClr>
                <a:schemeClr val="lt1"/>
              </a:buClr>
              <a:buSzPts val="2400"/>
            </a:pPr>
            <a:r>
              <a:rPr lang="en-US" sz="1800" dirty="0">
                <a:solidFill>
                  <a:schemeClr val="lt1"/>
                </a:solidFill>
              </a:rPr>
              <a:t>RNA-Seq Analysis</a:t>
            </a:r>
            <a:endParaRPr lang="en-US" sz="1800" dirty="0"/>
          </a:p>
          <a:p>
            <a:pPr lvl="0" algn="r">
              <a:buClr>
                <a:schemeClr val="lt1"/>
              </a:buClr>
              <a:buSzPts val="2400"/>
            </a:pPr>
            <a:r>
              <a:rPr lang="en-US" sz="1800" dirty="0">
                <a:solidFill>
                  <a:schemeClr val="lt1"/>
                </a:solidFill>
              </a:rPr>
              <a:t>Sep 8</a:t>
            </a:r>
            <a:r>
              <a:rPr lang="en-US" sz="1800" baseline="30000" dirty="0">
                <a:solidFill>
                  <a:schemeClr val="lt1"/>
                </a:solidFill>
              </a:rPr>
              <a:t>th</a:t>
            </a:r>
            <a:r>
              <a:rPr lang="en-US" sz="1800" dirty="0">
                <a:solidFill>
                  <a:schemeClr val="lt1"/>
                </a:solidFill>
              </a:rPr>
              <a:t>-10</a:t>
            </a:r>
            <a:r>
              <a:rPr lang="en-US" sz="1800" baseline="30000" dirty="0">
                <a:solidFill>
                  <a:schemeClr val="lt1"/>
                </a:solidFill>
              </a:rPr>
              <a:t>th</a:t>
            </a:r>
            <a:r>
              <a:rPr lang="en-US" sz="1800" dirty="0">
                <a:solidFill>
                  <a:schemeClr val="lt1"/>
                </a:solidFill>
              </a:rPr>
              <a:t>, 2021</a:t>
            </a:r>
            <a:endParaRPr lang="en-US" sz="1800" dirty="0"/>
          </a:p>
        </p:txBody>
      </p:sp>
      <p:sp>
        <p:nvSpPr>
          <p:cNvPr id="4" name="Rectangle 3">
            <a:extLst>
              <a:ext uri="{FF2B5EF4-FFF2-40B4-BE49-F238E27FC236}">
                <a16:creationId xmlns:a16="http://schemas.microsoft.com/office/drawing/2014/main" id="{13ADF737-1D15-BA47-B6D3-CBF8CD2526B5}"/>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5" name="Picture 4">
            <a:extLst>
              <a:ext uri="{FF2B5EF4-FFF2-40B4-BE49-F238E27FC236}">
                <a16:creationId xmlns:a16="http://schemas.microsoft.com/office/drawing/2014/main" id="{59623160-CBEC-614C-B3EE-93CE90CC4319}"/>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6" name="Picture 1" descr="RNA-Seq-alignment.png">
            <a:extLst>
              <a:ext uri="{FF2B5EF4-FFF2-40B4-BE49-F238E27FC236}">
                <a16:creationId xmlns:a16="http://schemas.microsoft.com/office/drawing/2014/main" id="{C972351F-E5B8-654E-90B6-EFCAB1BDB6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DD4C25AB-7A44-E04D-9475-951DE549D8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Tree>
    <p:extLst>
      <p:ext uri="{BB962C8B-B14F-4D97-AF65-F5344CB8AC3E}">
        <p14:creationId xmlns:p14="http://schemas.microsoft.com/office/powerpoint/2010/main" val="3377278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282708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2428593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615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nl-NL" dirty="0">
                <a:latin typeface="Calibri" charset="0"/>
                <a:ea typeface="ＭＳ Ｐゴシック" charset="0"/>
              </a:rPr>
              <a:t>FPKM = (10^9 * C) / (N * L)</a:t>
            </a:r>
            <a:r>
              <a:rPr lang="en-US" dirty="0">
                <a:latin typeface="Calibri" charset="0"/>
                <a:ea typeface="ＭＳ Ｐゴシック" charset="0"/>
              </a:rPr>
              <a:t> </a:t>
            </a:r>
          </a:p>
          <a:p>
            <a:pPr lvl="1"/>
            <a:r>
              <a:rPr lang="en-US" dirty="0">
                <a:latin typeface="Calibri" charset="0"/>
                <a:ea typeface="ＭＳ Ｐゴシック" charset="0"/>
              </a:rPr>
              <a:t>C = number of </a:t>
            </a:r>
            <a:r>
              <a:rPr lang="en-US" dirty="0" err="1">
                <a:latin typeface="Calibri" charset="0"/>
                <a:ea typeface="ＭＳ Ｐゴシック" charset="0"/>
              </a:rPr>
              <a:t>mappable</a:t>
            </a:r>
            <a:r>
              <a:rPr lang="en-US" dirty="0">
                <a:latin typeface="Calibri" charset="0"/>
                <a:ea typeface="ＭＳ Ｐゴシック" charset="0"/>
              </a:rPr>
              <a:t> reads/fragments for a gene/transcript/exon/</a:t>
            </a:r>
            <a:r>
              <a:rPr lang="en-US" dirty="0" err="1">
                <a:latin typeface="Calibri" charset="0"/>
                <a:ea typeface="ＭＳ Ｐゴシック" charset="0"/>
              </a:rPr>
              <a:t>etc</a:t>
            </a:r>
            <a:endParaRPr lang="en-US" dirty="0">
              <a:latin typeface="Calibri" charset="0"/>
              <a:ea typeface="ＭＳ Ｐゴシック" charset="0"/>
            </a:endParaRPr>
          </a:p>
          <a:p>
            <a:pPr lvl="1"/>
            <a:r>
              <a:rPr lang="en-US" dirty="0">
                <a:latin typeface="Calibri" charset="0"/>
                <a:ea typeface="ＭＳ Ｐゴシック" charset="0"/>
              </a:rPr>
              <a:t>N = total number of </a:t>
            </a:r>
            <a:r>
              <a:rPr lang="en-US" dirty="0" err="1">
                <a:latin typeface="Calibri" charset="0"/>
                <a:ea typeface="ＭＳ Ｐゴシック" charset="0"/>
              </a:rPr>
              <a:t>mappable</a:t>
            </a:r>
            <a:r>
              <a:rPr lang="en-US" dirty="0">
                <a:latin typeface="Calibri" charset="0"/>
                <a:ea typeface="ＭＳ Ｐゴシック" charset="0"/>
              </a:rPr>
              <a:t> reads/fragments in the library </a:t>
            </a:r>
          </a:p>
          <a:p>
            <a:pPr lvl="1"/>
            <a:r>
              <a:rPr lang="en-US" dirty="0">
                <a:latin typeface="Calibri" charset="0"/>
                <a:ea typeface="ＭＳ Ｐゴシック" charset="0"/>
              </a:rPr>
              <a:t>L = number of base pairs in the gene/transcript/exon/</a:t>
            </a:r>
            <a:r>
              <a:rPr lang="en-US" dirty="0" err="1">
                <a:latin typeface="Calibri" charset="0"/>
                <a:ea typeface="ＭＳ Ｐゴシック" charset="0"/>
              </a:rPr>
              <a:t>etc</a:t>
            </a:r>
            <a:endParaRPr lang="en-US" dirty="0">
              <a:latin typeface="Calibri" charset="0"/>
              <a:ea typeface="ＭＳ Ｐゴシック" charset="0"/>
            </a:endParaRP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4017283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206921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260346525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TotalTime>
  <Words>1087</Words>
  <Application>Microsoft Macintosh PowerPoint</Application>
  <PresentationFormat>Widescreen</PresentationFormat>
  <Paragraphs>101</Paragraphs>
  <Slides>13</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Segoe UI</vt:lpstr>
      <vt:lpstr>Arial</vt:lpstr>
      <vt:lpstr>Calibri</vt:lpstr>
      <vt:lpstr>Consolas</vt:lpstr>
      <vt:lpstr>Verdana</vt:lpstr>
      <vt:lpstr>1_Office Theme</vt:lpstr>
      <vt:lpstr>PowerPoint Presentation</vt:lpstr>
      <vt:lpstr>PowerPoint Presentation</vt:lpstr>
      <vt:lpstr>Abundance Estimation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Xia, Huiming</cp:lastModifiedBy>
  <cp:revision>28</cp:revision>
  <dcterms:created xsi:type="dcterms:W3CDTF">2019-02-25T20:09:25Z</dcterms:created>
  <dcterms:modified xsi:type="dcterms:W3CDTF">2021-09-07T15:31:30Z</dcterms:modified>
</cp:coreProperties>
</file>