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4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0" id="21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6" id="21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0" id="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1" id="22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2" id="22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8" id="22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2" id="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4" id="23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8" id="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9" id="23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0" id="24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4" id="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5" id="24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6" id="24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3" id="25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59" id="25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5" id="26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1" id="27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5" id="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6" id="2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277" id="2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54" id="15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0" id="16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2" id="17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8" id="17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1" id="19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extrusionOk="0" h="1012" w="357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extrusionOk="0" h="927" w="2398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3" id="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extrusionOk="0" h="1776" w="1437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4" id="14"/>
          <p:cNvSpPr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subTitle" idx="1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0" id="80"/>
          <p:cNvSpPr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000">
                <a:solidFill>
                  <a:srgbClr val="3F3F3F"/>
                </a:solidFill>
              </a:defRPr>
            </a:lvl1pPr>
            <a:lvl2pPr indent="0" marL="457200" rtl="0">
              <a:buNone/>
              <a:defRPr sz="1800">
                <a:solidFill>
                  <a:srgbClr val="3F3F3F"/>
                </a:solidFill>
              </a:defRPr>
            </a:lvl2pPr>
            <a:lvl3pPr indent="0" marL="914400" rtl="0">
              <a:buNone/>
              <a:defRPr sz="1600">
                <a:solidFill>
                  <a:srgbClr val="3F3F3F"/>
                </a:solidFill>
              </a:defRPr>
            </a:lvl3pPr>
            <a:lvl4pPr indent="0" marL="1371600" rtl="0">
              <a:buNone/>
              <a:defRPr sz="1400">
                <a:solidFill>
                  <a:srgbClr val="3F3F3F"/>
                </a:solidFill>
              </a:defRPr>
            </a:lvl4pPr>
            <a:lvl5pPr indent="0" marL="1828800" rtl="0">
              <a:buNone/>
              <a:defRPr sz="1400">
                <a:solidFill>
                  <a:srgbClr val="3F3F3F"/>
                </a:solidFill>
              </a:defRPr>
            </a:lvl5pPr>
            <a:lvl6pPr indent="0" marL="2286000" rtl="0">
              <a:buNone/>
              <a:defRPr sz="1400">
                <a:solidFill>
                  <a:srgbClr val="3F3F3F"/>
                </a:solidFill>
              </a:defRPr>
            </a:lvl6pPr>
            <a:lvl7pPr indent="0" marL="2743200" rtl="0">
              <a:buNone/>
              <a:defRPr sz="1400">
                <a:solidFill>
                  <a:srgbClr val="3F3F3F"/>
                </a:solidFill>
              </a:defRPr>
            </a:lvl7pPr>
            <a:lvl8pPr indent="0" marL="3200400" rtl="0">
              <a:buNone/>
              <a:defRPr sz="1400">
                <a:solidFill>
                  <a:srgbClr val="3F3F3F"/>
                </a:solidFill>
              </a:defRPr>
            </a:lvl8pPr>
            <a:lvl9pPr indent="0" marL="3657600" rtl="0"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name="Shape 81" id="81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2" id="82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3" id="83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6" id="86"/>
          <p:cNvSpPr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7" id="87"/>
          <p:cNvSpPr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8" id="88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9" id="89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0" id="90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3" id="93"/>
          <p:cNvSpPr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94" id="94"/>
          <p:cNvSpPr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95" id="95"/>
          <p:cNvSpPr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96" id="96"/>
          <p:cNvSpPr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97" id="97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8" id="98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9" id="99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02" id="102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3" id="103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4" id="104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7" id="10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08" id="10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11" id="111"/>
          <p:cNvSpPr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112" id="112"/>
          <p:cNvSpPr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13" id="113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4" id="114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5" id="115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18" id="118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9" id="119"/>
          <p:cNvSpPr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20" id="120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1" id="121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2" id="122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25" id="12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26" id="12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7" id="12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8" id="12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title"/>
          </p:nvPr>
        </p:nvSpPr>
        <p:spPr>
          <a:xfrm>
            <a:off y="274637" x="6629400"/>
            <a:ext cy="5851525" cx="2057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31" id="131"/>
          <p:cNvSpPr/>
          <p:nvPr>
            <p:ph type="body" idx="1"/>
          </p:nvPr>
        </p:nvSpPr>
        <p:spPr>
          <a:xfrm>
            <a:off y="274637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32" id="132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33" id="133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34" id="134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6" id="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" id="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8" id="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0" id="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2" id="22"/>
          <p:cNvSpPr/>
          <p:nvPr>
            <p:ph type="body" idx="1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indent="-342900" marL="800100" rtl="0">
              <a:defRPr>
                <a:solidFill>
                  <a:schemeClr val="lt2"/>
                </a:solidFill>
              </a:defRPr>
            </a:lvl2pPr>
            <a:lvl3pPr indent="-342900" marL="1257300" rtl="0">
              <a:defRPr>
                <a:solidFill>
                  <a:schemeClr val="lt2"/>
                </a:solidFill>
              </a:defRPr>
            </a:lvl3pPr>
            <a:lvl4pPr indent="-285750" marL="1657350" rtl="0">
              <a:defRPr>
                <a:solidFill>
                  <a:schemeClr val="lt2"/>
                </a:solidFill>
              </a:defRPr>
            </a:lvl4pPr>
            <a:lvl5pPr indent="-285750" marL="2114550" rtl="0">
              <a:defRPr sz="1800">
                <a:solidFill>
                  <a:schemeClr val="lt2"/>
                </a:solidFill>
              </a:defRPr>
            </a:lvl5pPr>
            <a:lvl6pPr indent="-285750" marL="2571750" rtl="0">
              <a:defRPr sz="1800">
                <a:solidFill>
                  <a:schemeClr val="lt2"/>
                </a:solidFill>
              </a:defRPr>
            </a:lvl6pPr>
            <a:lvl7pPr indent="-285750" marL="3028950" rtl="0">
              <a:defRPr sz="1800">
                <a:solidFill>
                  <a:schemeClr val="lt2"/>
                </a:solidFill>
              </a:defRPr>
            </a:lvl7pPr>
            <a:lvl8pPr indent="-285750" marL="3486150" rtl="0">
              <a:defRPr sz="1800">
                <a:solidFill>
                  <a:schemeClr val="lt2"/>
                </a:solidFill>
              </a:defRPr>
            </a:lvl8pPr>
            <a:lvl9pPr indent="-285750" marL="3943350"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23" id="23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7" id="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9" id="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0" id="30"/>
          <p:cNvSpPr/>
          <p:nvPr>
            <p:ph type="body" idx="1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31" id="31"/>
          <p:cNvSpPr/>
          <p:nvPr>
            <p:ph type="body" idx="2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457200" marL="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name="Shape 32" id="32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extrusionOk="0" h="4010" w="2782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5" id="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6" id="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7" id="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8" id="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39" id="39"/>
          <p:cNvSpPr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extrusionOk="0" h="18832" w="10000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2" id="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3" id="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4" id="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5" id="45"/>
          <p:cNvSpPr/>
          <p:nvPr>
            <p:ph type="body" idx="1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indent="-285750" algn="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8" id="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9" id="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0" id="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2" id="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3" id="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algn="l" rtl="0">
              <a:defRPr sz="1400">
                <a:solidFill>
                  <a:srgbClr val="000000"/>
                </a:solidFill>
              </a:defRPr>
            </a:lvl2pPr>
            <a:lvl3pPr algn="l" rtl="0">
              <a:defRPr sz="1400">
                <a:solidFill>
                  <a:srgbClr val="000000"/>
                </a:solidFill>
              </a:defRPr>
            </a:lvl3pPr>
            <a:lvl4pPr algn="l" rtl="0">
              <a:defRPr sz="1400">
                <a:solidFill>
                  <a:srgbClr val="000000"/>
                </a:solidFill>
              </a:defRPr>
            </a:lvl4pPr>
            <a:lvl5pPr algn="l" rtl="0">
              <a:defRPr sz="1400">
                <a:solidFill>
                  <a:srgbClr val="000000"/>
                </a:solidFill>
              </a:defRPr>
            </a:lvl5pPr>
            <a:lvl6pPr algn="l" rtl="0">
              <a:defRPr sz="1400">
                <a:solidFill>
                  <a:srgbClr val="000000"/>
                </a:solidFill>
              </a:defRPr>
            </a:lvl6pPr>
            <a:lvl7pPr algn="l" rtl="0">
              <a:defRPr sz="1400">
                <a:solidFill>
                  <a:srgbClr val="000000"/>
                </a:solidFill>
              </a:defRPr>
            </a:lvl7pPr>
            <a:lvl8pPr algn="l" rtl="0">
              <a:defRPr sz="1400">
                <a:solidFill>
                  <a:srgbClr val="000000"/>
                </a:solidFill>
              </a:defRPr>
            </a:lvl8pPr>
            <a:lvl9pPr algn="l"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name="Shape 56" id="56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177800" marL="742950" rtl="0">
              <a:spcBef>
                <a:spcPts val="560"/>
              </a:spcBef>
              <a:defRPr sz="2800"/>
            </a:lvl2pPr>
            <a:lvl3pPr indent="-136525" marL="1143000" rtl="0">
              <a:spcBef>
                <a:spcPts val="480"/>
              </a:spcBef>
              <a:defRPr sz="2400"/>
            </a:lvl3pPr>
            <a:lvl4pPr indent="-152400" marL="1600200" rtl="0">
              <a:spcBef>
                <a:spcPts val="400"/>
              </a:spcBef>
              <a:defRPr sz="2000"/>
            </a:lvl4pPr>
            <a:lvl5pPr indent="-152400" marL="2057400" rtl="0">
              <a:spcBef>
                <a:spcPts val="400"/>
              </a:spcBef>
              <a:defRPr sz="2000"/>
            </a:lvl5pPr>
            <a:lvl6pPr indent="-152400" marL="2514600" rtl="0">
              <a:spcBef>
                <a:spcPts val="400"/>
              </a:spcBef>
              <a:defRPr sz="2000"/>
            </a:lvl6pPr>
            <a:lvl7pPr indent="-152400" marL="2971800" rtl="0">
              <a:spcBef>
                <a:spcPts val="400"/>
              </a:spcBef>
              <a:defRPr sz="2000"/>
            </a:lvl7pPr>
            <a:lvl8pPr indent="-152400" marL="3429000" rtl="0">
              <a:spcBef>
                <a:spcPts val="400"/>
              </a:spcBef>
              <a:defRPr sz="2000"/>
            </a:lvl8pPr>
            <a:lvl9pPr indent="-152400" marL="3886200">
              <a:spcBef>
                <a:spcPts val="400"/>
              </a:spcBef>
              <a:defRPr sz="2000"/>
            </a:lvl9pPr>
          </a:lstStyle>
          <a:p/>
        </p:txBody>
      </p:sp>
      <p:sp>
        <p:nvSpPr>
          <p:cNvPr name="Shape 57" id="57"/>
          <p:cNvSpPr/>
          <p:nvPr>
            <p:ph type="dt" idx="10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marL="457200" rtl="0">
              <a:defRPr sz="1800">
                <a:solidFill>
                  <a:schemeClr val="dk1"/>
                </a:solidFill>
              </a:defRPr>
            </a:lvl2pPr>
            <a:lvl3pPr indent="0" marL="914400" rtl="0">
              <a:defRPr sz="1800">
                <a:solidFill>
                  <a:schemeClr val="dk1"/>
                </a:solidFill>
              </a:defRPr>
            </a:lvl3pPr>
            <a:lvl4pPr indent="0" marL="1371600" rtl="0">
              <a:defRPr sz="1800">
                <a:solidFill>
                  <a:schemeClr val="dk1"/>
                </a:solidFill>
              </a:defRPr>
            </a:lvl4pPr>
            <a:lvl5pPr indent="0" marL="1828800" rtl="0">
              <a:defRPr sz="1800">
                <a:solidFill>
                  <a:schemeClr val="dk1"/>
                </a:solidFill>
              </a:defRPr>
            </a:lvl5pPr>
            <a:lvl6pPr indent="0" marL="2286000" rtl="0">
              <a:defRPr sz="1800">
                <a:solidFill>
                  <a:schemeClr val="dk1"/>
                </a:solidFill>
              </a:defRPr>
            </a:lvl6pPr>
            <a:lvl7pPr indent="0" marL="2743200" rtl="0">
              <a:defRPr sz="1800">
                <a:solidFill>
                  <a:schemeClr val="dk1"/>
                </a:solidFill>
              </a:defRPr>
            </a:lvl7pPr>
            <a:lvl8pPr indent="0" marL="3200400" rtl="0">
              <a:defRPr sz="1800">
                <a:solidFill>
                  <a:schemeClr val="dk1"/>
                </a:solidFill>
              </a:defRPr>
            </a:lvl8pPr>
            <a:lvl9pPr indent="0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58" id="58"/>
          <p:cNvSpPr/>
          <p:nvPr>
            <p:ph type="ftr" idx="11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59" id="59"/>
          <p:cNvSpPr/>
          <p:nvPr>
            <p:ph type="sldNum" idx="12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8" id="68"/>
          <p:cNvSpPr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ctr" marL="457200" rtl="0">
              <a:spcBef>
                <a:spcPts val="560"/>
              </a:spcBef>
              <a:buClr>
                <a:srgbClr val="3F3F3F"/>
              </a:buClr>
              <a:buFont typeface="Arial"/>
              <a:buNone/>
              <a:defRPr i="0" baseline="0" strike="noStrike" sz="28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ctr" marL="914400" rtl="0">
              <a:spcBef>
                <a:spcPts val="480"/>
              </a:spcBef>
              <a:buClr>
                <a:srgbClr val="3F3F3F"/>
              </a:buClr>
              <a:buFont typeface="Arial"/>
              <a:buNone/>
              <a:defRPr i="0" baseline="0" strike="noStrike" sz="24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ctr" marL="1371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ctr" marL="18288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ctr" marL="22860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ctr" marL="27432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ctr" marL="32004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ctr" marL="3657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9" id="69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0" id="70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1" id="71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4" id="7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75" id="75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6" id="76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7" id="77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8" Target="../theme/theme3.xml"/><Relationship Type="http://schemas.openxmlformats.org/officeDocument/2006/relationships/slideLayout" Id="rId7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theme" Id="rId12" Target="../theme/theme2.xml"/><Relationship Type="http://schemas.openxmlformats.org/officeDocument/2006/relationships/slideLayout" Id="rId2" Target="../slideLayouts/slideLayout9.xml"/><Relationship Type="http://schemas.openxmlformats.org/officeDocument/2006/relationships/slideLayout" Id="rId1" Target="../slideLayouts/slideLayout8.xml"/><Relationship Type="http://schemas.openxmlformats.org/officeDocument/2006/relationships/slideLayout" Id="rId10" Target="../slideLayouts/slideLayout17.xml"/><Relationship Type="http://schemas.openxmlformats.org/officeDocument/2006/relationships/slideLayout" Id="rId4" Target="../slideLayouts/slideLayout11.xml"/><Relationship Type="http://schemas.openxmlformats.org/officeDocument/2006/relationships/slideLayout" Id="rId11" Target="../slideLayouts/slideLayout18.xml"/><Relationship Type="http://schemas.openxmlformats.org/officeDocument/2006/relationships/slideLayout" Id="rId3" Target="../slideLayouts/slideLayout10.xml"/><Relationship Type="http://schemas.openxmlformats.org/officeDocument/2006/relationships/slideLayout" Id="rId9" Target="../slideLayouts/slideLayout16.xml"/><Relationship Type="http://schemas.openxmlformats.org/officeDocument/2006/relationships/slideLayout" Id="rId6" Target="../slideLayouts/slideLayout13.xml"/><Relationship Type="http://schemas.openxmlformats.org/officeDocument/2006/relationships/slideLayout" Id="rId5" Target="../slideLayouts/slideLayout12.xml"/><Relationship Type="http://schemas.openxmlformats.org/officeDocument/2006/relationships/slideLayout" Id="rId8" Target="../slideLayouts/slideLayout15.xml"/><Relationship Type="http://schemas.openxmlformats.org/officeDocument/2006/relationships/slideLayout" Id="rId7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2" id="62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3" id="63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4" id="64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5" id="65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7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7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7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7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7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7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7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7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7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7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7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7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7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7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7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7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7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7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7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7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7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ctrTitle"/>
          </p:nvPr>
        </p:nvSpPr>
        <p:spPr>
          <a:xfrm>
            <a:off y="1502583" x="1491600"/>
            <a:ext cy="1650599" cx="765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TEAM SUPER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AWESOME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COOL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KID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</a:t>
            </a:r>
          </a:p>
        </p:txBody>
      </p:sp>
      <p:sp>
        <p:nvSpPr>
          <p:cNvPr name="Shape 137" id="137"/>
          <p:cNvSpPr/>
          <p:nvPr>
            <p:ph type="subTitle" idx="1"/>
          </p:nvPr>
        </p:nvSpPr>
        <p:spPr>
          <a:xfrm>
            <a:off y="4826675" x="-629375"/>
            <a:ext cy="1916699" cx="4710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sng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Starring</a:t>
            </a:r>
            <a:r>
              <a:rPr i="0" baseline="0" strike="noStrike" sz="27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: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0070C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Shawn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92D05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Joel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</a:pPr>
            <a:r>
              <a:rPr i="0" baseline="0" strike="noStrike" sz="2700" b="0" cap="none" u="none">
                <a:solidFill>
                  <a:srgbClr val="F2892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Tom</a:t>
            </a:r>
          </a:p>
        </p:txBody>
      </p:sp>
      <p:sp>
        <p:nvSpPr>
          <p:cNvPr name="Shape 138" id="138"/>
          <p:cNvSpPr/>
          <p:nvPr/>
        </p:nvSpPr>
        <p:spPr>
          <a:xfrm>
            <a:off y="4952675" x="2953100"/>
            <a:ext cy="163830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9" id="139"/>
          <p:cNvSpPr/>
          <p:nvPr/>
        </p:nvSpPr>
        <p:spPr>
          <a:xfrm>
            <a:off y="6533100" x="2158645"/>
            <a:ext cy="401099" cx="7373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>
                <a:solidFill>
                  <a:srgbClr val="FFFFFF"/>
                </a:solidFill>
              </a:rPr>
              <a:t>http://watchmojo.com/film/blog/wp-content/uploads/2011/07/transformers3-optimus.jpg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Filtering Process</a:t>
            </a:r>
          </a:p>
        </p:txBody>
      </p:sp>
      <p:sp>
        <p:nvSpPr>
          <p:cNvPr name="Shape 194" id="194"/>
          <p:cNvSpPr/>
          <p:nvPr>
            <p:ph type="body" idx="1"/>
          </p:nvPr>
        </p:nvSpPr>
        <p:spPr>
          <a:xfrm>
            <a:off y="1542900" x="533625"/>
            <a:ext cy="48698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63333"/>
              <a:buFont typeface="Arial"/>
            </a:pPr>
            <a:r>
              <a:rPr i="0" baseline="0" strike="noStrike" sz="295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A separate FIR filter exists for the following sensor values: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x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y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NS theta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WE wheels</a:t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63333"/>
              <a:buFont typeface="Arial"/>
            </a:pPr>
            <a:r>
              <a:rPr i="0" baseline="0" strike="noStrike" sz="295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After research, 7-tap filters were chosen for all sensors except NS theta</a:t>
            </a:r>
          </a:p>
          <a:p>
            <a:pPr indent="-336550" marR="0" algn="l" marL="4572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Decided that theta was better off unfiltered, so a 1-tap filter with a coefficient of 1 was applied to make this explicit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 Implementation</a:t>
            </a:r>
          </a:p>
        </p:txBody>
      </p:sp>
      <p:sp>
        <p:nvSpPr>
          <p:cNvPr name="Shape 200" id="200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Code provided on class website was used for filter method of FIRFilter class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Rather than hard-code number of taps, a file format was devised for filters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List the coefficients one per line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number of lines is the number of taps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This allowed for quicker changes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 Code</a:t>
            </a:r>
          </a:p>
        </p:txBody>
      </p:sp>
      <p:sp>
        <p:nvSpPr>
          <p:cNvPr name="Shape 206" id="206"/>
          <p:cNvSpPr/>
          <p:nvPr>
            <p:ph type="body" idx="1"/>
          </p:nvPr>
        </p:nvSpPr>
        <p:spPr>
          <a:xfrm>
            <a:off y="866171" x="457200"/>
            <a:ext cy="6120300" cx="43076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  6 FIRFilter::FIRFilter(std::string fileName)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7 : _order(0), _coefficients(), _samples(), _nextSample(0)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8 	int numTaps = _readTaps(fileName);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 9 	_order = numTaps-1;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10 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38 float FIRFilter::filter(float val)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39 	float sum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40 	int i, j;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41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42 	_samples[_nextSample] = val;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43 	for (i = 0, j = _nextSample; i &lt; getOrder()+1; i++)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44     	sum += _coefficients[i] * _samples[j++];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45     	if (j == getOrder()+1)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46         	j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47    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48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50 	if (++_nextSample == getOrder()+1)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51     	_nextSample = 0;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52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53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54 	return sum;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55 }</a:t>
            </a:r>
          </a:p>
        </p:txBody>
      </p:sp>
      <p:sp>
        <p:nvSpPr>
          <p:cNvPr name="Shape 207" id="207"/>
          <p:cNvSpPr/>
          <p:nvPr/>
        </p:nvSpPr>
        <p:spPr>
          <a:xfrm>
            <a:off y="859864" x="4949500"/>
            <a:ext cy="3817500" cx="406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57 int FIRFilter::_readTaps(std::string fileName) {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58 	std::ifstream f(fileName.c_str());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59 	std::string line;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60 	int numTaps = 0;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61 	while (std::getline(f, line)) {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62     	_coefficients.push_back(atof(line.c_str()));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63     	numTaps++;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64 	}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65 	_coefficients.resize(numTaps);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66 	_samples.resize(numTaps);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67 	return numTaps;</a:t>
            </a:r>
          </a:p>
          <a:p>
            <a:pPr rtl="0" lvl="0">
              <a:spcBef>
                <a:spcPts val="600"/>
              </a:spcBef>
            </a:pPr>
            <a:r>
              <a:rPr sz="1200">
                <a:solidFill>
                  <a:srgbClr val="FFFFFF"/>
                </a:solidFill>
              </a:rPr>
              <a:t> 68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 Implementation</a:t>
            </a:r>
          </a:p>
        </p:txBody>
      </p:sp>
      <p:sp>
        <p:nvSpPr>
          <p:cNvPr name="Shape 213" id="213"/>
          <p:cNvSpPr/>
          <p:nvPr>
            <p:ph type="body" idx="1"/>
          </p:nvPr>
        </p:nvSpPr>
        <p:spPr>
          <a:xfrm>
            <a:off y="1600200" x="590925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Code provided from website was wrapped by a Kalman class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When initialized, a global Pose object is passed in by reference to be stored internally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 filter method was created accepting two Pose objects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Pose class has method to return its values as a 3-element array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0833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global Pose is updated according to track output of wrapped kalman filter function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/>
          <p:nvPr>
            <p:ph type="title"/>
          </p:nvPr>
        </p:nvSpPr>
        <p:spPr>
          <a:xfrm>
            <a:off y="127812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 Code</a:t>
            </a:r>
          </a:p>
        </p:txBody>
      </p:sp>
      <p:sp>
        <p:nvSpPr>
          <p:cNvPr name="Shape 219" id="219"/>
          <p:cNvSpPr/>
          <p:nvPr>
            <p:ph type="body" idx="1"/>
          </p:nvPr>
        </p:nvSpPr>
        <p:spPr>
          <a:xfrm>
            <a:off y="1033933" x="457200"/>
            <a:ext cy="57842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 32 void Kalman::filter(Pose *nsPose, Pose *wePose)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33 	// convert the poses to 3-element arrays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34 	float nsPoseArr[3];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35 	float wePoseArr[3];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36 	nsPose-&gt;toArrayForKalman(nsPoseArr);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37 	wePose-&gt;toArrayForKalman(wePoseArr);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38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39 	//Normalize thetas w.r.t each other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40 	if(nsPoseArr[2] - wePoseArr[2] &gt; PI)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41     	wePoseArr[2] += 2*PI;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42 	} else if(nsPoseArr[2] - wePoseArr[2] &lt; -PI)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43     	wePoseArr[2] -= 2*PI;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44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45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46 	// update the kalman filter with the new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47 	rovioKalmanFilter(&amp;_kf, nsPoseArr, wePoseArr, _track);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48 	// update the current pose to its new estimate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49 	LOG.write(LOG_MED, "kalman track",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50           	"%f,%f,%f", _track[0], _track[1], _track[2]);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51 	_pose-&gt;setX(_track[0]);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52 	_pose-&gt;setY(_track[1]);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53 	_pose-&gt;setTotalTheta(_track[2]);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 54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3" id="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4" id="22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</a:t>
            </a:r>
          </a:p>
        </p:txBody>
      </p:sp>
      <p:sp>
        <p:nvSpPr>
          <p:cNvPr name="Shape 225" id="225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 was handled through two separate functions, moveTo() and turnTo()</a:t>
            </a:r>
          </a:p>
          <a:p>
            <a:r>
              <a:t/>
            </a:r>
          </a:p>
          <a:p>
            <a:pPr marR="0" algn="l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 array of poses were defined as ‘goals’, corresponding to the bases around the room</a:t>
            </a:r>
          </a:p>
          <a:p>
            <a:pPr indent="-342900" marR="0" algn="l" marL="800100" rtl="0" lvl="0">
              <a:spcBef>
                <a:spcPts val="640"/>
              </a:spcBef>
              <a:buClr>
                <a:schemeClr val="dk1"/>
              </a:buClr>
              <a:buSzPct val="113095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Bases were determined by room measurement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Slightly tuned to actual robot movement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0" id="23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moveTo()</a:t>
            </a:r>
          </a:p>
        </p:txBody>
      </p:sp>
      <p:sp>
        <p:nvSpPr>
          <p:cNvPr name="Shape 231" id="23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Given destination in global coordinate system, move forward, tracking theta value of goal versus current location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When theta becomes too great, break into turnTo() function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 with speed according to PID controller</a:t>
            </a:r>
          </a:p>
          <a:p>
            <a:pPr indent="-349250" marR="0" algn="l" marL="4572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Gain applied to keep speed at near maximum until goal is near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5" id="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6" id="236"/>
          <p:cNvSpPr/>
          <p:nvPr>
            <p:ph type="title"/>
          </p:nvPr>
        </p:nvSpPr>
        <p:spPr>
          <a:xfrm>
            <a:off y="0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moveTo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37" id="237"/>
          <p:cNvSpPr/>
          <p:nvPr>
            <p:ph type="body" idx="1"/>
          </p:nvPr>
        </p:nvSpPr>
        <p:spPr>
          <a:xfrm>
            <a:off y="1012975" x="457200"/>
            <a:ext cy="58892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126 // Moves to a location in the global coordinate system (in cm)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127 void Robot::moveTo(float x, float y)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128 	prefillData();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129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130 	printf("beginning move\n");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131 	float thetaError;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132 	do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133     	thetaError = moveToUntil(x, y, MAX_THETA_ERROR);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134     	float goal = Util::normalizeTheta(_pose-&gt;getTheta() + thetaError);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135     	if (thetaError != 0)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136         	turnTo(goal, MAX_THETA_ERROR);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137    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138 	} while (thetaError != 0);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139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140 	_distancePID-&gt;flushPID();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141 	_thetaPID-&gt;flushPID();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142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143 	// reset wheel encoder pose to be north star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144 	_wePose-&gt;setX(_nsPose-&gt;getX());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145 	_wePose-&gt;setY(_nsPose-&gt;getY());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146 	_wePose-&gt;setTheta(_nsPose-&gt;getTheta());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147 	_wePose-&gt;setNumRotations(_nsPose-&gt;getNumRotations());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148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turnTo()</a:t>
            </a:r>
          </a:p>
        </p:txBody>
      </p:sp>
      <p:sp>
        <p:nvSpPr>
          <p:cNvPr name="Shape 243" id="243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Get turn speed from PID based on error</a:t>
            </a:r>
          </a:p>
          <a:p>
            <a:pPr indent="-336550" marR="0" algn="l" marL="914400" rtl="0" lvl="1">
              <a:spcBef>
                <a:spcPts val="560"/>
              </a:spcBef>
              <a:buClr>
                <a:schemeClr val="dk1"/>
              </a:buClr>
              <a:buSzPct val="70833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Limited turn speeds such that each turn will occur fast enough to avoid accumulation of WE error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Issue turn command until error is below threshold, then break</a:t>
            </a:r>
          </a:p>
          <a:p>
            <a:r>
              <a:t/>
            </a:r>
          </a:p>
          <a:p>
            <a:pPr marR="0" algn="l" rtl="0" lvl="0">
              <a:spcBef>
                <a:spcPts val="640"/>
              </a:spcBef>
              <a:buClr>
                <a:schemeClr val="dk1"/>
              </a:buClr>
              <a:buSzPct val="79166"/>
              <a:buFont typeface="Arial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If over-turning, robot will reverse turn direction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7" id="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8" id="248"/>
          <p:cNvSpPr/>
          <p:nvPr>
            <p:ph type="title"/>
          </p:nvPr>
        </p:nvSpPr>
        <p:spPr>
          <a:xfrm>
            <a:off y="0" x="1128350"/>
            <a:ext cy="702600" cx="7118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turnTo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49" id="249"/>
          <p:cNvSpPr/>
          <p:nvPr>
            <p:ph type="body" idx="1"/>
          </p:nvPr>
        </p:nvSpPr>
        <p:spPr>
          <a:xfrm>
            <a:off y="677422" x="457200"/>
            <a:ext cy="6245699" cx="4119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228 void Robot::turnTo(float thetaGoal, float thetaErrorLimit)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229 	float theta;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230 	float thetaError;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231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232 	float thetaGain;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233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234 	printf("adjusting theta\n");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235 	do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236     	update();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237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257     	theta = _pose-&gt;getTheta();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258     	thetaError = thetaGoal - theta;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259     	thetaError = Util::normalizeThetaError(thetaError);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265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266     	thetaGain = _thetaPID-&gt;updatePID(thetaError);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268     	LOG.write(LOG_LOW, "turn_gain", "theta: %f", thetaGain);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269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270     	if (thetaError &lt; -thetaErrorLimit)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273         	int turnSpeed = (int)fabs((1.0/thetaGain));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274         	if (turnSpeed &gt; 6)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275             	turnSpeed = 6;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276         	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280         	turnRight(turnSpeed);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281         	_numTurns++;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282     	}</a:t>
            </a:r>
          </a:p>
          <a:p>
            <a:r>
              <a:t/>
            </a:r>
          </a:p>
        </p:txBody>
      </p:sp>
      <p:sp>
        <p:nvSpPr>
          <p:cNvPr name="Shape 250" id="250"/>
          <p:cNvSpPr/>
          <p:nvPr/>
        </p:nvSpPr>
        <p:spPr>
          <a:xfrm>
            <a:off y="692100" x="4739775"/>
            <a:ext cy="6019200" cx="42992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283     	else if(thetaError &gt; thetaErrorLimit){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286         	int turnSpeed = (int)fabs((1.0/thetaGain));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287         	if (turnSpeed &gt; 6)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288             	turnSpeed = 6;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289         	}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293         	turnLeft(turnSpeed);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294         	_numTurns++;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295     	}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296 	} while (fabs(thetaError) &gt; thetaErrorLimit);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297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298 	printf("theta acceptable\n");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299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Code</a:t>
            </a:r>
          </a:p>
        </p:txBody>
      </p:sp>
      <p:sp>
        <p:nvSpPr>
          <p:cNvPr name="Shape 145" id="145"/>
          <p:cNvSpPr/>
          <p:nvPr>
            <p:ph type="body" idx="1"/>
          </p:nvPr>
        </p:nvSpPr>
        <p:spPr>
          <a:xfrm>
            <a:off y="1417637" x="914400"/>
            <a:ext cy="4526100" cx="76182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marR="0" algn="l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375"/>
              <a:buFont typeface="Arial"/>
            </a:pPr>
            <a:r>
              <a:rPr i="0" baseline="0" strike="noStrike" sz="320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There are several important parts of the code that deal with localization and movement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Linear transformation for North Star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</a:t>
            </a:r>
            <a:r>
              <a:rPr sz="2800">
                <a:solidFill>
                  <a:srgbClr val="FFFFFF"/>
                </a:solidFill>
              </a:rPr>
              <a:t> positioning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 filtering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Kalman filtering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Movement</a:t>
            </a:r>
          </a:p>
          <a:p>
            <a:pPr indent="-330200" marR="0" algn="l" marL="8001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controller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4" id="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5" id="2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 b="0"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ontrol</a:t>
            </a:r>
          </a:p>
        </p:txBody>
      </p:sp>
      <p:sp>
        <p:nvSpPr>
          <p:cNvPr name="Shape 256" id="256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There were 2 different PID controllers used for the project.  One was for the driving forward and one was for turning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the integral error, our window was the last 10 numbers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derivative uses only the current value and the most recent previous value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PID loop is fairly arbitrary, so that it can be used by other sensors and applications.  This is done by scaling the value into the range [0,1]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 b="0">
                <a:solidFill>
                  <a:srgbClr val="FF9900"/>
                </a:solidFill>
              </a:rPr>
              <a:t>T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uning</a:t>
            </a:r>
          </a:p>
        </p:txBody>
      </p:sp>
      <p:sp>
        <p:nvSpPr>
          <p:cNvPr name="Shape 262" id="262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each PID, we tuned it by using an educated guess, and then testing the robot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the integral term, we created an adjustable maximum value that depended on the control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After much testing, we decided that both controls should have their values most affected by the Proportional term, and much less by the integral and derivative terms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/>
          <p:nvPr>
            <p:ph type="title"/>
          </p:nvPr>
        </p:nvSpPr>
        <p:spPr>
          <a:xfrm>
            <a:off y="-144787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PID </a:t>
            </a:r>
            <a:r>
              <a:rPr>
                <a:solidFill>
                  <a:srgbClr val="FF9900"/>
                </a:solidFill>
              </a:rPr>
              <a:t>C</a:t>
            </a: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ode</a:t>
            </a:r>
          </a:p>
        </p:txBody>
      </p:sp>
      <p:sp>
        <p:nvSpPr>
          <p:cNvPr name="Shape 268" id="268"/>
          <p:cNvSpPr/>
          <p:nvPr>
            <p:ph type="body" idx="1"/>
          </p:nvPr>
        </p:nvSpPr>
        <p:spPr>
          <a:xfrm>
            <a:off y="740327" x="457200"/>
            <a:ext cy="60566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 26 /** Update the PID control with a new value **/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27 float PID::updatePID(float error)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28 	float prevError = lastError();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29 	//add the error to the integrator list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30 	addErrorToIntegrator(error);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31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32 	float pTerm, iTerm, dTerm;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48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49 	pTerm = _constants.kp * error;                  	//get proportional term of the PID control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50 	iTerm = _constants.ki * currentIntegratorError();   //get integral term of the PID control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51 	if (iTerm &gt; _maxValue) {                        	//check that the integrator is not too high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52     	iTerm = _maxValue;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53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54 	else if (iTerm &lt; _minValue)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55     	iTerm = _minValue;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56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57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58 	// multiply by the change in error (this one minus the previous)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59 	dTerm = _constants.kd * (error - prevError);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64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65 	float gain = pTerm+iTerm+dTerm;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66 	if (gain &gt; 1.0)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67     	gain=1.0;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68 	}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69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 70 	return gain;</a:t>
            </a:r>
          </a:p>
          <a:p>
            <a:pPr/>
            <a:r>
              <a:rPr sz="1000">
                <a:solidFill>
                  <a:srgbClr val="FFFFFF"/>
                </a:solidFill>
              </a:rPr>
              <a:t> 71 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That's All, Folks!</a:t>
            </a:r>
          </a:p>
        </p:txBody>
      </p:sp>
      <p:sp>
        <p:nvSpPr>
          <p:cNvPr name="Shape 274" id="274"/>
          <p:cNvSpPr/>
          <p:nvPr>
            <p:ph type="body" idx="1"/>
          </p:nvPr>
        </p:nvSpPr>
        <p:spPr>
          <a:xfrm>
            <a:off y="1619300" x="457200"/>
            <a:ext cy="4526100" cx="8611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/>
              <a:t>A copy of the code can be found at:</a:t>
            </a:r>
          </a:p>
          <a:p>
            <a:r>
              <a:t/>
            </a:r>
          </a:p>
          <a:p>
            <a:pPr/>
            <a:r>
              <a:rPr>
                <a:solidFill>
                  <a:schemeClr val="lt1"/>
                </a:solidFill>
              </a:rPr>
              <a:t>https://github.com/griffy/CS1567/tree/master/project1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An Overview of the Codebase</a:t>
            </a:r>
          </a:p>
        </p:txBody>
      </p:sp>
      <p:sp>
        <p:nvSpPr>
          <p:cNvPr name="Shape 151" id="151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data/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filters/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PID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firfilter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kalman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pose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robot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utilities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/>
              <a:t>project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>
                <a:solidFill>
                  <a:srgbClr val="FED47D"/>
                </a:solidFill>
              </a:rPr>
              <a:t>constants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Global Coordinate System</a:t>
            </a:r>
          </a:p>
        </p:txBody>
      </p:sp>
      <p:sp>
        <p:nvSpPr>
          <p:cNvPr name="Shape 157" id="157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global coordinate begins on base 0 in the middle of the base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X direction goes positive along the far wall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Y direction goes positive along the wall on the right side (facing towards the far wall)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Theta is 0 in the X direction and turns positive when turning counterclockwise.  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From 0 to 2*pi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Linear Transformations</a:t>
            </a:r>
          </a:p>
        </p:txBody>
      </p:sp>
      <p:sp>
        <p:nvSpPr>
          <p:cNvPr name="Shape 163" id="163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latin panose="" typeface="Arial"/>
                <a:ea panose="" typeface="Arial"/>
                <a:cs panose="" typeface="Arial"/>
                <a:sym panose="" typeface="Arial"/>
              </a:rPr>
              <a:t>Each room has different shift and rotate values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Using </a:t>
            </a:r>
            <a:r>
              <a:rPr i="0" baseline="0" strike="noStrike" sz="3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advanced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measuring techniques, we determined the rotations, scaling, and shifting amounts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sz="4800" b="0">
                <a:solidFill>
                  <a:srgbClr val="FF9900"/>
                </a:solidFill>
              </a:rPr>
              <a:t>T</a:t>
            </a:r>
            <a:r>
              <a:rPr i="0" baseline="0" strike="noStrike" sz="48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ransformation </a:t>
            </a:r>
            <a:r>
              <a:rPr sz="4800" b="0">
                <a:solidFill>
                  <a:srgbClr val="FF9900"/>
                </a:solidFill>
              </a:rPr>
              <a:t>P</a:t>
            </a:r>
            <a:r>
              <a:rPr i="0" baseline="0" strike="noStrike" sz="48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seudocode</a:t>
            </a:r>
          </a:p>
        </p:txBody>
      </p:sp>
      <p:sp>
        <p:nvSpPr>
          <p:cNvPr name="Shape 169" id="169"/>
          <p:cNvSpPr/>
          <p:nvPr>
            <p:ph type="body" idx="1"/>
          </p:nvPr>
        </p:nvSpPr>
        <p:spPr>
          <a:xfrm>
            <a:off y="179125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Get the filtered NS x and y values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Build the transformation matrix using the values obtained during measurement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Matrix multiplication with the [x,y] values with the transformation matrix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i="0" baseline="0" strike="noStrike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Scale the value to our global coordinates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title"/>
          </p:nvPr>
        </p:nvSpPr>
        <p:spPr>
          <a:xfrm>
            <a:off y="175925" x="495300"/>
            <a:ext cy="411299" cx="8153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395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 REAL code</a:t>
            </a:r>
          </a:p>
        </p:txBody>
      </p:sp>
      <p:sp>
        <p:nvSpPr>
          <p:cNvPr name="Shape 175" id="175"/>
          <p:cNvSpPr/>
          <p:nvPr/>
        </p:nvSpPr>
        <p:spPr>
          <a:xfrm>
            <a:off y="587225" x="335550"/>
            <a:ext cy="5935199" cx="8682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608 float Robot::_getNSTransX()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609 	float result;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610 	int room = getRoom()-2; //Room IDs used to index transformation constants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611 	float coords[2];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612 	float transform[2];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613 	float tempTheta;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614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615 	//Get NS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616 	coords[0] = _getNSX();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617 	coords[1] = _getNSY();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618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619 	//Build rotation matrix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620 	transform[0] = cos(ROOM_ROTATION[room]);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621 	transform[1] = -sin(ROOM_ROTATION[room]);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622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623 	//Apply specific linear transformation to Room 2, to correct for theta skew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624 	if (room == ROOM_2) {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625     	tempTheta = .0000204488*coords[0] - .0804; //Linear fit from observed NS data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626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627     	transform[0] = cos(tempTheta);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628     	transform[1] = -sin(tempTheta);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629 	}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630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631 	//Perform matrix multiplication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632 	Util::mMult(transform, 1, 2, coords, 2, 1, &amp;result);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633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634 	//Scale to centimeters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635 	result /= ROOM_SCALE[room][0];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636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637 	//Shift to global coordinate zero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638 	float roomShiftX = COL_OFFSET[0] + ROOM_ORIGINS_FROM_COL[room][0];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639 	result += roomShiftX;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640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641 	return result;</a:t>
            </a:r>
          </a:p>
          <a:p>
            <a:pPr rtl="0" lvl="0"/>
            <a:r>
              <a:rPr sz="1200">
                <a:solidFill>
                  <a:srgbClr val="FFFFFF"/>
                </a:solidFill>
              </a:rPr>
              <a:t>642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>
            <p:ph type="title"/>
          </p:nvPr>
        </p:nvSpPr>
        <p:spPr>
          <a:xfrm>
            <a:off y="16001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 </a:t>
            </a:r>
          </a:p>
        </p:txBody>
      </p:sp>
      <p:sp>
        <p:nvSpPr>
          <p:cNvPr name="Shape 181" id="18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Delta values are considered as opposed to entirely new positions like North Star</a:t>
            </a:r>
          </a:p>
          <a:p>
            <a:r>
              <a:t/>
            </a:r>
          </a:p>
          <a:p>
            <a:pPr indent="-342900" marR="0" algn="l" marL="34290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31944"/>
              <a:buFont typeface="Arial"/>
              <a:buChar char="•"/>
            </a:pPr>
            <a:r>
              <a:rPr sz="2400">
                <a:solidFill>
                  <a:srgbClr val="FFFFFF"/>
                </a:solidFill>
              </a:rPr>
              <a:t>Filtered d</a:t>
            </a: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eltas for left, right, and rear wheels are taken and broken up into x, y, and theta deltas in terms of robot axis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x and y deltas are then transformed in terms of the global coordinate system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3194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These deltas are added to the previous global pose to get a new 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5" id="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6" id="186"/>
          <p:cNvSpPr/>
          <p:nvPr>
            <p:ph type="title"/>
          </p:nvPr>
        </p:nvSpPr>
        <p:spPr>
          <a:xfrm>
            <a:off y="-20772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rgbClr val="FF99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Wheel Encoder Code</a:t>
            </a:r>
          </a:p>
        </p:txBody>
      </p:sp>
      <p:sp>
        <p:nvSpPr>
          <p:cNvPr name="Shape 187" id="187"/>
          <p:cNvSpPr/>
          <p:nvPr>
            <p:ph type="body" idx="1"/>
          </p:nvPr>
        </p:nvSpPr>
        <p:spPr>
          <a:xfrm>
            <a:off y="620675" x="247475"/>
            <a:ext cy="6161999" cx="4496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rtl="0" lvl="0"/>
            <a:r>
              <a:rPr sz="1000">
                <a:solidFill>
                  <a:srgbClr val="FFFFFF"/>
                </a:solidFill>
              </a:rPr>
              <a:t>535 // Returns: filtered wheel encoder delta y for right wheel in ticks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536 //      	in terms of robot axis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537 float Robot::_getWEDeltaYRight()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538 	float deltaY = _getWEDeltaRight();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539 	deltaY *= cos(DEGREE_30);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540 	return deltaY;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541 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565 // Returns: filtered wheel encoder overall delta y in ticks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566 //      	in terms of robot axis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567 float Robot::_getWEDeltaY()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568 	float leftDeltaY = _getWEDeltaYLeft();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569 	float rightDeltaY = _getWEDeltaYRight();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570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571 	return (leftDeltaY + rightDeltaY) / 2.0;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572 }</a:t>
            </a:r>
          </a:p>
          <a:p>
            <a:r>
              <a:t/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574 // Returns: transformed wheel encoder x estimate in cm of where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575 //      	robot should now be in global coordinate system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576 float Robot::_getWETransDeltaX() {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577 	// the robot's x motion should be ignored (since we are not strafing), as that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578 	// is purely theta information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579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580 	return Util::weToCM(_getWEDeltaY()) * cos(_wePose-&gt;getTheta());</a:t>
            </a:r>
          </a:p>
          <a:p>
            <a:pPr rtl="0" lvl="0"/>
            <a:r>
              <a:rPr sz="1000">
                <a:solidFill>
                  <a:srgbClr val="FFFFFF"/>
                </a:solidFill>
              </a:rPr>
              <a:t>581 }</a:t>
            </a:r>
          </a:p>
          <a:p>
            <a:r>
              <a:t/>
            </a:r>
          </a:p>
        </p:txBody>
      </p:sp>
      <p:sp>
        <p:nvSpPr>
          <p:cNvPr name="Shape 188" id="188"/>
          <p:cNvSpPr/>
          <p:nvPr/>
        </p:nvSpPr>
        <p:spPr>
          <a:xfrm>
            <a:off y="629250" x="4513170"/>
            <a:ext cy="5599500" cx="4550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584 // Returns: transformed wheel encoder y estimate in cm of where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585 //      	robot should now be in global coordinate system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586 float Robot::_getWETransDeltaY()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587 	return Util::weToCM(_getWEDeltaY()) * sin(_wePose-&gt;getTheta());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588 }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594 // Returns: transformed wheel encoder delta theta estimate of where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595 //      	robot should now be in global coordinate system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596 float Robot::_getWETransDeltaTheta() {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597 	float rearDeltaX = _getWEDeltaXRear();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598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599 	return -Util::weToCM(rearDeltaX)/(ROBOT_DIAMETER / 2.0);</a:t>
            </a:r>
          </a:p>
          <a:p>
            <a:pPr rtl="0" lvl="0">
              <a:spcBef>
                <a:spcPts val="600"/>
              </a:spcBef>
            </a:pPr>
            <a:r>
              <a:rPr sz="1000">
                <a:solidFill>
                  <a:srgbClr val="FFFFFF"/>
                </a:solidFill>
              </a:rPr>
              <a:t>600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