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75" r:id="rId2"/>
    <p:sldId id="258" r:id="rId3"/>
    <p:sldId id="293" r:id="rId4"/>
    <p:sldId id="276" r:id="rId5"/>
    <p:sldId id="296" r:id="rId6"/>
    <p:sldId id="298" r:id="rId7"/>
    <p:sldId id="299" r:id="rId8"/>
    <p:sldId id="262" r:id="rId9"/>
    <p:sldId id="300" r:id="rId10"/>
    <p:sldId id="263" r:id="rId11"/>
    <p:sldId id="270" r:id="rId12"/>
    <p:sldId id="284" r:id="rId13"/>
    <p:sldId id="303" r:id="rId14"/>
    <p:sldId id="285" r:id="rId15"/>
    <p:sldId id="286" r:id="rId16"/>
    <p:sldId id="288" r:id="rId17"/>
    <p:sldId id="301" r:id="rId18"/>
    <p:sldId id="305" r:id="rId19"/>
    <p:sldId id="304" r:id="rId20"/>
    <p:sldId id="302" r:id="rId21"/>
    <p:sldId id="265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1F9"/>
    <a:srgbClr val="537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069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8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52A2-87B4-47F0-AC37-ED6F4B94E49A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4E77-8490-42F6-B735-999714000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94F79F4-8908-47C1-815C-4C7976F11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469" y="3435698"/>
            <a:ext cx="6858001" cy="1055959"/>
          </a:xfrm>
        </p:spPr>
        <p:txBody>
          <a:bodyPr>
            <a:normAutofit/>
          </a:bodyPr>
          <a:lstStyle>
            <a:lvl1pPr algn="ctr">
              <a:defRPr sz="2400" b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выпускной квалификационной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A64646A-7249-4656-9C89-4A3F1BC492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49636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8BA294C-FA03-47C5-8935-22C7E2097678}"/>
              </a:ext>
            </a:extLst>
          </p:cNvPr>
          <p:cNvSpPr txBox="1">
            <a:spLocks/>
          </p:cNvSpPr>
          <p:nvPr userDrawn="1"/>
        </p:nvSpPr>
        <p:spPr>
          <a:xfrm>
            <a:off x="179512" y="757090"/>
            <a:ext cx="8964488" cy="1902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 ОБРАЗОВАНИЯ  И  НАУКИ   РОССИЙСКОЙ  ФЕДЕРАЦИИ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«Национальный исследовательский ядерный университет «МИФИ»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cap="all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интеллектуальных кибернетических систем</a:t>
            </a:r>
          </a:p>
          <a:p>
            <a:endParaRPr lang="ru-RU" sz="2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cap="all" dirty="0">
                <a:latin typeface="Arial" panose="020B0604020202020204" pitchFamily="34" charset="0"/>
                <a:cs typeface="Arial" panose="020B0604020202020204" pitchFamily="34" charset="0"/>
              </a:rPr>
              <a:t>Кафедра кибернетики (№ 22)</a:t>
            </a: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		Направление подготовки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DF539C3-71FD-4AD6-B047-7E76B69B7F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363492"/>
              </p:ext>
            </p:extLst>
          </p:nvPr>
        </p:nvGraphicFramePr>
        <p:xfrm>
          <a:off x="4034606" y="4565212"/>
          <a:ext cx="5040560" cy="116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99000863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7949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01391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Научный руководитель: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010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DA9CA7-F8C9-483E-B140-3539B3573F9B}"/>
              </a:ext>
            </a:extLst>
          </p:cNvPr>
          <p:cNvSpPr txBox="1"/>
          <p:nvPr userDrawn="1"/>
        </p:nvSpPr>
        <p:spPr>
          <a:xfrm>
            <a:off x="1705518" y="2972575"/>
            <a:ext cx="5705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</a:rPr>
              <a:t>Выпускная квалификационная работа на тему: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A3257-1683-4003-B846-9F4AE6F29000}"/>
              </a:ext>
            </a:extLst>
          </p:cNvPr>
          <p:cNvSpPr txBox="1"/>
          <p:nvPr userDrawn="1"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Москва, 2018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0" y="4622006"/>
            <a:ext cx="2184400" cy="285274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4976812"/>
            <a:ext cx="2184400" cy="299561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Б17-594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662737" y="5442771"/>
            <a:ext cx="2184400" cy="58972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60000"/>
              </a:lnSpc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к.т.н., доцент </a:t>
            </a:r>
          </a:p>
          <a:p>
            <a:pPr lvl="0"/>
            <a:r>
              <a:rPr lang="ru-RU" dirty="0"/>
              <a:t>Петров П.П.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85" y="2300400"/>
            <a:ext cx="3835389" cy="285274"/>
          </a:xfrm>
        </p:spPr>
        <p:txBody>
          <a:bodyPr anchor="b">
            <a:normAutofit/>
          </a:bodyPr>
          <a:lstStyle>
            <a:lvl1pPr marL="0" indent="0">
              <a:buNone/>
              <a:defRPr sz="11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09.03.04 ПРОГРАММНАЯ ИНЖЕНЕРИЯ</a:t>
            </a:r>
          </a:p>
        </p:txBody>
      </p:sp>
    </p:spTree>
    <p:extLst>
      <p:ext uri="{BB962C8B-B14F-4D97-AF65-F5344CB8AC3E}">
        <p14:creationId xmlns:p14="http://schemas.microsoft.com/office/powerpoint/2010/main" val="154177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BE9DDADD-50C1-4FE1-B40A-6752FC1EE7F7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8" name="Номер слайда 25">
            <a:extLst>
              <a:ext uri="{FF2B5EF4-FFF2-40B4-BE49-F238E27FC236}">
                <a16:creationId xmlns:a16="http://schemas.microsoft.com/office/drawing/2014/main" id="{D8849AD0-4B2B-416B-B28D-8FFBBC86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74966E4-0548-4C0B-AB29-8323106D849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54105DA-C2EB-4205-B06C-66D873215EA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8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199A7222-F73B-4B85-8114-99559142FB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4469B468-9231-4A96-ABBB-527F4CF013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91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72CC4C8-BB63-46DD-B7CD-9B255830463D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0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"/>
            <a:ext cx="7886700" cy="687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03600"/>
            <a:ext cx="3868340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1664"/>
            <a:ext cx="3868340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903600"/>
            <a:ext cx="3887391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1664"/>
            <a:ext cx="3887391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5BCECF39-A88B-4C42-99F7-2ED7AD335866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11" name="Номер слайда 25">
            <a:extLst>
              <a:ext uri="{FF2B5EF4-FFF2-40B4-BE49-F238E27FC236}">
                <a16:creationId xmlns:a16="http://schemas.microsoft.com/office/drawing/2014/main" id="{82209009-8931-4F39-AFC3-332DC2C31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550351E-7D6F-4C22-B086-34698292BA26}"/>
              </a:ext>
            </a:extLst>
          </p:cNvPr>
          <p:cNvCxnSpPr>
            <a:cxnSpLocks/>
          </p:cNvCxnSpPr>
          <p:nvPr userDrawn="1"/>
        </p:nvCxnSpPr>
        <p:spPr>
          <a:xfrm>
            <a:off x="628652" y="761362"/>
            <a:ext cx="7887891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6E3C7148-48C5-412D-A636-2B912D6D76D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7" name="Номер слайда 25">
            <a:extLst>
              <a:ext uri="{FF2B5EF4-FFF2-40B4-BE49-F238E27FC236}">
                <a16:creationId xmlns:a16="http://schemas.microsoft.com/office/drawing/2014/main" id="{58957B7E-92D6-40EF-980D-1EA85EDE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E6A997-A5BE-466D-AA27-19A14543B654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омб 4">
            <a:extLst>
              <a:ext uri="{FF2B5EF4-FFF2-40B4-BE49-F238E27FC236}">
                <a16:creationId xmlns:a16="http://schemas.microsoft.com/office/drawing/2014/main" id="{10E087FF-C48F-43A3-B51E-CB79F6A1DBF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6" name="Номер слайда 25">
            <a:extLst>
              <a:ext uri="{FF2B5EF4-FFF2-40B4-BE49-F238E27FC236}">
                <a16:creationId xmlns:a16="http://schemas.microsoft.com/office/drawing/2014/main" id="{7D87A676-E0D2-4A74-AC09-ACAD1210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3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 rot="5400000">
            <a:off x="-3272458" y="3265886"/>
            <a:ext cx="6901104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43553-3B14-472E-B596-C069E0028D39}"/>
              </a:ext>
            </a:extLst>
          </p:cNvPr>
          <p:cNvSpPr txBox="1"/>
          <p:nvPr userDrawn="1"/>
        </p:nvSpPr>
        <p:spPr>
          <a:xfrm>
            <a:off x="946" y="8307"/>
            <a:ext cx="357238" cy="6740307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01010100010010010010101010101010000001010101011111101010101010111111111110010010010101000101001010101001010010101001010010000001000011</a:t>
            </a:r>
            <a:r>
              <a:rPr lang="en-US" sz="800" dirty="0">
                <a:solidFill>
                  <a:schemeClr val="tx1">
                    <a:alpha val="10000"/>
                  </a:schemeClr>
                </a:solidFill>
              </a:rPr>
              <a:t>100100100100001010000101111111111110101010100100101111110010001000101011111000000100101101010101010101000011110</a:t>
            </a: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00110000100101010010111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>
            <a:off x="0" y="6556718"/>
            <a:ext cx="9144000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1EA13-1187-4A3C-BF37-92B8738E17CC}"/>
              </a:ext>
            </a:extLst>
          </p:cNvPr>
          <p:cNvSpPr txBox="1"/>
          <p:nvPr userDrawn="1"/>
        </p:nvSpPr>
        <p:spPr>
          <a:xfrm>
            <a:off x="-6572" y="6562550"/>
            <a:ext cx="9146746" cy="338554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C48BF25-72CE-40D3-AEF7-19ED32CA997A}"/>
              </a:ext>
            </a:extLst>
          </p:cNvPr>
          <p:cNvSpPr/>
          <p:nvPr userDrawn="1"/>
        </p:nvSpPr>
        <p:spPr bwMode="auto">
          <a:xfrm>
            <a:off x="8171381" y="5948484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671DEE-97FB-4F25-B803-F0D41F5830C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09447" y="6038484"/>
            <a:ext cx="907780" cy="79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452694-CC9C-43F6-AEB8-56C95B5E244C}"/>
              </a:ext>
            </a:extLst>
          </p:cNvPr>
          <p:cNvSpPr txBox="1"/>
          <p:nvPr userDrawn="1"/>
        </p:nvSpPr>
        <p:spPr>
          <a:xfrm>
            <a:off x="7344112" y="650157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www.kaf22.ru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A0A7D-843A-42F6-A93A-7F372F48E8E3}"/>
              </a:ext>
            </a:extLst>
          </p:cNvPr>
          <p:cNvSpPr txBox="1"/>
          <p:nvPr userDrawn="1"/>
        </p:nvSpPr>
        <p:spPr>
          <a:xfrm>
            <a:off x="6483895" y="6364839"/>
            <a:ext cx="181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Кафедра №22 «Кибернетика»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4556"/>
            <a:ext cx="7886700" cy="509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6" name="Номер слайда 25">
            <a:extLst>
              <a:ext uri="{FF2B5EF4-FFF2-40B4-BE49-F238E27FC236}">
                <a16:creationId xmlns:a16="http://schemas.microsoft.com/office/drawing/2014/main" id="{42C05CDA-94F1-4017-849E-91F43794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381" y="112172"/>
            <a:ext cx="427500" cy="280800"/>
          </a:xfrm>
          <a:prstGeom prst="rect">
            <a:avLst/>
          </a:prstGeom>
          <a:solidFill>
            <a:srgbClr val="FFFFFF"/>
          </a:solidFill>
          <a:ln w="6350">
            <a:solidFill>
              <a:srgbClr val="537599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C48568F-3887-4E0C-9A67-562A7C93CD80}"/>
              </a:ext>
            </a:extLst>
          </p:cNvPr>
          <p:cNvSpPr/>
          <p:nvPr userDrawn="1"/>
        </p:nvSpPr>
        <p:spPr bwMode="auto">
          <a:xfrm>
            <a:off x="142" y="5944226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D996F7-15DE-4568-A6EE-4FC63ECE848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237" y="6034226"/>
            <a:ext cx="767684" cy="7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5E14EE-4BBF-41D9-953D-90E980C4FC24}"/>
              </a:ext>
            </a:extLst>
          </p:cNvPr>
          <p:cNvSpPr txBox="1"/>
          <p:nvPr userDrawn="1"/>
        </p:nvSpPr>
        <p:spPr>
          <a:xfrm>
            <a:off x="886699" y="649840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noFill/>
                </a:ln>
                <a:solidFill>
                  <a:schemeClr val="bg1"/>
                </a:solidFill>
              </a:rPr>
              <a:t>www.mephi.ru</a:t>
            </a:r>
            <a:endParaRPr lang="ru-RU" sz="10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4C9A7-6C12-4AD6-ABA3-D08646DA6E43}"/>
              </a:ext>
            </a:extLst>
          </p:cNvPr>
          <p:cNvSpPr txBox="1"/>
          <p:nvPr userDrawn="1"/>
        </p:nvSpPr>
        <p:spPr>
          <a:xfrm>
            <a:off x="874516" y="6383251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40852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662737" y="4600891"/>
            <a:ext cx="2184400" cy="28527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Григорьев А.А.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6657974" y="4974710"/>
            <a:ext cx="2184400" cy="299561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Б16-504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д.т.н., профессор</a:t>
            </a:r>
          </a:p>
          <a:p>
            <a:r>
              <a:rPr lang="ru-RU" dirty="0">
                <a:solidFill>
                  <a:schemeClr val="tx1"/>
                </a:solidFill>
              </a:rPr>
              <a:t>Рыбина Г.В.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09.03.04 ПРОГРАММНАЯ ИНЖЕНЕРИЯ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D683DF-8815-4241-82B4-D4CF12E9895A}"/>
              </a:ext>
            </a:extLst>
          </p:cNvPr>
          <p:cNvSpPr/>
          <p:nvPr/>
        </p:nvSpPr>
        <p:spPr>
          <a:xfrm>
            <a:off x="1388838" y="2654737"/>
            <a:ext cx="6598663" cy="15014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2400" b="1" dirty="0"/>
              <a:t>Учебно-исследовательская работа на тему: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E8EB9C-28D4-40CB-904A-A87A867C6870}"/>
              </a:ext>
            </a:extLst>
          </p:cNvPr>
          <p:cNvSpPr/>
          <p:nvPr/>
        </p:nvSpPr>
        <p:spPr>
          <a:xfrm>
            <a:off x="3785190" y="6198782"/>
            <a:ext cx="1573619" cy="3189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Москва, 2019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137" y="3184505"/>
            <a:ext cx="8629723" cy="10559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</a:rPr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a:t>
            </a:r>
          </a:p>
        </p:txBody>
      </p:sp>
    </p:spTree>
    <p:extLst>
      <p:ext uri="{BB962C8B-B14F-4D97-AF65-F5344CB8AC3E}">
        <p14:creationId xmlns:p14="http://schemas.microsoft.com/office/powerpoint/2010/main" val="212646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93C5B48-3B79-405D-96C9-76A083468F79}"/>
              </a:ext>
            </a:extLst>
          </p:cNvPr>
          <p:cNvSpPr/>
          <p:nvPr/>
        </p:nvSpPr>
        <p:spPr>
          <a:xfrm>
            <a:off x="712382" y="2041529"/>
            <a:ext cx="8314660" cy="4338712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59BE80E-7419-4A3E-90C0-0D17480F65D8}"/>
              </a:ext>
            </a:extLst>
          </p:cNvPr>
          <p:cNvSpPr/>
          <p:nvPr/>
        </p:nvSpPr>
        <p:spPr>
          <a:xfrm>
            <a:off x="917057" y="858492"/>
            <a:ext cx="8109983" cy="1050464"/>
          </a:xfrm>
          <a:prstGeom prst="rect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Модель архитектуры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086265-1756-43AA-BE6C-D8289C24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79" y="991065"/>
            <a:ext cx="5411767" cy="7600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B5AC82-ED18-4E9C-9BDB-F4FC133D4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84" y="2120541"/>
            <a:ext cx="8067675" cy="4143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EC3931-2665-4916-8F52-CB183BBC1666}"/>
              </a:ext>
            </a:extLst>
          </p:cNvPr>
          <p:cNvSpPr txBox="1"/>
          <p:nvPr/>
        </p:nvSpPr>
        <p:spPr>
          <a:xfrm>
            <a:off x="6615802" y="1186402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РДПД верхнего уровня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BEBB8-EE81-410A-804C-5425F129530C}"/>
              </a:ext>
            </a:extLst>
          </p:cNvPr>
          <p:cNvSpPr txBox="1"/>
          <p:nvPr/>
        </p:nvSpPr>
        <p:spPr>
          <a:xfrm>
            <a:off x="6020380" y="5278731"/>
            <a:ext cx="24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Детализирующая РДПД</a:t>
            </a:r>
          </a:p>
        </p:txBody>
      </p:sp>
    </p:spTree>
    <p:extLst>
      <p:ext uri="{BB962C8B-B14F-4D97-AF65-F5344CB8AC3E}">
        <p14:creationId xmlns:p14="http://schemas.microsoft.com/office/powerpoint/2010/main" val="345124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69536337-0C35-4248-AB00-BF842C759A01}"/>
              </a:ext>
            </a:extLst>
          </p:cNvPr>
          <p:cNvSpPr/>
          <p:nvPr/>
        </p:nvSpPr>
        <p:spPr>
          <a:xfrm rot="18605327" flipH="1">
            <a:off x="6402785" y="794711"/>
            <a:ext cx="484632" cy="205394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4200621A-07E4-4DAE-97FD-BBC958D7C5F2}"/>
              </a:ext>
            </a:extLst>
          </p:cNvPr>
          <p:cNvSpPr/>
          <p:nvPr/>
        </p:nvSpPr>
        <p:spPr>
          <a:xfrm rot="20621313" flipH="1">
            <a:off x="5766243" y="1525994"/>
            <a:ext cx="484632" cy="230631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4624CF0B-E6A7-4950-A8BF-EDAF7554099D}"/>
              </a:ext>
            </a:extLst>
          </p:cNvPr>
          <p:cNvSpPr/>
          <p:nvPr/>
        </p:nvSpPr>
        <p:spPr>
          <a:xfrm>
            <a:off x="4598636" y="1502100"/>
            <a:ext cx="484632" cy="2662433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6B7E5C50-6B9D-4647-9CD7-55383AF47C95}"/>
              </a:ext>
            </a:extLst>
          </p:cNvPr>
          <p:cNvSpPr/>
          <p:nvPr/>
        </p:nvSpPr>
        <p:spPr>
          <a:xfrm rot="978687">
            <a:off x="3397671" y="1524823"/>
            <a:ext cx="484632" cy="2252567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D960312F-DCC8-4E0B-B6E1-F442C357F947}"/>
              </a:ext>
            </a:extLst>
          </p:cNvPr>
          <p:cNvSpPr/>
          <p:nvPr/>
        </p:nvSpPr>
        <p:spPr>
          <a:xfrm rot="2994673">
            <a:off x="2722646" y="794709"/>
            <a:ext cx="484632" cy="2053945"/>
          </a:xfrm>
          <a:prstGeom prst="downArrow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8080784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проблемной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Блок-схема: типовой процесс 2">
            <a:extLst>
              <a:ext uri="{FF2B5EF4-FFF2-40B4-BE49-F238E27FC236}">
                <a16:creationId xmlns:a16="http://schemas.microsoft.com/office/drawing/2014/main" id="{EB7F03B8-9108-4C09-ACB0-658E2C2FE450}"/>
              </a:ext>
            </a:extLst>
          </p:cNvPr>
          <p:cNvSpPr/>
          <p:nvPr/>
        </p:nvSpPr>
        <p:spPr>
          <a:xfrm>
            <a:off x="3496252" y="974954"/>
            <a:ext cx="2631559" cy="687014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задачи диагностики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D30D1BD8-404F-4C35-A867-2612B87E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56375"/>
              </p:ext>
            </p:extLst>
          </p:nvPr>
        </p:nvGraphicFramePr>
        <p:xfrm>
          <a:off x="464888" y="2562335"/>
          <a:ext cx="2372532" cy="99490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2532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Диагностируемый объект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675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Образование в молочной железе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DCA654A-6EED-48F7-ACFC-8E355641B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3330"/>
              </p:ext>
            </p:extLst>
          </p:nvPr>
        </p:nvGraphicFramePr>
        <p:xfrm>
          <a:off x="1077274" y="3757581"/>
          <a:ext cx="2372532" cy="203101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2532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54613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симптомов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Эхоструктура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Эхогенность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Контур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93850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F252F72-AA71-45F5-BB7F-C33A3BA9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88243"/>
              </p:ext>
            </p:extLst>
          </p:nvPr>
        </p:nvGraphicFramePr>
        <p:xfrm>
          <a:off x="3821197" y="4206698"/>
          <a:ext cx="2039510" cy="190415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39510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319191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диагнозов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29460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Доброкачественное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508854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 подозрений на злокачественное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29460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Подозрительное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263359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3DA66A8F-082D-4863-9EE5-A8C37945E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7281"/>
              </p:ext>
            </p:extLst>
          </p:nvPr>
        </p:nvGraphicFramePr>
        <p:xfrm>
          <a:off x="6336902" y="3853950"/>
          <a:ext cx="1807638" cy="22568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7638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542798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Дифференцирующие признаки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Эхогенность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1601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168654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3752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91036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93850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F66772AD-2596-40FB-ADA8-82FAE5D16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08438"/>
              </p:ext>
            </p:extLst>
          </p:nvPr>
        </p:nvGraphicFramePr>
        <p:xfrm>
          <a:off x="7175674" y="2574236"/>
          <a:ext cx="1807638" cy="518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7638">
                  <a:extLst>
                    <a:ext uri="{9D8B030D-6E8A-4147-A177-3AD203B41FA5}">
                      <a16:colId xmlns:a16="http://schemas.microsoft.com/office/drawing/2014/main" val="1349256452"/>
                    </a:ext>
                  </a:extLst>
                </a:gridCol>
              </a:tblGrid>
              <a:tr h="133485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Процедуры диагностики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1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1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A89D5F-EC4D-4AEF-A32D-E412E158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2" y="2192477"/>
            <a:ext cx="7200900" cy="3619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Модель сценария диалога с пользователем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BF26BC-379A-4937-99D1-BD0F75F4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400041"/>
            <a:ext cx="74580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2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CB26C5-25A8-46CE-82D0-FE8B97E2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97" y="3739088"/>
            <a:ext cx="5372100" cy="23431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54EE2-4980-426A-A201-28BC3C2430F5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анализа системных требований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9AB6A1-3CA7-4BED-AE71-16661D5B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20370"/>
            <a:ext cx="5314950" cy="2524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F5C858-12AF-4916-B0FA-3F0A04AB2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980" y="2513225"/>
            <a:ext cx="3324225" cy="1114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E0D7DF8-7F90-4272-8336-BA138D7F9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0" y="1962775"/>
            <a:ext cx="3810000" cy="14668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587245-2D69-4377-9B82-8FB7BD5DC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470" y="3375720"/>
            <a:ext cx="53435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0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0EE9C6-F839-4CDB-8D23-6C2BC564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68" y="1763779"/>
            <a:ext cx="3703564" cy="46688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9C8806-7C4E-49F1-891A-1D78B93F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08" y="2210346"/>
            <a:ext cx="5934075" cy="39433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269B3-0855-4D83-9F09-90F7F7DE02C2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детального проектирования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529864-A40C-43BF-B60C-C032A631F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712" y="3303070"/>
            <a:ext cx="3838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0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E84FA-9EDB-4A46-9BE8-0AD1281C9633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реализации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2389ED9-B796-47F1-9401-BAECDE3D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FB1061-B385-43E5-879D-3BA1C9662F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8757" y="1648144"/>
            <a:ext cx="6096221" cy="43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E7167-93AC-45B8-975E-EB300E4C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Построение прототипа ИЭС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626DD7-7A04-46BC-87B1-4C818B43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BA749-9AAC-4DB6-AD1D-329F22D3C437}"/>
              </a:ext>
            </a:extLst>
          </p:cNvPr>
          <p:cNvSpPr txBox="1"/>
          <p:nvPr/>
        </p:nvSpPr>
        <p:spPr>
          <a:xfrm>
            <a:off x="628650" y="1081331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тестирования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BC91A3-0E16-4508-B9EE-4F784DD2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69" y="1081331"/>
            <a:ext cx="7106625" cy="53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8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Тестирование АТ-РЕШАТЕЛЯ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1026" name="Picture 2" descr="Сценарий тестирования АТ-РЕШАТЕЛЯ">
            <a:extLst>
              <a:ext uri="{FF2B5EF4-FFF2-40B4-BE49-F238E27FC236}">
                <a16:creationId xmlns:a16="http://schemas.microsoft.com/office/drawing/2014/main" id="{95B43CA0-40DE-49A7-9533-F17BFB725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706" y="817244"/>
            <a:ext cx="4675151" cy="555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10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Блок-схема: внутренняя память 15">
            <a:extLst>
              <a:ext uri="{FF2B5EF4-FFF2-40B4-BE49-F238E27FC236}">
                <a16:creationId xmlns:a16="http://schemas.microsoft.com/office/drawing/2014/main" id="{7270CF74-4FCA-4AC2-84B8-85A399298BB5}"/>
              </a:ext>
            </a:extLst>
          </p:cNvPr>
          <p:cNvSpPr/>
          <p:nvPr/>
        </p:nvSpPr>
        <p:spPr>
          <a:xfrm>
            <a:off x="6642364" y="1281223"/>
            <a:ext cx="1871331" cy="1860698"/>
          </a:xfrm>
          <a:prstGeom prst="flowChartInternalStorag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Объекты </a:t>
            </a:r>
            <a:r>
              <a:rPr lang="en-US" dirty="0"/>
              <a:t>Pascal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CB720F-C480-4F89-9754-5E8B3BD32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76D0AB6-CDEE-4967-9AAB-6213363C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Инициализация АТ-РЕШАТЕЛЯ</a:t>
            </a:r>
          </a:p>
        </p:txBody>
      </p:sp>
      <p:sp>
        <p:nvSpPr>
          <p:cNvPr id="5" name="Куб 4">
            <a:extLst>
              <a:ext uri="{FF2B5EF4-FFF2-40B4-BE49-F238E27FC236}">
                <a16:creationId xmlns:a16="http://schemas.microsoft.com/office/drawing/2014/main" id="{D013B6F1-20B0-4D5E-B9FE-096B34FC120D}"/>
              </a:ext>
            </a:extLst>
          </p:cNvPr>
          <p:cNvSpPr/>
          <p:nvPr/>
        </p:nvSpPr>
        <p:spPr>
          <a:xfrm>
            <a:off x="628650" y="1589565"/>
            <a:ext cx="1966556" cy="1095155"/>
          </a:xfrm>
          <a:prstGeom prst="cube">
            <a:avLst>
              <a:gd name="adj" fmla="val 17553"/>
            </a:avLst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База знаний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1E1A7AB-246E-414A-97FD-3B4848DD41C8}"/>
              </a:ext>
            </a:extLst>
          </p:cNvPr>
          <p:cNvSpPr/>
          <p:nvPr/>
        </p:nvSpPr>
        <p:spPr>
          <a:xfrm>
            <a:off x="2766494" y="1945757"/>
            <a:ext cx="1116418" cy="4678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один усеченный угол 7">
            <a:extLst>
              <a:ext uri="{FF2B5EF4-FFF2-40B4-BE49-F238E27FC236}">
                <a16:creationId xmlns:a16="http://schemas.microsoft.com/office/drawing/2014/main" id="{09267601-B2D1-40C9-AF73-5E4DD358B06C}"/>
              </a:ext>
            </a:extLst>
          </p:cNvPr>
          <p:cNvSpPr/>
          <p:nvPr/>
        </p:nvSpPr>
        <p:spPr>
          <a:xfrm>
            <a:off x="3967940" y="1520456"/>
            <a:ext cx="1301690" cy="1382232"/>
          </a:xfrm>
          <a:prstGeom prst="snip1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  <a:endParaRPr lang="ru-RU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BB86DF4F-A994-4C73-98B4-D91BBBF23583}"/>
              </a:ext>
            </a:extLst>
          </p:cNvPr>
          <p:cNvSpPr/>
          <p:nvPr/>
        </p:nvSpPr>
        <p:spPr>
          <a:xfrm>
            <a:off x="5461121" y="1945757"/>
            <a:ext cx="1116418" cy="4678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Веб-дизайн ">
            <a:extLst>
              <a:ext uri="{FF2B5EF4-FFF2-40B4-BE49-F238E27FC236}">
                <a16:creationId xmlns:a16="http://schemas.microsoft.com/office/drawing/2014/main" id="{1BCC0CCE-5557-478F-9F2E-5B442F153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481" y="1520456"/>
            <a:ext cx="478465" cy="478465"/>
          </a:xfrm>
          <a:prstGeom prst="rect">
            <a:avLst/>
          </a:prstGeom>
        </p:spPr>
      </p:pic>
      <p:pic>
        <p:nvPicPr>
          <p:cNvPr id="13" name="Рисунок 12" descr="База данных">
            <a:extLst>
              <a:ext uri="{FF2B5EF4-FFF2-40B4-BE49-F238E27FC236}">
                <a16:creationId xmlns:a16="http://schemas.microsoft.com/office/drawing/2014/main" id="{72ABA249-5B2F-4A96-BC57-93C3B0906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4873" y="2073349"/>
            <a:ext cx="574158" cy="574158"/>
          </a:xfrm>
          <a:prstGeom prst="rect">
            <a:avLst/>
          </a:prstGeom>
        </p:spPr>
      </p:pic>
      <p:pic>
        <p:nvPicPr>
          <p:cNvPr id="15" name="Рисунок 14" descr="Сетевая диаграмма ">
            <a:extLst>
              <a:ext uri="{FF2B5EF4-FFF2-40B4-BE49-F238E27FC236}">
                <a16:creationId xmlns:a16="http://schemas.microsoft.com/office/drawing/2014/main" id="{7795DEBE-6C7A-4446-B0AE-32175C262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6048" y="2280683"/>
            <a:ext cx="632637" cy="63263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6E959-B624-43E3-AE0D-62FDD604B1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4703" y="3636240"/>
            <a:ext cx="2708145" cy="186069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C4D94A-6C53-4A8C-88E2-8B8CE48A2C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347" y="3429000"/>
            <a:ext cx="1857928" cy="22295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9FCD4A-579D-4371-8BDC-2BC7749A2803}"/>
              </a:ext>
            </a:extLst>
          </p:cNvPr>
          <p:cNvSpPr txBox="1"/>
          <p:nvPr/>
        </p:nvSpPr>
        <p:spPr>
          <a:xfrm>
            <a:off x="897605" y="4220591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.KBS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F9276-C896-40F3-8196-FAE8095E2744}"/>
              </a:ext>
            </a:extLst>
          </p:cNvPr>
          <p:cNvSpPr txBox="1"/>
          <p:nvPr/>
        </p:nvSpPr>
        <p:spPr>
          <a:xfrm>
            <a:off x="3930135" y="4220591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.XML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6A59885-0DF0-47B9-8B2D-FA3F790A11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4264" y="3526816"/>
            <a:ext cx="2656204" cy="20338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73CB32-6998-4B92-81D8-88453030FCE7}"/>
              </a:ext>
            </a:extLst>
          </p:cNvPr>
          <p:cNvSpPr txBox="1"/>
          <p:nvPr/>
        </p:nvSpPr>
        <p:spPr>
          <a:xfrm>
            <a:off x="6919276" y="3943591"/>
            <a:ext cx="1518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3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9D8972-073B-4E61-9148-69F630517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9EE7DD-18A0-468F-8C3D-6A1DF303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3"/>
            <a:ext cx="7886700" cy="68738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Особенности программных разработок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682FE0-86A8-4660-A332-9D762A13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11" y="5007934"/>
            <a:ext cx="1445172" cy="14451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FCFC85-3FD0-465E-98C7-23C778DB5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60" y="913914"/>
            <a:ext cx="1029274" cy="14451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81FFA9-0963-4D97-9F3E-BDC99A715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445" y="3252994"/>
            <a:ext cx="1448002" cy="809738"/>
          </a:xfrm>
          <a:prstGeom prst="rect">
            <a:avLst/>
          </a:prstGeom>
        </p:spPr>
      </p:pic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D1EAD94C-FA7A-449E-9143-E91384E6A6AD}"/>
              </a:ext>
            </a:extLst>
          </p:cNvPr>
          <p:cNvSpPr/>
          <p:nvPr/>
        </p:nvSpPr>
        <p:spPr>
          <a:xfrm>
            <a:off x="2071331" y="2616901"/>
            <a:ext cx="802331" cy="68738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B456F4E4-A5A1-4F6D-8B23-EE8715E27398}"/>
              </a:ext>
            </a:extLst>
          </p:cNvPr>
          <p:cNvSpPr/>
          <p:nvPr/>
        </p:nvSpPr>
        <p:spPr>
          <a:xfrm>
            <a:off x="2092080" y="4191639"/>
            <a:ext cx="802331" cy="687387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F4C8E24-9980-44C9-9FDE-C87332C6C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40620"/>
              </p:ext>
            </p:extLst>
          </p:nvPr>
        </p:nvGraphicFramePr>
        <p:xfrm>
          <a:off x="5014051" y="2092503"/>
          <a:ext cx="3501299" cy="39404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01299">
                  <a:extLst>
                    <a:ext uri="{9D8B030D-6E8A-4147-A177-3AD203B41FA5}">
                      <a16:colId xmlns:a16="http://schemas.microsoft.com/office/drawing/2014/main" val="4079902741"/>
                    </a:ext>
                  </a:extLst>
                </a:gridCol>
              </a:tblGrid>
              <a:tr h="3940457"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</a:pP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XMLDom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AT_KRL_Editor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AT_KRL_Type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AT_KRL_Object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AT_KRL_Attribute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AT_KRL_MathExpression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AT_KRL_StFzExpression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AT_KRL_Fact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AT_KRL_ConditionNot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AT_KRL_ConditionAnd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AT_KRL_ConditionOr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AT_KRL_Rule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AT_KRL_Parser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TKBConvertor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TSolverX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TXMLLoader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5738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BABEBCE-3276-420D-B028-E4A178DE4F94}"/>
              </a:ext>
            </a:extLst>
          </p:cNvPr>
          <p:cNvSpPr txBox="1"/>
          <p:nvPr/>
        </p:nvSpPr>
        <p:spPr>
          <a:xfrm>
            <a:off x="4974192" y="1054258"/>
            <a:ext cx="329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и/или 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модифицировано 1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08812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02C55-90FC-4F03-9B69-0EB8339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Реферат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6C53B-B465-4F3B-B49B-55327FED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42250" cy="525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Пояснительная записка содержит:  </a:t>
            </a:r>
          </a:p>
          <a:p>
            <a:pPr marL="271463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41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страницу, 18 рисунков, 2 таблицы, 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47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ссылок на источники</a:t>
            </a:r>
          </a:p>
          <a:p>
            <a:pPr marL="0" indent="0">
              <a:buNone/>
            </a:pPr>
            <a:r>
              <a:rPr lang="ru-RU" sz="2600" dirty="0"/>
              <a:t>Ключевые слова: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задачно-ориентированная методология, инструментальный комплекс АТ-ТЕХНОЛОГИЯ, интегрированные экспертные системы.</a:t>
            </a:r>
          </a:p>
          <a:p>
            <a:pPr marL="0" indent="0">
              <a:buNone/>
            </a:pPr>
            <a:r>
              <a:rPr lang="ru-RU" sz="2600" dirty="0"/>
              <a:t>Программная реализация компонентов инженерной части содержит: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14 классов, ~1800 строк программного кода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81C50F-E29F-4C4B-B814-44C06F43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3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A16F38-C76B-4AB4-B188-C1C2BE9B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Проведено исследование отдельных компонентов комплекса АТ-ТЕХНОЛОГИЯ.</a:t>
            </a:r>
          </a:p>
          <a:p>
            <a:r>
              <a:rPr lang="ru-RU" dirty="0"/>
              <a:t>Построен и протестирован демонстрационный прототип интегрированной экспертной системы по проблемной области «Медицинская ультразвуковая диагностика» в направлении диагностики рака молочной железы.</a:t>
            </a:r>
          </a:p>
          <a:p>
            <a:r>
              <a:rPr lang="ru-RU" dirty="0"/>
              <a:t>Проведено программное исследование и разработаны предложения по реинжинирингу универсального АТ-РЕШАТЕЛЯ.</a:t>
            </a:r>
          </a:p>
        </p:txBody>
      </p:sp>
    </p:spTree>
    <p:extLst>
      <p:ext uri="{BB962C8B-B14F-4D97-AF65-F5344CB8AC3E}">
        <p14:creationId xmlns:p14="http://schemas.microsoft.com/office/powerpoint/2010/main" val="143907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859FE-0C84-474E-96A4-72A9CAF3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Список литературы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AA394-B5C2-4F01-84A1-584E5DBA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F473416-6538-491E-82A2-E86C7075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Рыбина Г.В. Теория и технология построения интегрированных экспертных систем. Монография. М.:</a:t>
            </a:r>
            <a:r>
              <a:rPr lang="en-US" dirty="0"/>
              <a:t>”</a:t>
            </a:r>
            <a:r>
              <a:rPr lang="ru-RU" dirty="0"/>
              <a:t>Научтехлитиздат</a:t>
            </a:r>
            <a:r>
              <a:rPr lang="en-US" dirty="0"/>
              <a:t>”</a:t>
            </a:r>
            <a:r>
              <a:rPr lang="ru-RU" dirty="0"/>
              <a:t>, 2008. – 482 с.</a:t>
            </a:r>
          </a:p>
          <a:p>
            <a:pPr marL="514350" indent="-514350">
              <a:buAutoNum type="arabicPeriod"/>
            </a:pPr>
            <a:r>
              <a:rPr lang="ru-RU" dirty="0"/>
              <a:t>Рыбина Г.В., Демидов Д.В. Модели, методы и программные средства вывода в интегрированных экспертных системах // Инженерная физика. №2,2007. с.51-60.</a:t>
            </a:r>
          </a:p>
          <a:p>
            <a:pPr marL="514350" indent="-514350">
              <a:buAutoNum type="arabicPeriod"/>
            </a:pPr>
            <a:r>
              <a:rPr lang="en-US" dirty="0"/>
              <a:t>Dominique A. Lobar Approach to Breast Ultrasound. – </a:t>
            </a:r>
            <a:r>
              <a:rPr lang="ru-RU" dirty="0"/>
              <a:t>М</a:t>
            </a:r>
            <a:r>
              <a:rPr lang="en-US" dirty="0"/>
              <a:t>.: Springer International Publishing AG. Part of Springer Nature 2018. – 346 </a:t>
            </a:r>
            <a:r>
              <a:rPr lang="ru-RU" dirty="0"/>
              <a:t>с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056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80691-F45F-44E0-BF8C-9C2D6234271D}"/>
              </a:ext>
            </a:extLst>
          </p:cNvPr>
          <p:cNvSpPr txBox="1"/>
          <p:nvPr/>
        </p:nvSpPr>
        <p:spPr>
          <a:xfrm>
            <a:off x="2704173" y="2739374"/>
            <a:ext cx="378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4061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96CDE-446F-4C6B-9F34-DB35333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Актуальность работы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21C45-0672-4067-B020-45CF2AE6E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56806" y="825667"/>
            <a:ext cx="311045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Интегрированные экспертные системы </a:t>
            </a:r>
          </a:p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(ИЭС)</a:t>
            </a:r>
            <a:endParaRPr lang="ru-R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2503FFE1-0969-49AB-9E9A-9DF2C864DC74}"/>
              </a:ext>
            </a:extLst>
          </p:cNvPr>
          <p:cNvSpPr/>
          <p:nvPr/>
        </p:nvSpPr>
        <p:spPr>
          <a:xfrm>
            <a:off x="4624337" y="2025996"/>
            <a:ext cx="375387" cy="706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B0F6772-037D-4F9B-ACC3-531D5F9BEFE1}"/>
              </a:ext>
            </a:extLst>
          </p:cNvPr>
          <p:cNvSpPr/>
          <p:nvPr/>
        </p:nvSpPr>
        <p:spPr>
          <a:xfrm>
            <a:off x="3512151" y="2797533"/>
            <a:ext cx="2637191" cy="85758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Медицинская диагностика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1C7F45D5-1158-480A-933C-CA3FE1F20A51}"/>
              </a:ext>
            </a:extLst>
          </p:cNvPr>
          <p:cNvSpPr/>
          <p:nvPr/>
        </p:nvSpPr>
        <p:spPr>
          <a:xfrm rot="3242656">
            <a:off x="2676009" y="3332122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D4BB78C5-D4EA-4766-979A-6A6A5E6DDF23}"/>
              </a:ext>
            </a:extLst>
          </p:cNvPr>
          <p:cNvSpPr/>
          <p:nvPr/>
        </p:nvSpPr>
        <p:spPr>
          <a:xfrm rot="692552">
            <a:off x="3916297" y="3722158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D928D92D-1B39-433B-9DD7-E85CC91E620E}"/>
              </a:ext>
            </a:extLst>
          </p:cNvPr>
          <p:cNvSpPr/>
          <p:nvPr/>
        </p:nvSpPr>
        <p:spPr>
          <a:xfrm rot="20648054">
            <a:off x="5451189" y="3719181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919D523E-5837-4859-AF51-1A289F3AA97E}"/>
              </a:ext>
            </a:extLst>
          </p:cNvPr>
          <p:cNvSpPr/>
          <p:nvPr/>
        </p:nvSpPr>
        <p:spPr>
          <a:xfrm rot="18003624">
            <a:off x="6703558" y="3294265"/>
            <a:ext cx="350874" cy="1105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AE2CB-62F2-4E78-BEEC-EA58F79ED1DC}"/>
              </a:ext>
            </a:extLst>
          </p:cNvPr>
          <p:cNvSpPr txBox="1"/>
          <p:nvPr/>
        </p:nvSpPr>
        <p:spPr>
          <a:xfrm>
            <a:off x="952836" y="3810409"/>
            <a:ext cx="1514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заболеваний </a:t>
            </a:r>
          </a:p>
          <a:p>
            <a:r>
              <a:rPr lang="ru-RU" dirty="0"/>
              <a:t>крови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E52B61-3E9E-4751-844B-43C1A8F1881D}"/>
              </a:ext>
            </a:extLst>
          </p:cNvPr>
          <p:cNvSpPr txBox="1"/>
          <p:nvPr/>
        </p:nvSpPr>
        <p:spPr>
          <a:xfrm>
            <a:off x="2860186" y="4750408"/>
            <a:ext cx="1785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Диагностика</a:t>
            </a:r>
          </a:p>
          <a:p>
            <a:r>
              <a:rPr lang="ru-RU" dirty="0"/>
              <a:t>наследственных</a:t>
            </a:r>
          </a:p>
          <a:p>
            <a:r>
              <a:rPr lang="ru-RU" dirty="0"/>
              <a:t>заболеваний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8D86A-F66E-4BB4-B3E4-EFA89DE46FF8}"/>
              </a:ext>
            </a:extLst>
          </p:cNvPr>
          <p:cNvSpPr txBox="1"/>
          <p:nvPr/>
        </p:nvSpPr>
        <p:spPr>
          <a:xfrm>
            <a:off x="5578139" y="4804115"/>
            <a:ext cx="169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Ультразвуковая</a:t>
            </a:r>
          </a:p>
          <a:p>
            <a:r>
              <a:rPr lang="ru-RU" dirty="0"/>
              <a:t>диагностика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7D9BB8D-8DD4-4D86-9BF9-C2C7E0EFA73D}"/>
              </a:ext>
            </a:extLst>
          </p:cNvPr>
          <p:cNvSpPr/>
          <p:nvPr/>
        </p:nvSpPr>
        <p:spPr>
          <a:xfrm>
            <a:off x="7445402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2B27A15-B719-44A1-9F89-1CDE0BCD0D9D}"/>
              </a:ext>
            </a:extLst>
          </p:cNvPr>
          <p:cNvSpPr/>
          <p:nvPr/>
        </p:nvSpPr>
        <p:spPr>
          <a:xfrm>
            <a:off x="7806853" y="4369910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296E604A-85D8-40BD-BE76-8A66B651F112}"/>
              </a:ext>
            </a:extLst>
          </p:cNvPr>
          <p:cNvSpPr/>
          <p:nvPr/>
        </p:nvSpPr>
        <p:spPr>
          <a:xfrm>
            <a:off x="8168304" y="4369909"/>
            <a:ext cx="170121" cy="17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6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Цель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AFB75-0049-4183-BEAC-83102205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17" y="1074049"/>
            <a:ext cx="7886700" cy="5251085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на основе разработанных моделей, предусмотренных задачно-ориентированной методологией.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Углубленное программное исследование универсального АТ-РЕШАТЕЛЯ.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24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1EDD23E-015C-40AC-B55A-01B8C5EC5974}"/>
              </a:ext>
            </a:extLst>
          </p:cNvPr>
          <p:cNvSpPr/>
          <p:nvPr/>
        </p:nvSpPr>
        <p:spPr>
          <a:xfrm>
            <a:off x="754912" y="2081087"/>
            <a:ext cx="7921256" cy="23816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5" y="0"/>
            <a:ext cx="8515350" cy="687013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ru-RU" sz="3200" dirty="0"/>
              <a:t>Задачно-ориентированная методология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>
            <a:noFill/>
          </a:ln>
        </p:spPr>
        <p:txBody>
          <a:bodyPr/>
          <a:lstStyle/>
          <a:p>
            <a:fld id="{24882390-5E8C-4CFA-AF90-B2445B96FD8B}" type="slidenum">
              <a:rPr lang="ru-RU" sz="1800" smtClean="0"/>
              <a:pPr/>
              <a:t>5</a:t>
            </a:fld>
            <a:endParaRPr lang="ru-RU" sz="18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60A6EB8-AABE-4A85-8E91-993DEACFC4D0}"/>
              </a:ext>
            </a:extLst>
          </p:cNvPr>
          <p:cNvSpPr/>
          <p:nvPr/>
        </p:nvSpPr>
        <p:spPr>
          <a:xfrm>
            <a:off x="2839692" y="850604"/>
            <a:ext cx="3944679" cy="649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принципы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EB8349B-3977-492F-AB6F-64660FD7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40046"/>
              </p:ext>
            </p:extLst>
          </p:nvPr>
        </p:nvGraphicFramePr>
        <p:xfrm>
          <a:off x="981740" y="2265973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Включение в ЭС нетрадиционных для них функций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F3F0986B-1B22-483C-8BD0-D34A08B26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85225"/>
              </p:ext>
            </p:extLst>
          </p:nvPr>
        </p:nvGraphicFramePr>
        <p:xfrm>
          <a:off x="3732027" y="2265973"/>
          <a:ext cx="2105249" cy="13036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05249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1303671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Построение иерархии моделей ЭС по уровням интеграции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6ED2A7C4-30F1-433B-AA21-FE018DB5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45456"/>
              </p:ext>
            </p:extLst>
          </p:nvPr>
        </p:nvGraphicFramePr>
        <p:xfrm>
          <a:off x="6195238" y="2265973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Моделирование конкретных типов НФ-задач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AD22F5A3-3FE4-4B42-B141-371CB2297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50519"/>
              </p:ext>
            </p:extLst>
          </p:nvPr>
        </p:nvGraphicFramePr>
        <p:xfrm>
          <a:off x="981740" y="3432305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Ориентация на модель решения типовой задачи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C9A67E64-BFFA-4284-B69D-FEC0B4858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67960"/>
              </p:ext>
            </p:extLst>
          </p:nvPr>
        </p:nvGraphicFramePr>
        <p:xfrm>
          <a:off x="6195238" y="3432305"/>
          <a:ext cx="2300176" cy="9209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00176">
                  <a:extLst>
                    <a:ext uri="{9D8B030D-6E8A-4147-A177-3AD203B41FA5}">
                      <a16:colId xmlns:a16="http://schemas.microsoft.com/office/drawing/2014/main" val="3902822123"/>
                    </a:ext>
                  </a:extLst>
                </a:gridCol>
              </a:tblGrid>
              <a:tr h="92090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этапов жизненного цикла построения ИЭС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9787"/>
                  </a:ext>
                </a:extLst>
              </a:tr>
            </a:tbl>
          </a:graphicData>
        </a:graphic>
      </p:graphicFrame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C8385C68-0071-49FD-AB3C-25EAE9979467}"/>
              </a:ext>
            </a:extLst>
          </p:cNvPr>
          <p:cNvSpPr/>
          <p:nvPr/>
        </p:nvSpPr>
        <p:spPr>
          <a:xfrm>
            <a:off x="4407195" y="1617195"/>
            <a:ext cx="850605" cy="346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рест 31">
            <a:extLst>
              <a:ext uri="{FF2B5EF4-FFF2-40B4-BE49-F238E27FC236}">
                <a16:creationId xmlns:a16="http://schemas.microsoft.com/office/drawing/2014/main" id="{EE538506-944A-447C-8B1B-F2693AD8B8DD}"/>
              </a:ext>
            </a:extLst>
          </p:cNvPr>
          <p:cNvSpPr/>
          <p:nvPr/>
        </p:nvSpPr>
        <p:spPr>
          <a:xfrm>
            <a:off x="4618747" y="4580263"/>
            <a:ext cx="427500" cy="427500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3B6179-79F4-48D4-8976-5D44ECEE5453}"/>
              </a:ext>
            </a:extLst>
          </p:cNvPr>
          <p:cNvSpPr/>
          <p:nvPr/>
        </p:nvSpPr>
        <p:spPr>
          <a:xfrm>
            <a:off x="1892594" y="5124893"/>
            <a:ext cx="5879805" cy="57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приобретение знаний</a:t>
            </a:r>
          </a:p>
        </p:txBody>
      </p:sp>
    </p:spTree>
    <p:extLst>
      <p:ext uri="{BB962C8B-B14F-4D97-AF65-F5344CB8AC3E}">
        <p14:creationId xmlns:p14="http://schemas.microsoft.com/office/powerpoint/2010/main" val="203363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49" y="36094"/>
            <a:ext cx="8784858" cy="687013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Инструментальный комплекс АТ-ТЕХНОЛОГИЯ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6BC743-BE1F-4698-A241-AF9133A559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07" y="1137683"/>
            <a:ext cx="7299515" cy="474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07" y="0"/>
            <a:ext cx="8515351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Универсальный АТ-РЕШАТЕЛЬ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3074" name="Picture 2" descr="Структура АТ-РЕШАТЕЛЯ">
            <a:extLst>
              <a:ext uri="{FF2B5EF4-FFF2-40B4-BE49-F238E27FC236}">
                <a16:creationId xmlns:a16="http://schemas.microsoft.com/office/drawing/2014/main" id="{EF42777B-7280-42BE-AD48-758D255C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7" y="1004223"/>
            <a:ext cx="7736304" cy="441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64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Задачи УИР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DC5C4-F706-4886-AF63-48997928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>
            <a:normAutofit fontScale="92500"/>
          </a:bodyPr>
          <a:lstStyle/>
          <a:p>
            <a:pPr lvl="0"/>
            <a:r>
              <a:rPr lang="ru-RU" dirty="0"/>
              <a:t>Разработка комплекса моделей, предусмотренных задачно-ориентированной методологией.</a:t>
            </a:r>
          </a:p>
          <a:p>
            <a:pPr lvl="0"/>
            <a:r>
              <a:rPr lang="ru-RU" dirty="0"/>
              <a:t>Проектирование архитектуры демонстрационного прототипа ИЭС выбранной ПрО.</a:t>
            </a:r>
          </a:p>
          <a:p>
            <a:pPr lvl="0"/>
            <a:r>
              <a:rPr lang="ru-RU" dirty="0"/>
              <a:t>Построение и тестирование демонстрационного прототипа ИЭС с использованием базовых средств инструментального комплекса АТ-ТЕХНОЛОГИЯ.</a:t>
            </a:r>
          </a:p>
          <a:p>
            <a:pPr lvl="0"/>
            <a:r>
              <a:rPr lang="ru-RU" dirty="0"/>
              <a:t>Разработка сценария тестирования основных компонентов АТ-РЕШАТЕЛЯ.</a:t>
            </a:r>
          </a:p>
          <a:p>
            <a:pPr lvl="0"/>
            <a:r>
              <a:rPr lang="ru-RU" dirty="0"/>
              <a:t>Разработка предложений по реинжинирингу универсального АТ-РЕШАТЕЛЯ.</a:t>
            </a:r>
          </a:p>
          <a:p>
            <a:pPr marL="0">
              <a:buNone/>
            </a:pPr>
            <a:r>
              <a:rPr lang="ru-RU" sz="2000" dirty="0"/>
              <a:t>	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8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925882"/>
            <a:ext cx="8225639" cy="5251085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Дано: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проблемной области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описания моделей принципов задачно-ориентированной методологии</a:t>
            </a:r>
          </a:p>
          <a:p>
            <a:pPr marL="457200" lvl="1" indent="0" hangingPunc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Требуется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модель проблемной области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спецификации моделей</a:t>
            </a:r>
          </a:p>
          <a:p>
            <a:pPr lvl="1" hangingPunc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построенных моделей разработать и протестировать прототип ИЭС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15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4727</TotalTime>
  <Words>613</Words>
  <Application>Microsoft Office PowerPoint</Application>
  <PresentationFormat>Экран (4:3)</PresentationFormat>
  <Paragraphs>133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Times New Roman</vt:lpstr>
      <vt:lpstr>Wingdings</vt:lpstr>
      <vt:lpstr>Тема Office</vt:lpstr>
      <vt:lpstr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vt:lpstr>
      <vt:lpstr>Реферат</vt:lpstr>
      <vt:lpstr>Актуальность работы</vt:lpstr>
      <vt:lpstr>Цель УИР</vt:lpstr>
      <vt:lpstr>Задачно-ориентированная методология</vt:lpstr>
      <vt:lpstr>Инструментальный комплекс АТ-ТЕХНОЛОГИЯ</vt:lpstr>
      <vt:lpstr>Универсальный АТ-РЕШАТЕЛЬ</vt:lpstr>
      <vt:lpstr>Задачи УИР</vt:lpstr>
      <vt:lpstr>Постановка задачи</vt:lpstr>
      <vt:lpstr>Модель архитектуры прототипа ИЭС</vt:lpstr>
      <vt:lpstr>Модель проблемной области</vt:lpstr>
      <vt:lpstr>Модель сценария диалога с пользователем</vt:lpstr>
      <vt:lpstr>Построение прототипа ИЭС</vt:lpstr>
      <vt:lpstr>Построение прототипа ИЭС</vt:lpstr>
      <vt:lpstr>Построение прототипа ИЭС</vt:lpstr>
      <vt:lpstr>Построение прототипа ИЭС</vt:lpstr>
      <vt:lpstr>Тестирование АТ-РЕШАТЕЛЯ</vt:lpstr>
      <vt:lpstr>Инициализация АТ-РЕШАТЕЛЯ</vt:lpstr>
      <vt:lpstr>Особенности программных разработок</vt:lpstr>
      <vt:lpstr>Заключение</vt:lpstr>
      <vt:lpstr>Список литературы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V. R.</dc:creator>
  <cp:lastModifiedBy>Андрей Григорьев</cp:lastModifiedBy>
  <cp:revision>111</cp:revision>
  <dcterms:created xsi:type="dcterms:W3CDTF">2017-09-30T21:27:42Z</dcterms:created>
  <dcterms:modified xsi:type="dcterms:W3CDTF">2019-06-10T06:20:22Z</dcterms:modified>
</cp:coreProperties>
</file>