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75" r:id="rId2"/>
    <p:sldId id="258" r:id="rId3"/>
    <p:sldId id="293" r:id="rId4"/>
    <p:sldId id="276" r:id="rId5"/>
    <p:sldId id="296" r:id="rId6"/>
    <p:sldId id="298" r:id="rId7"/>
    <p:sldId id="299" r:id="rId8"/>
    <p:sldId id="262" r:id="rId9"/>
    <p:sldId id="300" r:id="rId10"/>
    <p:sldId id="263" r:id="rId11"/>
    <p:sldId id="270" r:id="rId12"/>
    <p:sldId id="284" r:id="rId13"/>
    <p:sldId id="303" r:id="rId14"/>
    <p:sldId id="285" r:id="rId15"/>
    <p:sldId id="286" r:id="rId16"/>
    <p:sldId id="288" r:id="rId17"/>
    <p:sldId id="301" r:id="rId18"/>
    <p:sldId id="302" r:id="rId19"/>
    <p:sldId id="265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69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 rot="5400000">
            <a:off x="-3272458" y="3265886"/>
            <a:ext cx="6901104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43553-3B14-472E-B596-C069E0028D39}"/>
              </a:ext>
            </a:extLst>
          </p:cNvPr>
          <p:cNvSpPr txBox="1"/>
          <p:nvPr userDrawn="1"/>
        </p:nvSpPr>
        <p:spPr>
          <a:xfrm>
            <a:off x="946" y="8307"/>
            <a:ext cx="357238" cy="6740307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01010100010010010010101010101010000001010101011111101010101010111111111110010010010101000101001010101001010010101001010010000001000011</a:t>
            </a:r>
            <a:r>
              <a:rPr lang="en-US" sz="800" dirty="0">
                <a:solidFill>
                  <a:schemeClr val="tx1">
                    <a:alpha val="10000"/>
                  </a:schemeClr>
                </a:solidFill>
              </a:rPr>
              <a:t>100100100100001010000101111111111110101010100100101111110010001000101011111000000100101101010101010101000011110</a:t>
            </a: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00110000100101010010111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381" y="11217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62737" y="4600891"/>
            <a:ext cx="2184400" cy="28527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Григорьев А.А.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657974" y="4974710"/>
            <a:ext cx="2184400" cy="299561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Б16-504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д.т.н., профессор</a:t>
            </a:r>
          </a:p>
          <a:p>
            <a:r>
              <a:rPr lang="ru-RU" dirty="0">
                <a:solidFill>
                  <a:schemeClr val="tx1"/>
                </a:solidFill>
              </a:rPr>
              <a:t>Рыбина Г.В.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09.03.04 ПРОГРАММНАЯ ИНЖЕНЕРИЯ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D683DF-8815-4241-82B4-D4CF12E9895A}"/>
              </a:ext>
            </a:extLst>
          </p:cNvPr>
          <p:cNvSpPr/>
          <p:nvPr/>
        </p:nvSpPr>
        <p:spPr>
          <a:xfrm>
            <a:off x="1388838" y="2654737"/>
            <a:ext cx="6598663" cy="1501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400" b="1" dirty="0"/>
              <a:t>Учебно-исследовательская работа на тему: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E8EB9C-28D4-40CB-904A-A87A867C6870}"/>
              </a:ext>
            </a:extLst>
          </p:cNvPr>
          <p:cNvSpPr/>
          <p:nvPr/>
        </p:nvSpPr>
        <p:spPr>
          <a:xfrm>
            <a:off x="3785190" y="6198782"/>
            <a:ext cx="1573619" cy="3189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Москва, 2019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37" y="3184505"/>
            <a:ext cx="8629723" cy="10559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a:t>
            </a: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93C5B48-3B79-405D-96C9-76A083468F79}"/>
              </a:ext>
            </a:extLst>
          </p:cNvPr>
          <p:cNvSpPr/>
          <p:nvPr/>
        </p:nvSpPr>
        <p:spPr>
          <a:xfrm>
            <a:off x="712382" y="2041529"/>
            <a:ext cx="8314660" cy="4338712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9BE80E-7419-4A3E-90C0-0D17480F65D8}"/>
              </a:ext>
            </a:extLst>
          </p:cNvPr>
          <p:cNvSpPr/>
          <p:nvPr/>
        </p:nvSpPr>
        <p:spPr>
          <a:xfrm>
            <a:off x="917057" y="858492"/>
            <a:ext cx="8109983" cy="1050464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Модель архитектуры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086265-1756-43AA-BE6C-D8289C24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79" y="991065"/>
            <a:ext cx="5411767" cy="7600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B5AC82-ED18-4E9C-9BDB-F4FC133D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84" y="2120541"/>
            <a:ext cx="8067675" cy="4143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EC3931-2665-4916-8F52-CB183BBC1666}"/>
              </a:ext>
            </a:extLst>
          </p:cNvPr>
          <p:cNvSpPr txBox="1"/>
          <p:nvPr/>
        </p:nvSpPr>
        <p:spPr>
          <a:xfrm>
            <a:off x="6615802" y="118640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РДПД верхнего уровня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BEBB8-EE81-410A-804C-5425F129530C}"/>
              </a:ext>
            </a:extLst>
          </p:cNvPr>
          <p:cNvSpPr txBox="1"/>
          <p:nvPr/>
        </p:nvSpPr>
        <p:spPr>
          <a:xfrm>
            <a:off x="6020380" y="5278731"/>
            <a:ext cx="24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Детализирующая РДПД</a:t>
            </a:r>
          </a:p>
        </p:txBody>
      </p:sp>
    </p:spTree>
    <p:extLst>
      <p:ext uri="{BB962C8B-B14F-4D97-AF65-F5344CB8AC3E}">
        <p14:creationId xmlns:p14="http://schemas.microsoft.com/office/powerpoint/2010/main" val="345124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69536337-0C35-4248-AB00-BF842C759A01}"/>
              </a:ext>
            </a:extLst>
          </p:cNvPr>
          <p:cNvSpPr/>
          <p:nvPr/>
        </p:nvSpPr>
        <p:spPr>
          <a:xfrm rot="18605327" flipH="1">
            <a:off x="6402785" y="794711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4200621A-07E4-4DAE-97FD-BBC958D7C5F2}"/>
              </a:ext>
            </a:extLst>
          </p:cNvPr>
          <p:cNvSpPr/>
          <p:nvPr/>
        </p:nvSpPr>
        <p:spPr>
          <a:xfrm rot="20621313" flipH="1">
            <a:off x="5766243" y="1525994"/>
            <a:ext cx="484632" cy="230631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4624CF0B-E6A7-4950-A8BF-EDAF7554099D}"/>
              </a:ext>
            </a:extLst>
          </p:cNvPr>
          <p:cNvSpPr/>
          <p:nvPr/>
        </p:nvSpPr>
        <p:spPr>
          <a:xfrm>
            <a:off x="4598636" y="1502100"/>
            <a:ext cx="484632" cy="2662433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6B7E5C50-6B9D-4647-9CD7-55383AF47C95}"/>
              </a:ext>
            </a:extLst>
          </p:cNvPr>
          <p:cNvSpPr/>
          <p:nvPr/>
        </p:nvSpPr>
        <p:spPr>
          <a:xfrm rot="978687">
            <a:off x="3397671" y="1524823"/>
            <a:ext cx="484632" cy="2252567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D960312F-DCC8-4E0B-B6E1-F442C357F947}"/>
              </a:ext>
            </a:extLst>
          </p:cNvPr>
          <p:cNvSpPr/>
          <p:nvPr/>
        </p:nvSpPr>
        <p:spPr>
          <a:xfrm rot="2994673">
            <a:off x="2722646" y="794709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8080784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проблемной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Блок-схема: типовой процесс 2">
            <a:extLst>
              <a:ext uri="{FF2B5EF4-FFF2-40B4-BE49-F238E27FC236}">
                <a16:creationId xmlns:a16="http://schemas.microsoft.com/office/drawing/2014/main" id="{EB7F03B8-9108-4C09-ACB0-658E2C2FE450}"/>
              </a:ext>
            </a:extLst>
          </p:cNvPr>
          <p:cNvSpPr/>
          <p:nvPr/>
        </p:nvSpPr>
        <p:spPr>
          <a:xfrm>
            <a:off x="3496252" y="974954"/>
            <a:ext cx="2631559" cy="687014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задачи диагностики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30D1BD8-404F-4C35-A867-2612B87E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56375"/>
              </p:ext>
            </p:extLst>
          </p:nvPr>
        </p:nvGraphicFramePr>
        <p:xfrm>
          <a:off x="464888" y="2562335"/>
          <a:ext cx="2372532" cy="9949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Диагностируемый объект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675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 в молочной железе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DCA654A-6EED-48F7-ACFC-8E355641B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3330"/>
              </p:ext>
            </p:extLst>
          </p:nvPr>
        </p:nvGraphicFramePr>
        <p:xfrm>
          <a:off x="1077274" y="3757581"/>
          <a:ext cx="2372532" cy="20310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54613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симптомов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Эхоструктура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Контур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F252F72-AA71-45F5-BB7F-C33A3BA9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88243"/>
              </p:ext>
            </p:extLst>
          </p:nvPr>
        </p:nvGraphicFramePr>
        <p:xfrm>
          <a:off x="3821197" y="4206698"/>
          <a:ext cx="2039510" cy="19041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9510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191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диагнозов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Доброкачественное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50885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подозрений на злокачественное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Подозрительное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26335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3DA66A8F-082D-4863-9EE5-A8C37945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7281"/>
              </p:ext>
            </p:extLst>
          </p:nvPr>
        </p:nvGraphicFramePr>
        <p:xfrm>
          <a:off x="6336902" y="3853950"/>
          <a:ext cx="1807638" cy="22568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54279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Дифференцирующие признаки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F66772AD-2596-40FB-ADA8-82FAE5D16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08438"/>
              </p:ext>
            </p:extLst>
          </p:nvPr>
        </p:nvGraphicFramePr>
        <p:xfrm>
          <a:off x="7175674" y="2574236"/>
          <a:ext cx="1807638" cy="518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133485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Процедуры диагностики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A89D5F-EC4D-4AEF-A32D-E412E158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2" y="2192477"/>
            <a:ext cx="7200900" cy="3619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сценария диалога с пользователем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BF26BC-379A-4937-99D1-BD0F75F4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400041"/>
            <a:ext cx="7458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CB26C5-25A8-46CE-82D0-FE8B97E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7" y="3739088"/>
            <a:ext cx="5372100" cy="23431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4EE2-4980-426A-A201-28BC3C2430F5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анализа системных требований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9AB6A1-3CA7-4BED-AE71-16661D5B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20370"/>
            <a:ext cx="5314950" cy="2524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F5C858-12AF-4916-B0FA-3F0A04AB2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80" y="2513225"/>
            <a:ext cx="3324225" cy="1114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0D7DF8-7F90-4272-8336-BA138D7F9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1962775"/>
            <a:ext cx="3810000" cy="1466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587245-2D69-4377-9B82-8FB7BD5DC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470" y="3375720"/>
            <a:ext cx="5343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EE9C6-F839-4CDB-8D23-6C2BC564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8" y="1763779"/>
            <a:ext cx="3703564" cy="46688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9C8806-7C4E-49F1-891A-1D78B93F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08" y="2210346"/>
            <a:ext cx="5934075" cy="39433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69B3-0855-4D83-9F09-90F7F7DE02C2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детального проектирования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529864-A40C-43BF-B60C-C032A631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12" y="3303070"/>
            <a:ext cx="3838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E84FA-9EDB-4A46-9BE8-0AD1281C9633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реализации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2389ED9-B796-47F1-9401-BAECDE3D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FB1061-B385-43E5-879D-3BA1C9662F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8757" y="1648144"/>
            <a:ext cx="6096221" cy="43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7167-93AC-45B8-975E-EB300E4C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6DD7-7A04-46BC-87B1-4C818B43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BA749-9AAC-4DB6-AD1D-329F22D3C437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тестирования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BC91A3-0E16-4508-B9EE-4F784DD2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69" y="1081331"/>
            <a:ext cx="7106625" cy="53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Сценарий тестирования АТ-РЕШАТЕЛЯ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1026" name="Picture 2" descr="Сценарий тестирования АТ-РЕШАТЕЛЯ">
            <a:extLst>
              <a:ext uri="{FF2B5EF4-FFF2-40B4-BE49-F238E27FC236}">
                <a16:creationId xmlns:a16="http://schemas.microsoft.com/office/drawing/2014/main" id="{95B43CA0-40DE-49A7-9533-F17BFB725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706" y="817244"/>
            <a:ext cx="4675151" cy="555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0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A16F38-C76B-4AB4-B188-C1C2BE9B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Проведено исследование отдельных компонентов комплекса АТ-ТЕХНОЛОГИЯ.</a:t>
            </a:r>
          </a:p>
          <a:p>
            <a:r>
              <a:rPr lang="ru-RU" dirty="0"/>
              <a:t>Построен и протестирован демонстрационный прототип интегрированной экспертной системы по проблемной области «Медицинская ультразвуковая диагностика» в направлении диагностики рака молочной железы.</a:t>
            </a:r>
          </a:p>
          <a:p>
            <a:r>
              <a:rPr lang="ru-RU" dirty="0"/>
              <a:t>Проведено программное исследование и разработаны предложения по реинжинирингу универсального АТ-РЕШАТЕЛЯ.</a:t>
            </a:r>
          </a:p>
        </p:txBody>
      </p:sp>
    </p:spTree>
    <p:extLst>
      <p:ext uri="{BB962C8B-B14F-4D97-AF65-F5344CB8AC3E}">
        <p14:creationId xmlns:p14="http://schemas.microsoft.com/office/powerpoint/2010/main" val="1439077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Список литературы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473416-6538-491E-82A2-E86C7075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Рыбина Г.В. Теория и технология построения интегрированных экспертных систем. Монография. М.:</a:t>
            </a:r>
            <a:r>
              <a:rPr lang="en-US" dirty="0"/>
              <a:t>”</a:t>
            </a:r>
            <a:r>
              <a:rPr lang="ru-RU" dirty="0"/>
              <a:t>Научтехлитиздат</a:t>
            </a:r>
            <a:r>
              <a:rPr lang="en-US" dirty="0"/>
              <a:t>”</a:t>
            </a:r>
            <a:r>
              <a:rPr lang="ru-RU" dirty="0"/>
              <a:t>, 2008. – 482 с.</a:t>
            </a:r>
          </a:p>
          <a:p>
            <a:pPr marL="514350" indent="-514350">
              <a:buAutoNum type="arabicPeriod"/>
            </a:pPr>
            <a:r>
              <a:rPr lang="ru-RU" dirty="0"/>
              <a:t>Рыбина Г.В., Демидов Д.В. Модели, методы и программные средства вывода в интегрированных экспертных системах // Инженерная физика. №2,2007. с.51-60.</a:t>
            </a:r>
          </a:p>
          <a:p>
            <a:pPr marL="514350" indent="-514350">
              <a:buAutoNum type="arabicPeriod"/>
            </a:pPr>
            <a:r>
              <a:rPr lang="en-US" dirty="0"/>
              <a:t>Dominique A. Lobar Approach to Breast Ultrasound. – </a:t>
            </a:r>
            <a:r>
              <a:rPr lang="ru-RU" dirty="0"/>
              <a:t>М</a:t>
            </a:r>
            <a:r>
              <a:rPr lang="en-US" dirty="0"/>
              <a:t>.: Springer International Publishing AG. Part of Springer Nature 2018. – 346 </a:t>
            </a:r>
            <a:r>
              <a:rPr lang="ru-RU" dirty="0"/>
              <a:t>с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05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Реферат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42250" cy="525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Пояснительная записка содержит:  </a:t>
            </a:r>
          </a:p>
          <a:p>
            <a:pPr marL="271463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41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страницу, 18 рисунков, 2 таблицы, 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ссылок на источники</a:t>
            </a:r>
          </a:p>
          <a:p>
            <a:pPr marL="0" indent="0">
              <a:buNone/>
            </a:pPr>
            <a:r>
              <a:rPr lang="ru-RU" sz="2600" dirty="0"/>
              <a:t>Ключевые слова: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задачно-ориентированная методология, инструментальный комплекс АТ-ТЕХНОЛОГИЯ, интегрированные экспертные системы, прямой вывод, обратный вывод, смешанный вывод, ультразвуковая диагностика.</a:t>
            </a:r>
          </a:p>
          <a:p>
            <a:pPr marL="0" indent="0">
              <a:buNone/>
            </a:pPr>
            <a:r>
              <a:rPr lang="ru-RU" sz="2600" dirty="0"/>
              <a:t>Программная реализация компонентов инженерной части содержит: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14 классов, ~1800 строк программного кода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Актуальность работы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6806" y="825667"/>
            <a:ext cx="3110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Интегрированные экспертные системы </a:t>
            </a:r>
          </a:p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(ИЭС)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2503FFE1-0969-49AB-9E9A-9DF2C864DC74}"/>
              </a:ext>
            </a:extLst>
          </p:cNvPr>
          <p:cNvSpPr/>
          <p:nvPr/>
        </p:nvSpPr>
        <p:spPr>
          <a:xfrm>
            <a:off x="4624337" y="2025996"/>
            <a:ext cx="375387" cy="706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B0F6772-037D-4F9B-ACC3-531D5F9BEFE1}"/>
              </a:ext>
            </a:extLst>
          </p:cNvPr>
          <p:cNvSpPr/>
          <p:nvPr/>
        </p:nvSpPr>
        <p:spPr>
          <a:xfrm>
            <a:off x="3512151" y="2797533"/>
            <a:ext cx="2637191" cy="85758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Медицинская диагностика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1C7F45D5-1158-480A-933C-CA3FE1F20A51}"/>
              </a:ext>
            </a:extLst>
          </p:cNvPr>
          <p:cNvSpPr/>
          <p:nvPr/>
        </p:nvSpPr>
        <p:spPr>
          <a:xfrm rot="3242656">
            <a:off x="2676009" y="3332122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D4BB78C5-D4EA-4766-979A-6A6A5E6DDF23}"/>
              </a:ext>
            </a:extLst>
          </p:cNvPr>
          <p:cNvSpPr/>
          <p:nvPr/>
        </p:nvSpPr>
        <p:spPr>
          <a:xfrm rot="692552">
            <a:off x="3916297" y="3722158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D928D92D-1B39-433B-9DD7-E85CC91E620E}"/>
              </a:ext>
            </a:extLst>
          </p:cNvPr>
          <p:cNvSpPr/>
          <p:nvPr/>
        </p:nvSpPr>
        <p:spPr>
          <a:xfrm rot="20648054">
            <a:off x="5451189" y="3719181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919D523E-5837-4859-AF51-1A289F3AA97E}"/>
              </a:ext>
            </a:extLst>
          </p:cNvPr>
          <p:cNvSpPr/>
          <p:nvPr/>
        </p:nvSpPr>
        <p:spPr>
          <a:xfrm rot="18003624">
            <a:off x="6703558" y="3294265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AE2CB-62F2-4E78-BEEC-EA58F79ED1DC}"/>
              </a:ext>
            </a:extLst>
          </p:cNvPr>
          <p:cNvSpPr txBox="1"/>
          <p:nvPr/>
        </p:nvSpPr>
        <p:spPr>
          <a:xfrm>
            <a:off x="952836" y="3810409"/>
            <a:ext cx="151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заболеваний </a:t>
            </a:r>
          </a:p>
          <a:p>
            <a:r>
              <a:rPr lang="ru-RU" dirty="0"/>
              <a:t>крови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E52B61-3E9E-4751-844B-43C1A8F1881D}"/>
              </a:ext>
            </a:extLst>
          </p:cNvPr>
          <p:cNvSpPr txBox="1"/>
          <p:nvPr/>
        </p:nvSpPr>
        <p:spPr>
          <a:xfrm>
            <a:off x="2860186" y="4750408"/>
            <a:ext cx="1785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наследственных</a:t>
            </a:r>
          </a:p>
          <a:p>
            <a:r>
              <a:rPr lang="ru-RU" dirty="0"/>
              <a:t>заболеваний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8D86A-F66E-4BB4-B3E4-EFA89DE46FF8}"/>
              </a:ext>
            </a:extLst>
          </p:cNvPr>
          <p:cNvSpPr txBox="1"/>
          <p:nvPr/>
        </p:nvSpPr>
        <p:spPr>
          <a:xfrm>
            <a:off x="5578139" y="4804115"/>
            <a:ext cx="169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Ультразвуковая</a:t>
            </a:r>
          </a:p>
          <a:p>
            <a:r>
              <a:rPr lang="ru-RU" dirty="0"/>
              <a:t>диагностика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7D9BB8D-8DD4-4D86-9BF9-C2C7E0EFA73D}"/>
              </a:ext>
            </a:extLst>
          </p:cNvPr>
          <p:cNvSpPr/>
          <p:nvPr/>
        </p:nvSpPr>
        <p:spPr>
          <a:xfrm>
            <a:off x="7445402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2B27A15-B719-44A1-9F89-1CDE0BCD0D9D}"/>
              </a:ext>
            </a:extLst>
          </p:cNvPr>
          <p:cNvSpPr/>
          <p:nvPr/>
        </p:nvSpPr>
        <p:spPr>
          <a:xfrm>
            <a:off x="7806853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96E604A-85D8-40BD-BE76-8A66B651F112}"/>
              </a:ext>
            </a:extLst>
          </p:cNvPr>
          <p:cNvSpPr/>
          <p:nvPr/>
        </p:nvSpPr>
        <p:spPr>
          <a:xfrm>
            <a:off x="8168304" y="4369909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Цель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7" y="1074049"/>
            <a:ext cx="7886700" cy="525108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на основе разработанных моделей, предусмотренных задачно-ориентированной методологией.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Углубленное программное исследование универсального АТ-РЕШАТЕЛЯ.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2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5" y="0"/>
            <a:ext cx="8515350" cy="687013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Задачно-ориентированная методология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/>
          <a:lstStyle/>
          <a:p>
            <a:fld id="{24882390-5E8C-4CFA-AF90-B2445B96FD8B}" type="slidenum">
              <a:rPr lang="ru-RU" sz="1800" smtClean="0"/>
              <a:pPr/>
              <a:t>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336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094"/>
            <a:ext cx="8784858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Инструментальный комплекс АТ-ТЕХНОЛОГИЯ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6BC743-BE1F-4698-A241-AF9133A559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07" y="1137683"/>
            <a:ext cx="7299515" cy="47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07" y="0"/>
            <a:ext cx="8515351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Универсальный АТ-РЕШАТЕЛЬ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074" name="Picture 2" descr="Структура АТ-РЕШАТЕЛЯ">
            <a:extLst>
              <a:ext uri="{FF2B5EF4-FFF2-40B4-BE49-F238E27FC236}">
                <a16:creationId xmlns:a16="http://schemas.microsoft.com/office/drawing/2014/main" id="{EF42777B-7280-42BE-AD48-758D255C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1004223"/>
            <a:ext cx="7736304" cy="441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64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Задачи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DC5C4-F706-4886-AF63-48997928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/>
              <a:t>Разработка комплекса моделей, предусмотренных задачно-ориентированной методологией.</a:t>
            </a:r>
          </a:p>
          <a:p>
            <a:pPr lvl="0"/>
            <a:r>
              <a:rPr lang="ru-RU" dirty="0"/>
              <a:t>Проектирование архитектуры демонстрационного прототипа ИЭС выбранной ПрО.</a:t>
            </a:r>
          </a:p>
          <a:p>
            <a:pPr lvl="0"/>
            <a:r>
              <a:rPr lang="ru-RU" dirty="0"/>
              <a:t>Построение и тестирование демонстрационного прототипа ИЭС с использованием базовых средств инструментального комплекса АТ-ТЕХНОЛОГИЯ.</a:t>
            </a:r>
          </a:p>
          <a:p>
            <a:pPr lvl="0"/>
            <a:r>
              <a:rPr lang="ru-RU" dirty="0"/>
              <a:t>Разработка сценария тестирования основных компонентов АТ-РЕШАТЕЛЯ.</a:t>
            </a:r>
          </a:p>
          <a:p>
            <a:pPr lvl="0"/>
            <a:r>
              <a:rPr lang="ru-RU" dirty="0"/>
              <a:t>Разработка предложений по реинжинирингу универсального АТ-РЕШАТЕЛЯ.</a:t>
            </a:r>
          </a:p>
          <a:p>
            <a:pPr marL="0">
              <a:buNone/>
            </a:pPr>
            <a:r>
              <a:rPr lang="ru-RU" sz="20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925882"/>
            <a:ext cx="8225639" cy="5251085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Дано: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проблемной области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описания моделей принципов задачно-ориентированной методологии</a:t>
            </a:r>
          </a:p>
          <a:p>
            <a:pPr marL="457200" lvl="1" indent="0" hangingPunc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Требуется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модель проблемной области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спецификации моделей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построенных моделей разработать и протестировать прототип ИЭС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1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3910</TotalTime>
  <Words>485</Words>
  <Application>Microsoft Office PowerPoint</Application>
  <PresentationFormat>Экран (4:3)</PresentationFormat>
  <Paragraphs>112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vt:lpstr>
      <vt:lpstr>Реферат</vt:lpstr>
      <vt:lpstr>Актуальность работы</vt:lpstr>
      <vt:lpstr>Цель УИР</vt:lpstr>
      <vt:lpstr>Задачно-ориентированная методология</vt:lpstr>
      <vt:lpstr>Инструментальный комплекс АТ-ТЕХНОЛОГИЯ</vt:lpstr>
      <vt:lpstr>Универсальный АТ-РЕШАТЕЛЬ</vt:lpstr>
      <vt:lpstr>Задачи УИР</vt:lpstr>
      <vt:lpstr>Постановка задачи</vt:lpstr>
      <vt:lpstr>Модель архитектуры прототипа ИЭС</vt:lpstr>
      <vt:lpstr>Модель проблемной области</vt:lpstr>
      <vt:lpstr>Модель сценария диалога с пользователем</vt:lpstr>
      <vt:lpstr>Построение прототипа ИЭС</vt:lpstr>
      <vt:lpstr>Построение прототипа ИЭС</vt:lpstr>
      <vt:lpstr>Построение прототипа ИЭС</vt:lpstr>
      <vt:lpstr>Построение прототипа ИЭС</vt:lpstr>
      <vt:lpstr>Сценарий тестирования АТ-РЕШАТЕЛЯ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Андрей Григорьев</cp:lastModifiedBy>
  <cp:revision>101</cp:revision>
  <dcterms:created xsi:type="dcterms:W3CDTF">2017-09-30T21:27:42Z</dcterms:created>
  <dcterms:modified xsi:type="dcterms:W3CDTF">2019-06-09T16:43:20Z</dcterms:modified>
</cp:coreProperties>
</file>