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75" r:id="rId2"/>
    <p:sldId id="258" r:id="rId3"/>
    <p:sldId id="293" r:id="rId4"/>
    <p:sldId id="276" r:id="rId5"/>
    <p:sldId id="296" r:id="rId6"/>
    <p:sldId id="298" r:id="rId7"/>
    <p:sldId id="299" r:id="rId8"/>
    <p:sldId id="262" r:id="rId9"/>
    <p:sldId id="300" r:id="rId10"/>
    <p:sldId id="263" r:id="rId11"/>
    <p:sldId id="270" r:id="rId12"/>
    <p:sldId id="284" r:id="rId13"/>
    <p:sldId id="303" r:id="rId14"/>
    <p:sldId id="285" r:id="rId15"/>
    <p:sldId id="286" r:id="rId16"/>
    <p:sldId id="288" r:id="rId17"/>
    <p:sldId id="301" r:id="rId18"/>
    <p:sldId id="305" r:id="rId19"/>
    <p:sldId id="304" r:id="rId20"/>
    <p:sldId id="302" r:id="rId21"/>
    <p:sldId id="265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1F9"/>
    <a:srgbClr val="537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Светлый стиль 1 -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Средний стиль 1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069" autoAdjust="0"/>
    <p:restoredTop sz="94660" autoAdjust="0"/>
  </p:normalViewPr>
  <p:slideViewPr>
    <p:cSldViewPr snapToGrid="0">
      <p:cViewPr varScale="1">
        <p:scale>
          <a:sx n="90" d="100"/>
          <a:sy n="90" d="100"/>
        </p:scale>
        <p:origin x="8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52A2-87B4-47F0-AC37-ED6F4B94E49A}" type="datetimeFigureOut">
              <a:rPr lang="ru-RU" smtClean="0"/>
              <a:t>08.06.2019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B4E77-8490-42F6-B735-9997140001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2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D94F79F4-8908-47C1-815C-4C7976F112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4469" y="3435698"/>
            <a:ext cx="6858001" cy="1055959"/>
          </a:xfrm>
        </p:spPr>
        <p:txBody>
          <a:bodyPr>
            <a:normAutofit/>
          </a:bodyPr>
          <a:lstStyle>
            <a:lvl1pPr algn="ctr">
              <a:defRPr sz="2400" b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выпускной квалификационной работы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A64646A-7249-4656-9C89-4A3F1BC4923E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49636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8BA294C-FA03-47C5-8935-22C7E2097678}"/>
              </a:ext>
            </a:extLst>
          </p:cNvPr>
          <p:cNvSpPr txBox="1">
            <a:spLocks/>
          </p:cNvSpPr>
          <p:nvPr userDrawn="1"/>
        </p:nvSpPr>
        <p:spPr>
          <a:xfrm>
            <a:off x="179512" y="757090"/>
            <a:ext cx="8964488" cy="1902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 ОБРАЗОВАНИЯ  И  НАУКИ   РОССИЙСКОЙ  ФЕДЕРАЦИИ</a:t>
            </a:r>
          </a:p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Федеральное государственное автономное образовательное учреждение высшего образования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«Национальный исследовательский ядерный университет «МИФИ»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cap="all" dirty="0">
                <a:latin typeface="Arial" panose="020B0604020202020204" pitchFamily="34" charset="0"/>
                <a:cs typeface="Arial" panose="020B0604020202020204" pitchFamily="34" charset="0"/>
              </a:rPr>
              <a:t>Институт интеллектуальных кибернетических систем</a:t>
            </a:r>
          </a:p>
          <a:p>
            <a:endParaRPr lang="ru-RU" sz="2000" b="1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800" b="1" cap="all" dirty="0">
                <a:latin typeface="Arial" panose="020B0604020202020204" pitchFamily="34" charset="0"/>
                <a:cs typeface="Arial" panose="020B0604020202020204" pitchFamily="34" charset="0"/>
              </a:rPr>
              <a:t>Кафедра кибернетики (№ 22)</a:t>
            </a:r>
          </a:p>
          <a:p>
            <a:endParaRPr lang="ru-RU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1600" b="1" cap="all" dirty="0">
                <a:latin typeface="Arial" panose="020B0604020202020204" pitchFamily="34" charset="0"/>
                <a:cs typeface="Arial" panose="020B0604020202020204" pitchFamily="34" charset="0"/>
              </a:rPr>
              <a:t>		Направление подготовки</a:t>
            </a:r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ADF539C3-71FD-4AD6-B047-7E76B69B7F5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43363492"/>
              </p:ext>
            </p:extLst>
          </p:nvPr>
        </p:nvGraphicFramePr>
        <p:xfrm>
          <a:off x="4034606" y="4565212"/>
          <a:ext cx="5040560" cy="1164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990008635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794999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Студент: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401391"/>
                  </a:ext>
                </a:extLst>
              </a:tr>
              <a:tr h="422516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Группа: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9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Научный руководитель: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90104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EDA9CA7-F8C9-483E-B140-3539B3573F9B}"/>
              </a:ext>
            </a:extLst>
          </p:cNvPr>
          <p:cNvSpPr txBox="1"/>
          <p:nvPr userDrawn="1"/>
        </p:nvSpPr>
        <p:spPr>
          <a:xfrm>
            <a:off x="1705518" y="2972575"/>
            <a:ext cx="5705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Arial Black" panose="020B0A04020102020204" pitchFamily="34" charset="0"/>
              </a:rPr>
              <a:t>Выпускная квалификационная работа на тему: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3A3257-1683-4003-B846-9F4AE6F29000}"/>
              </a:ext>
            </a:extLst>
          </p:cNvPr>
          <p:cNvSpPr txBox="1"/>
          <p:nvPr userDrawn="1"/>
        </p:nvSpPr>
        <p:spPr>
          <a:xfrm>
            <a:off x="3945768" y="6232783"/>
            <a:ext cx="135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Москва, 2018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667500" y="4622006"/>
            <a:ext cx="2184400" cy="285274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/>
              <a:t>Иванов И.И.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6667500" y="4976812"/>
            <a:ext cx="2184400" cy="299561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/>
              <a:t>Б17-594</a:t>
            </a:r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662737" y="5442771"/>
            <a:ext cx="2184400" cy="58972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60000"/>
              </a:lnSpc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/>
              <a:t>к.т.н., доцент </a:t>
            </a:r>
          </a:p>
          <a:p>
            <a:pPr lvl="0"/>
            <a:r>
              <a:rPr lang="ru-RU" dirty="0"/>
              <a:t>Петров П.П.</a:t>
            </a:r>
          </a:p>
        </p:txBody>
      </p:sp>
      <p:sp>
        <p:nvSpPr>
          <p:cNvPr id="21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270385" y="2300400"/>
            <a:ext cx="3835389" cy="285274"/>
          </a:xfrm>
        </p:spPr>
        <p:txBody>
          <a:bodyPr anchor="b">
            <a:normAutofit/>
          </a:bodyPr>
          <a:lstStyle>
            <a:lvl1pPr marL="0" indent="0">
              <a:buNone/>
              <a:defRPr sz="1100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09.03.04 ПРОГРАММНАЯ ИНЖЕНЕРИЯ</a:t>
            </a:r>
          </a:p>
        </p:txBody>
      </p:sp>
    </p:spTree>
    <p:extLst>
      <p:ext uri="{BB962C8B-B14F-4D97-AF65-F5344CB8AC3E}">
        <p14:creationId xmlns:p14="http://schemas.microsoft.com/office/powerpoint/2010/main" val="154177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5882"/>
            <a:ext cx="7886700" cy="525108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9" name="Ромб 8">
            <a:extLst>
              <a:ext uri="{FF2B5EF4-FFF2-40B4-BE49-F238E27FC236}">
                <a16:creationId xmlns:a16="http://schemas.microsoft.com/office/drawing/2014/main" id="{BE9DDADD-50C1-4FE1-B40A-6752FC1EE7F7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8" name="Номер слайда 25">
            <a:extLst>
              <a:ext uri="{FF2B5EF4-FFF2-40B4-BE49-F238E27FC236}">
                <a16:creationId xmlns:a16="http://schemas.microsoft.com/office/drawing/2014/main" id="{D8849AD0-4B2B-416B-B28D-8FFBBC86B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74966E4-0548-4C0B-AB29-8323106D8496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80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02922"/>
            <a:ext cx="3886200" cy="52740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02922"/>
            <a:ext cx="3886200" cy="52740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Ромб 7">
            <a:extLst>
              <a:ext uri="{FF2B5EF4-FFF2-40B4-BE49-F238E27FC236}">
                <a16:creationId xmlns:a16="http://schemas.microsoft.com/office/drawing/2014/main" id="{BAEF36E8-808B-4C41-A349-5DAE85BF6B11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9" name="Номер слайда 25">
            <a:extLst>
              <a:ext uri="{FF2B5EF4-FFF2-40B4-BE49-F238E27FC236}">
                <a16:creationId xmlns:a16="http://schemas.microsoft.com/office/drawing/2014/main" id="{45B6DAB1-A906-4CFB-8A5B-187F8818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54105DA-C2EB-4205-B06C-66D873215EA6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98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Ромб 7">
            <a:extLst>
              <a:ext uri="{FF2B5EF4-FFF2-40B4-BE49-F238E27FC236}">
                <a16:creationId xmlns:a16="http://schemas.microsoft.com/office/drawing/2014/main" id="{BAEF36E8-808B-4C41-A349-5DAE85BF6B11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9" name="Номер слайда 25">
            <a:extLst>
              <a:ext uri="{FF2B5EF4-FFF2-40B4-BE49-F238E27FC236}">
                <a16:creationId xmlns:a16="http://schemas.microsoft.com/office/drawing/2014/main" id="{45B6DAB1-A906-4CFB-8A5B-187F8818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199A7222-F73B-4B85-8114-99559142FB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650" y="903600"/>
            <a:ext cx="3886200" cy="5092330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5">
            <a:extLst>
              <a:ext uri="{FF2B5EF4-FFF2-40B4-BE49-F238E27FC236}">
                <a16:creationId xmlns:a16="http://schemas.microsoft.com/office/drawing/2014/main" id="{4469B468-9231-4A96-ABBB-527F4CF013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29150" y="903600"/>
            <a:ext cx="3886200" cy="5092330"/>
          </a:xfrm>
        </p:spPr>
        <p:txBody>
          <a:bodyPr/>
          <a:lstStyle/>
          <a:p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572CC4C8-BB63-46DD-B7CD-9B255830463D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00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000"/>
            <a:ext cx="7886700" cy="6876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903600"/>
            <a:ext cx="3868340" cy="550258"/>
          </a:xfrm>
        </p:spPr>
        <p:txBody>
          <a:bodyPr anchor="b">
            <a:normAutofit/>
          </a:bodyPr>
          <a:lstStyle>
            <a:lvl1pPr marL="0" indent="0">
              <a:lnSpc>
                <a:spcPct val="50000"/>
              </a:lnSpc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</a:t>
            </a:r>
          </a:p>
          <a:p>
            <a:pPr lvl="0"/>
            <a:r>
              <a:rPr lang="ru-RU" dirty="0"/>
              <a:t>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561664"/>
            <a:ext cx="3868340" cy="4628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903600"/>
            <a:ext cx="3887391" cy="550258"/>
          </a:xfrm>
        </p:spPr>
        <p:txBody>
          <a:bodyPr anchor="b">
            <a:normAutofit/>
          </a:bodyPr>
          <a:lstStyle>
            <a:lvl1pPr marL="0" indent="0">
              <a:lnSpc>
                <a:spcPct val="50000"/>
              </a:lnSpc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</a:t>
            </a:r>
          </a:p>
          <a:p>
            <a:pPr lvl="0"/>
            <a:r>
              <a:rPr lang="ru-RU" dirty="0"/>
              <a:t>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561664"/>
            <a:ext cx="3887391" cy="4628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5BCECF39-A88B-4C42-99F7-2ED7AD335866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11" name="Номер слайда 25">
            <a:extLst>
              <a:ext uri="{FF2B5EF4-FFF2-40B4-BE49-F238E27FC236}">
                <a16:creationId xmlns:a16="http://schemas.microsoft.com/office/drawing/2014/main" id="{82209009-8931-4F39-AFC3-332DC2C31C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0550351E-7D6F-4C22-B086-34698292BA26}"/>
              </a:ext>
            </a:extLst>
          </p:cNvPr>
          <p:cNvCxnSpPr>
            <a:cxnSpLocks/>
          </p:cNvCxnSpPr>
          <p:nvPr userDrawn="1"/>
        </p:nvCxnSpPr>
        <p:spPr>
          <a:xfrm>
            <a:off x="628652" y="761362"/>
            <a:ext cx="7887891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45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6E3C7148-48C5-412D-A636-2B912D6D76DD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7" name="Номер слайда 25">
            <a:extLst>
              <a:ext uri="{FF2B5EF4-FFF2-40B4-BE49-F238E27FC236}">
                <a16:creationId xmlns:a16="http://schemas.microsoft.com/office/drawing/2014/main" id="{58957B7E-92D6-40EF-980D-1EA85EDEA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13E6A997-A5BE-466D-AA27-19A14543B654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26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омб 4">
            <a:extLst>
              <a:ext uri="{FF2B5EF4-FFF2-40B4-BE49-F238E27FC236}">
                <a16:creationId xmlns:a16="http://schemas.microsoft.com/office/drawing/2014/main" id="{10E087FF-C48F-43A3-B51E-CB79F6A1DBFD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6" name="Номер слайда 25">
            <a:extLst>
              <a:ext uri="{FF2B5EF4-FFF2-40B4-BE49-F238E27FC236}">
                <a16:creationId xmlns:a16="http://schemas.microsoft.com/office/drawing/2014/main" id="{7D87A676-E0D2-4A74-AC09-ACAD1210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53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15AD966-4302-48E2-9828-B1F03FA0B06C}"/>
              </a:ext>
            </a:extLst>
          </p:cNvPr>
          <p:cNvSpPr/>
          <p:nvPr userDrawn="1"/>
        </p:nvSpPr>
        <p:spPr bwMode="auto">
          <a:xfrm rot="5400000">
            <a:off x="-3272458" y="3265886"/>
            <a:ext cx="6901104" cy="369332"/>
          </a:xfrm>
          <a:prstGeom prst="rect">
            <a:avLst/>
          </a:prstGeom>
          <a:solidFill>
            <a:srgbClr val="537599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043553-3B14-472E-B596-C069E0028D39}"/>
              </a:ext>
            </a:extLst>
          </p:cNvPr>
          <p:cNvSpPr txBox="1"/>
          <p:nvPr userDrawn="1"/>
        </p:nvSpPr>
        <p:spPr>
          <a:xfrm>
            <a:off x="946" y="8307"/>
            <a:ext cx="357238" cy="6740307"/>
          </a:xfrm>
          <a:prstGeom prst="rect">
            <a:avLst/>
          </a:prstGeom>
          <a:noFill/>
        </p:spPr>
        <p:txBody>
          <a:bodyPr wrap="square" lIns="18000" rIns="1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800" dirty="0">
                <a:solidFill>
                  <a:schemeClr val="tx1">
                    <a:alpha val="10000"/>
                  </a:schemeClr>
                </a:solidFill>
              </a:rPr>
              <a:t>01010100010010010010101010101010000001010101011111101010101010111111111110010010010101000101001010101001010010101001010010000001000011</a:t>
            </a:r>
            <a:r>
              <a:rPr lang="en-US" sz="800" dirty="0">
                <a:solidFill>
                  <a:schemeClr val="tx1">
                    <a:alpha val="10000"/>
                  </a:schemeClr>
                </a:solidFill>
              </a:rPr>
              <a:t>100100100100001010000101111111111110101010100100101111110010001000101011111000000100101101010101010101000011110</a:t>
            </a:r>
            <a:r>
              <a:rPr lang="ru-RU" sz="800" dirty="0">
                <a:solidFill>
                  <a:schemeClr val="tx1">
                    <a:alpha val="10000"/>
                  </a:schemeClr>
                </a:solidFill>
              </a:rPr>
              <a:t>00110000100101010010111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15AD966-4302-48E2-9828-B1F03FA0B06C}"/>
              </a:ext>
            </a:extLst>
          </p:cNvPr>
          <p:cNvSpPr/>
          <p:nvPr userDrawn="1"/>
        </p:nvSpPr>
        <p:spPr bwMode="auto">
          <a:xfrm>
            <a:off x="0" y="6556718"/>
            <a:ext cx="9144000" cy="369332"/>
          </a:xfrm>
          <a:prstGeom prst="rect">
            <a:avLst/>
          </a:prstGeom>
          <a:solidFill>
            <a:srgbClr val="537599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41EA13-1187-4A3C-BF37-92B8738E17CC}"/>
              </a:ext>
            </a:extLst>
          </p:cNvPr>
          <p:cNvSpPr txBox="1"/>
          <p:nvPr userDrawn="1"/>
        </p:nvSpPr>
        <p:spPr>
          <a:xfrm>
            <a:off x="-6572" y="6562550"/>
            <a:ext cx="9146746" cy="338554"/>
          </a:xfrm>
          <a:prstGeom prst="rect">
            <a:avLst/>
          </a:prstGeom>
          <a:noFill/>
        </p:spPr>
        <p:txBody>
          <a:bodyPr wrap="square" lIns="18000" rIns="18000" rtlCol="0">
            <a:spAutoFit/>
          </a:bodyPr>
          <a:lstStyle/>
          <a:p>
            <a:r>
              <a:rPr lang="ru-RU" sz="800" dirty="0">
                <a:solidFill>
                  <a:schemeClr val="tx1">
                    <a:alpha val="10000"/>
                  </a:schemeClr>
                </a:solidFill>
              </a:rPr>
              <a:t>0101010001001001001010101010101000000101010101111110101010101011111111111001001001010100010100101010100101001010100101001000000100001001010101010101011111111101000010010101011110101010101010110101010101010011001101010101010000010010101001000100010010111111101011110101111101011111111010101010110101010100101010101011011010111111011010100110000100101010010111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094"/>
            <a:ext cx="7886700" cy="687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EC48BF25-72CE-40D3-AEF7-19ED32CA997A}"/>
              </a:ext>
            </a:extLst>
          </p:cNvPr>
          <p:cNvSpPr/>
          <p:nvPr userDrawn="1"/>
        </p:nvSpPr>
        <p:spPr bwMode="auto">
          <a:xfrm>
            <a:off x="8171381" y="5948484"/>
            <a:ext cx="972000" cy="972000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E671DEE-97FB-4F25-B803-F0D41F5830C0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209447" y="6038484"/>
            <a:ext cx="907780" cy="792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452694-CC9C-43F6-AEB8-56C95B5E244C}"/>
              </a:ext>
            </a:extLst>
          </p:cNvPr>
          <p:cNvSpPr txBox="1"/>
          <p:nvPr userDrawn="1"/>
        </p:nvSpPr>
        <p:spPr>
          <a:xfrm>
            <a:off x="7344112" y="6501575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www.kaf22.ru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BA0A7D-843A-42F6-A93A-7F372F48E8E3}"/>
              </a:ext>
            </a:extLst>
          </p:cNvPr>
          <p:cNvSpPr txBox="1"/>
          <p:nvPr userDrawn="1"/>
        </p:nvSpPr>
        <p:spPr>
          <a:xfrm>
            <a:off x="6483895" y="6364839"/>
            <a:ext cx="1814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537599"/>
                </a:solidFill>
              </a:rPr>
              <a:t>Кафедра №22 «Кибернетика»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84556"/>
            <a:ext cx="7886700" cy="5092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26" name="Номер слайда 25">
            <a:extLst>
              <a:ext uri="{FF2B5EF4-FFF2-40B4-BE49-F238E27FC236}">
                <a16:creationId xmlns:a16="http://schemas.microsoft.com/office/drawing/2014/main" id="{42C05CDA-94F1-4017-849E-91F43794E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7381" y="112172"/>
            <a:ext cx="427500" cy="280800"/>
          </a:xfrm>
          <a:prstGeom prst="rect">
            <a:avLst/>
          </a:prstGeom>
          <a:solidFill>
            <a:srgbClr val="FFFFFF"/>
          </a:solidFill>
          <a:ln w="6350">
            <a:solidFill>
              <a:srgbClr val="537599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DC48568F-3887-4E0C-9A67-562A7C93CD80}"/>
              </a:ext>
            </a:extLst>
          </p:cNvPr>
          <p:cNvSpPr/>
          <p:nvPr userDrawn="1"/>
        </p:nvSpPr>
        <p:spPr bwMode="auto">
          <a:xfrm>
            <a:off x="142" y="5944226"/>
            <a:ext cx="972000" cy="972000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1D996F7-15DE-4568-A6EE-4FC63ECE8488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1237" y="6034226"/>
            <a:ext cx="767684" cy="79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5E14EE-4BBF-41D9-953D-90E980C4FC24}"/>
              </a:ext>
            </a:extLst>
          </p:cNvPr>
          <p:cNvSpPr txBox="1"/>
          <p:nvPr userDrawn="1"/>
        </p:nvSpPr>
        <p:spPr>
          <a:xfrm>
            <a:off x="886699" y="6498400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n>
                  <a:noFill/>
                </a:ln>
                <a:solidFill>
                  <a:schemeClr val="bg1"/>
                </a:solidFill>
              </a:rPr>
              <a:t>www.mephi.ru</a:t>
            </a:r>
            <a:endParaRPr lang="ru-RU" sz="10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A4C9A7-6C12-4AD6-ABA3-D08646DA6E43}"/>
              </a:ext>
            </a:extLst>
          </p:cNvPr>
          <p:cNvSpPr txBox="1"/>
          <p:nvPr userDrawn="1"/>
        </p:nvSpPr>
        <p:spPr>
          <a:xfrm>
            <a:off x="874516" y="6383251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rgbClr val="537599"/>
                </a:solidFill>
              </a:rPr>
              <a:t>НИЯУ МИФИ</a:t>
            </a:r>
          </a:p>
        </p:txBody>
      </p:sp>
    </p:spTree>
    <p:extLst>
      <p:ext uri="{BB962C8B-B14F-4D97-AF65-F5344CB8AC3E}">
        <p14:creationId xmlns:p14="http://schemas.microsoft.com/office/powerpoint/2010/main" val="408524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8" r:id="rId4"/>
    <p:sldLayoutId id="2147483665" r:id="rId5"/>
    <p:sldLayoutId id="2147483666" r:id="rId6"/>
    <p:sldLayoutId id="214748366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662737" y="4600891"/>
            <a:ext cx="2184400" cy="285274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Григорьев А.А.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>
          <a:xfrm>
            <a:off x="6657974" y="4974710"/>
            <a:ext cx="2184400" cy="299561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Б16-504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д.т.н., профессор</a:t>
            </a:r>
          </a:p>
          <a:p>
            <a:r>
              <a:rPr lang="ru-RU" dirty="0">
                <a:solidFill>
                  <a:schemeClr val="tx1"/>
                </a:solidFill>
              </a:rPr>
              <a:t>Рыбина Г.В.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09.03.04 ПРОГРАММНАЯ ИНЖЕНЕРИЯ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6D683DF-8815-4241-82B4-D4CF12E9895A}"/>
              </a:ext>
            </a:extLst>
          </p:cNvPr>
          <p:cNvSpPr/>
          <p:nvPr/>
        </p:nvSpPr>
        <p:spPr>
          <a:xfrm>
            <a:off x="1388838" y="2654737"/>
            <a:ext cx="6598663" cy="15014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sz="2400" b="1" dirty="0"/>
              <a:t>Учебно-исследовательская работа на тему: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FE8EB9C-28D4-40CB-904A-A87A867C6870}"/>
              </a:ext>
            </a:extLst>
          </p:cNvPr>
          <p:cNvSpPr/>
          <p:nvPr/>
        </p:nvSpPr>
        <p:spPr>
          <a:xfrm>
            <a:off x="3785190" y="6198782"/>
            <a:ext cx="1573619" cy="3189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Москва, 2019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137" y="3184505"/>
            <a:ext cx="8629723" cy="105595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dirty="0">
                <a:solidFill>
                  <a:schemeClr val="tx1"/>
                </a:solidFill>
              </a:rPr>
              <a:t>Разработка средствами комплекса АТ-ТЕХНОЛОГИЯ демонстрационного прототипа интегрированной экспертной системы для проблемной области «Медицинская ультразвуковая диагностика» и углубленное программное исследование универсального АТ-РЕШАТЕЛЯ</a:t>
            </a:r>
          </a:p>
        </p:txBody>
      </p:sp>
    </p:spTree>
    <p:extLst>
      <p:ext uri="{BB962C8B-B14F-4D97-AF65-F5344CB8AC3E}">
        <p14:creationId xmlns:p14="http://schemas.microsoft.com/office/powerpoint/2010/main" val="2126466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93C5B48-3B79-405D-96C9-76A083468F79}"/>
              </a:ext>
            </a:extLst>
          </p:cNvPr>
          <p:cNvSpPr/>
          <p:nvPr/>
        </p:nvSpPr>
        <p:spPr>
          <a:xfrm>
            <a:off x="712382" y="2041529"/>
            <a:ext cx="8314660" cy="4338712"/>
          </a:xfrm>
          <a:prstGeom prst="rect">
            <a:avLst/>
          </a:prstGeom>
          <a:ln w="28575"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59BE80E-7419-4A3E-90C0-0D17480F65D8}"/>
              </a:ext>
            </a:extLst>
          </p:cNvPr>
          <p:cNvSpPr/>
          <p:nvPr/>
        </p:nvSpPr>
        <p:spPr>
          <a:xfrm>
            <a:off x="917057" y="858492"/>
            <a:ext cx="8109983" cy="1050464"/>
          </a:xfrm>
          <a:prstGeom prst="rect">
            <a:avLst/>
          </a:prstGeom>
          <a:ln w="28575"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DA2664-D692-4762-9A26-60AA777F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Модель архитектуры прототипа ИЭС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84937D-9D75-4E06-A537-436E4EC18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A086265-1756-43AA-BE6C-D8289C242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079" y="991065"/>
            <a:ext cx="5411767" cy="76000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EB5AC82-ED18-4E9C-9BDB-F4FC133D4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84" y="2120541"/>
            <a:ext cx="8067675" cy="4143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EC3931-2665-4916-8F52-CB183BBC1666}"/>
              </a:ext>
            </a:extLst>
          </p:cNvPr>
          <p:cNvSpPr txBox="1"/>
          <p:nvPr/>
        </p:nvSpPr>
        <p:spPr>
          <a:xfrm>
            <a:off x="6615802" y="1186402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РДПД верхнего уровня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CBEBB8-EE81-410A-804C-5425F129530C}"/>
              </a:ext>
            </a:extLst>
          </p:cNvPr>
          <p:cNvSpPr txBox="1"/>
          <p:nvPr/>
        </p:nvSpPr>
        <p:spPr>
          <a:xfrm>
            <a:off x="6020380" y="5278731"/>
            <a:ext cx="249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Детализирующая РДПД</a:t>
            </a:r>
          </a:p>
        </p:txBody>
      </p:sp>
    </p:spTree>
    <p:extLst>
      <p:ext uri="{BB962C8B-B14F-4D97-AF65-F5344CB8AC3E}">
        <p14:creationId xmlns:p14="http://schemas.microsoft.com/office/powerpoint/2010/main" val="345124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69536337-0C35-4248-AB00-BF842C759A01}"/>
              </a:ext>
            </a:extLst>
          </p:cNvPr>
          <p:cNvSpPr/>
          <p:nvPr/>
        </p:nvSpPr>
        <p:spPr>
          <a:xfrm rot="18605327" flipH="1">
            <a:off x="6402785" y="794711"/>
            <a:ext cx="484632" cy="2053945"/>
          </a:xfrm>
          <a:prstGeom prst="downArrow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4200621A-07E4-4DAE-97FD-BBC958D7C5F2}"/>
              </a:ext>
            </a:extLst>
          </p:cNvPr>
          <p:cNvSpPr/>
          <p:nvPr/>
        </p:nvSpPr>
        <p:spPr>
          <a:xfrm rot="20621313" flipH="1">
            <a:off x="5766243" y="1525994"/>
            <a:ext cx="484632" cy="2306315"/>
          </a:xfrm>
          <a:prstGeom prst="downArrow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: вниз 9">
            <a:extLst>
              <a:ext uri="{FF2B5EF4-FFF2-40B4-BE49-F238E27FC236}">
                <a16:creationId xmlns:a16="http://schemas.microsoft.com/office/drawing/2014/main" id="{4624CF0B-E6A7-4950-A8BF-EDAF7554099D}"/>
              </a:ext>
            </a:extLst>
          </p:cNvPr>
          <p:cNvSpPr/>
          <p:nvPr/>
        </p:nvSpPr>
        <p:spPr>
          <a:xfrm>
            <a:off x="4598636" y="1502100"/>
            <a:ext cx="484632" cy="2662433"/>
          </a:xfrm>
          <a:prstGeom prst="downArrow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6B7E5C50-6B9D-4647-9CD7-55383AF47C95}"/>
              </a:ext>
            </a:extLst>
          </p:cNvPr>
          <p:cNvSpPr/>
          <p:nvPr/>
        </p:nvSpPr>
        <p:spPr>
          <a:xfrm rot="978687">
            <a:off x="3397671" y="1524823"/>
            <a:ext cx="484632" cy="2252567"/>
          </a:xfrm>
          <a:prstGeom prst="downArrow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D960312F-DCC8-4E0B-B6E1-F442C357F947}"/>
              </a:ext>
            </a:extLst>
          </p:cNvPr>
          <p:cNvSpPr/>
          <p:nvPr/>
        </p:nvSpPr>
        <p:spPr>
          <a:xfrm rot="2994673">
            <a:off x="2722646" y="794709"/>
            <a:ext cx="484632" cy="2053945"/>
          </a:xfrm>
          <a:prstGeom prst="downArrow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094"/>
            <a:ext cx="8080784" cy="687013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Модель проблемной области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3" name="Блок-схема: типовой процесс 2">
            <a:extLst>
              <a:ext uri="{FF2B5EF4-FFF2-40B4-BE49-F238E27FC236}">
                <a16:creationId xmlns:a16="http://schemas.microsoft.com/office/drawing/2014/main" id="{EB7F03B8-9108-4C09-ACB0-658E2C2FE450}"/>
              </a:ext>
            </a:extLst>
          </p:cNvPr>
          <p:cNvSpPr/>
          <p:nvPr/>
        </p:nvSpPr>
        <p:spPr>
          <a:xfrm>
            <a:off x="3496252" y="974954"/>
            <a:ext cx="2631559" cy="687014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задачи диагностики</a:t>
            </a:r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D30D1BD8-404F-4C35-A867-2612B87EB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56375"/>
              </p:ext>
            </p:extLst>
          </p:nvPr>
        </p:nvGraphicFramePr>
        <p:xfrm>
          <a:off x="464888" y="2562335"/>
          <a:ext cx="2372532" cy="99490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372532">
                  <a:extLst>
                    <a:ext uri="{9D8B030D-6E8A-4147-A177-3AD203B41FA5}">
                      <a16:colId xmlns:a16="http://schemas.microsoft.com/office/drawing/2014/main" val="1349256452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Диагностируемый объект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12644"/>
                  </a:ext>
                </a:extLst>
              </a:tr>
              <a:tr h="67582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Образование в молочной железе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651601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DCA654A-6EED-48F7-ACFC-8E355641B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93330"/>
              </p:ext>
            </p:extLst>
          </p:nvPr>
        </p:nvGraphicFramePr>
        <p:xfrm>
          <a:off x="1077274" y="3757581"/>
          <a:ext cx="2372532" cy="203101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372532">
                  <a:extLst>
                    <a:ext uri="{9D8B030D-6E8A-4147-A177-3AD203B41FA5}">
                      <a16:colId xmlns:a16="http://schemas.microsoft.com/office/drawing/2014/main" val="1349256452"/>
                    </a:ext>
                  </a:extLst>
                </a:gridCol>
              </a:tblGrid>
              <a:tr h="354613"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Множество симптомов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12644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Эхоструктура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651601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Эхогенность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168654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883752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Контур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591036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993850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F252F72-AA71-45F5-BB7F-C33A3BA93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288243"/>
              </p:ext>
            </p:extLst>
          </p:nvPr>
        </p:nvGraphicFramePr>
        <p:xfrm>
          <a:off x="3821197" y="4206698"/>
          <a:ext cx="2039510" cy="190415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39510">
                  <a:extLst>
                    <a:ext uri="{9D8B030D-6E8A-4147-A177-3AD203B41FA5}">
                      <a16:colId xmlns:a16="http://schemas.microsoft.com/office/drawing/2014/main" val="1349256452"/>
                    </a:ext>
                  </a:extLst>
                </a:gridCol>
              </a:tblGrid>
              <a:tr h="319191"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Множество диагнозов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12644"/>
                  </a:ext>
                </a:extLst>
              </a:tr>
              <a:tr h="29460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Доброкачественное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651601"/>
                  </a:ext>
                </a:extLst>
              </a:tr>
              <a:tr h="508854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Без подозрений на злокачественное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168654"/>
                  </a:ext>
                </a:extLst>
              </a:tr>
              <a:tr h="29460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Подозрительное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883752"/>
                  </a:ext>
                </a:extLst>
              </a:tr>
              <a:tr h="263359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591036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3DA66A8F-082D-4863-9EE5-A8C37945E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57281"/>
              </p:ext>
            </p:extLst>
          </p:nvPr>
        </p:nvGraphicFramePr>
        <p:xfrm>
          <a:off x="6336902" y="3853950"/>
          <a:ext cx="1807638" cy="225689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07638">
                  <a:extLst>
                    <a:ext uri="{9D8B030D-6E8A-4147-A177-3AD203B41FA5}">
                      <a16:colId xmlns:a16="http://schemas.microsoft.com/office/drawing/2014/main" val="1349256452"/>
                    </a:ext>
                  </a:extLst>
                </a:gridCol>
              </a:tblGrid>
              <a:tr h="542798"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Дифференцирующие признаки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12644"/>
                  </a:ext>
                </a:extLst>
              </a:tr>
              <a:tr h="34282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Эхогенность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651601"/>
                  </a:ext>
                </a:extLst>
              </a:tr>
              <a:tr h="34282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168654"/>
                  </a:ext>
                </a:extLst>
              </a:tr>
              <a:tr h="34282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Включения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883752"/>
                  </a:ext>
                </a:extLst>
              </a:tr>
              <a:tr h="34282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591036"/>
                  </a:ext>
                </a:extLst>
              </a:tr>
              <a:tr h="34282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993850"/>
                  </a:ext>
                </a:extLst>
              </a:tr>
            </a:tbl>
          </a:graphicData>
        </a:graphic>
      </p:graphicFrame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F66772AD-2596-40FB-ADA8-82FAE5D16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008438"/>
              </p:ext>
            </p:extLst>
          </p:nvPr>
        </p:nvGraphicFramePr>
        <p:xfrm>
          <a:off x="7175674" y="2574236"/>
          <a:ext cx="1807638" cy="5181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07638">
                  <a:extLst>
                    <a:ext uri="{9D8B030D-6E8A-4147-A177-3AD203B41FA5}">
                      <a16:colId xmlns:a16="http://schemas.microsoft.com/office/drawing/2014/main" val="1349256452"/>
                    </a:ext>
                  </a:extLst>
                </a:gridCol>
              </a:tblGrid>
              <a:tr h="133485"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Процедуры диагностики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12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112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A89D5F-EC4D-4AEF-A32D-E412E1581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2" y="2192477"/>
            <a:ext cx="7200900" cy="36195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094"/>
            <a:ext cx="7886700" cy="687013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Модель сценария диалога с пользователем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9BF26BC-379A-4937-99D1-BD0F75F49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5" y="1400041"/>
            <a:ext cx="74580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29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8CB26C5-25A8-46CE-82D0-FE8B97E21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97" y="3739088"/>
            <a:ext cx="5372100" cy="23431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200" dirty="0"/>
              <a:t>Построение прототипа ИЭС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54EE2-4980-426A-A201-28BC3C2430F5}"/>
              </a:ext>
            </a:extLst>
          </p:cNvPr>
          <p:cNvSpPr txBox="1"/>
          <p:nvPr/>
        </p:nvSpPr>
        <p:spPr>
          <a:xfrm>
            <a:off x="628650" y="1081331"/>
            <a:ext cx="647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анализа системных требований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59AB6A1-3CA7-4BED-AE71-16661D5B1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20370"/>
            <a:ext cx="5314950" cy="25241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6F5C858-12AF-4916-B0FA-3F0A04AB2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980" y="2513225"/>
            <a:ext cx="3324225" cy="11144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E0D7DF8-7F90-4272-8336-BA138D7F9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350" y="1962775"/>
            <a:ext cx="3810000" cy="14668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6587245-2D69-4377-9B82-8FB7BD5DC9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8470" y="3375720"/>
            <a:ext cx="53435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01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0EE9C6-F839-4CDB-8D23-6C2BC564B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68" y="1763779"/>
            <a:ext cx="3703564" cy="466881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79C8806-7C4E-49F1-891A-1D78B93F2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208" y="2210346"/>
            <a:ext cx="5934075" cy="39433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200" dirty="0"/>
              <a:t>Построение прототипа ИЭС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1269B3-0855-4D83-9F09-90F7F7DE02C2}"/>
              </a:ext>
            </a:extLst>
          </p:cNvPr>
          <p:cNvSpPr txBox="1"/>
          <p:nvPr/>
        </p:nvSpPr>
        <p:spPr>
          <a:xfrm>
            <a:off x="628650" y="1081331"/>
            <a:ext cx="647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детального проектирования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529864-A40C-43BF-B60C-C032A631F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712" y="3303070"/>
            <a:ext cx="38385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01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CE84FA-9EDB-4A46-9BE8-0AD1281C9633}"/>
              </a:ext>
            </a:extLst>
          </p:cNvPr>
          <p:cNvSpPr txBox="1"/>
          <p:nvPr/>
        </p:nvSpPr>
        <p:spPr>
          <a:xfrm>
            <a:off x="628650" y="1081331"/>
            <a:ext cx="647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реализации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2389ED9-B796-47F1-9401-BAECDE3DF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094"/>
            <a:ext cx="7886700" cy="687013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Построение прототипа ИЭС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CFB1061-B385-43E5-879D-3BA1C9662F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68757" y="1648144"/>
            <a:ext cx="6096221" cy="434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7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E7167-93AC-45B8-975E-EB300E4C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Построение прототипа ИЭС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626DD7-7A04-46BC-87B1-4C818B43F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7BA749-9AAC-4DB6-AD1D-329F22D3C437}"/>
              </a:ext>
            </a:extLst>
          </p:cNvPr>
          <p:cNvSpPr txBox="1"/>
          <p:nvPr/>
        </p:nvSpPr>
        <p:spPr>
          <a:xfrm>
            <a:off x="628650" y="1081331"/>
            <a:ext cx="647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тестирования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3BC91A3-0E16-4508-B9EE-4F784DD20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69" y="1081331"/>
            <a:ext cx="7106625" cy="532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82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Тестирование АТ-РЕШАТЕЛЯ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17</a:t>
            </a:fld>
            <a:endParaRPr lang="ru-RU" dirty="0"/>
          </a:p>
        </p:txBody>
      </p:sp>
      <p:pic>
        <p:nvPicPr>
          <p:cNvPr id="1026" name="Picture 2" descr="Сценарий тестирования АТ-РЕШАТЕЛЯ">
            <a:extLst>
              <a:ext uri="{FF2B5EF4-FFF2-40B4-BE49-F238E27FC236}">
                <a16:creationId xmlns:a16="http://schemas.microsoft.com/office/drawing/2014/main" id="{95B43CA0-40DE-49A7-9533-F17BFB725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706" y="817244"/>
            <a:ext cx="4675151" cy="5552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101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Блок-схема: внутренняя память 15">
            <a:extLst>
              <a:ext uri="{FF2B5EF4-FFF2-40B4-BE49-F238E27FC236}">
                <a16:creationId xmlns:a16="http://schemas.microsoft.com/office/drawing/2014/main" id="{7270CF74-4FCA-4AC2-84B8-85A399298BB5}"/>
              </a:ext>
            </a:extLst>
          </p:cNvPr>
          <p:cNvSpPr/>
          <p:nvPr/>
        </p:nvSpPr>
        <p:spPr>
          <a:xfrm>
            <a:off x="6642364" y="1281223"/>
            <a:ext cx="1871331" cy="1860698"/>
          </a:xfrm>
          <a:prstGeom prst="flowChartInternalStorage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dirty="0"/>
              <a:t>Объекты </a:t>
            </a:r>
            <a:r>
              <a:rPr lang="en-US" dirty="0"/>
              <a:t>Pascal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CB720F-C480-4F89-9754-5E8B3BD32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76D0AB6-CDEE-4967-9AAB-6213363CB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094"/>
            <a:ext cx="7886700" cy="687013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Инициализация АТ-РЕШАТЕЛЯ</a:t>
            </a:r>
          </a:p>
        </p:txBody>
      </p:sp>
      <p:sp>
        <p:nvSpPr>
          <p:cNvPr id="5" name="Куб 4">
            <a:extLst>
              <a:ext uri="{FF2B5EF4-FFF2-40B4-BE49-F238E27FC236}">
                <a16:creationId xmlns:a16="http://schemas.microsoft.com/office/drawing/2014/main" id="{D013B6F1-20B0-4D5E-B9FE-096B34FC120D}"/>
              </a:ext>
            </a:extLst>
          </p:cNvPr>
          <p:cNvSpPr/>
          <p:nvPr/>
        </p:nvSpPr>
        <p:spPr>
          <a:xfrm>
            <a:off x="628650" y="1589565"/>
            <a:ext cx="1966556" cy="1095155"/>
          </a:xfrm>
          <a:prstGeom prst="cube">
            <a:avLst>
              <a:gd name="adj" fmla="val 17553"/>
            </a:avLst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dirty="0"/>
              <a:t>База знаний</a:t>
            </a:r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B1E1A7AB-246E-414A-97FD-3B4848DD41C8}"/>
              </a:ext>
            </a:extLst>
          </p:cNvPr>
          <p:cNvSpPr/>
          <p:nvPr/>
        </p:nvSpPr>
        <p:spPr>
          <a:xfrm>
            <a:off x="2766494" y="1945757"/>
            <a:ext cx="1116418" cy="46783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один усеченный угол 7">
            <a:extLst>
              <a:ext uri="{FF2B5EF4-FFF2-40B4-BE49-F238E27FC236}">
                <a16:creationId xmlns:a16="http://schemas.microsoft.com/office/drawing/2014/main" id="{09267601-B2D1-40C9-AF73-5E4DD358B06C}"/>
              </a:ext>
            </a:extLst>
          </p:cNvPr>
          <p:cNvSpPr/>
          <p:nvPr/>
        </p:nvSpPr>
        <p:spPr>
          <a:xfrm>
            <a:off x="3967940" y="1520456"/>
            <a:ext cx="1301690" cy="1382232"/>
          </a:xfrm>
          <a:prstGeom prst="snip1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XML</a:t>
            </a:r>
            <a:endParaRPr lang="ru-RU" dirty="0"/>
          </a:p>
        </p:txBody>
      </p:sp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BB86DF4F-A994-4C73-98B4-D91BBBF23583}"/>
              </a:ext>
            </a:extLst>
          </p:cNvPr>
          <p:cNvSpPr/>
          <p:nvPr/>
        </p:nvSpPr>
        <p:spPr>
          <a:xfrm>
            <a:off x="5461121" y="1945757"/>
            <a:ext cx="1116418" cy="46783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 descr="Веб-дизайн ">
            <a:extLst>
              <a:ext uri="{FF2B5EF4-FFF2-40B4-BE49-F238E27FC236}">
                <a16:creationId xmlns:a16="http://schemas.microsoft.com/office/drawing/2014/main" id="{1BCC0CCE-5557-478F-9F2E-5B442F153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7481" y="1520456"/>
            <a:ext cx="478465" cy="478465"/>
          </a:xfrm>
          <a:prstGeom prst="rect">
            <a:avLst/>
          </a:prstGeom>
        </p:spPr>
      </p:pic>
      <p:pic>
        <p:nvPicPr>
          <p:cNvPr id="13" name="Рисунок 12" descr="База данных">
            <a:extLst>
              <a:ext uri="{FF2B5EF4-FFF2-40B4-BE49-F238E27FC236}">
                <a16:creationId xmlns:a16="http://schemas.microsoft.com/office/drawing/2014/main" id="{72ABA249-5B2F-4A96-BC57-93C3B0906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54873" y="2073349"/>
            <a:ext cx="574158" cy="574158"/>
          </a:xfrm>
          <a:prstGeom prst="rect">
            <a:avLst/>
          </a:prstGeom>
        </p:spPr>
      </p:pic>
      <p:pic>
        <p:nvPicPr>
          <p:cNvPr id="15" name="Рисунок 14" descr="Сетевая диаграмма ">
            <a:extLst>
              <a:ext uri="{FF2B5EF4-FFF2-40B4-BE49-F238E27FC236}">
                <a16:creationId xmlns:a16="http://schemas.microsoft.com/office/drawing/2014/main" id="{7795DEBE-6C7A-4446-B0AE-32175C2622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06048" y="2280683"/>
            <a:ext cx="632637" cy="63263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B06E959-B624-43E3-AE0D-62FDD604B1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4703" y="3636240"/>
            <a:ext cx="2708145" cy="186069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3C4D94A-6C53-4A8C-88E2-8B8CE48A2C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0347" y="3429000"/>
            <a:ext cx="1857928" cy="22295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D9FCD4A-579D-4371-8BDC-2BC7749A2803}"/>
              </a:ext>
            </a:extLst>
          </p:cNvPr>
          <p:cNvSpPr txBox="1"/>
          <p:nvPr/>
        </p:nvSpPr>
        <p:spPr>
          <a:xfrm>
            <a:off x="897605" y="4220591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.KBS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EF9276-C896-40F3-8196-FAE8095E2744}"/>
              </a:ext>
            </a:extLst>
          </p:cNvPr>
          <p:cNvSpPr txBox="1"/>
          <p:nvPr/>
        </p:nvSpPr>
        <p:spPr>
          <a:xfrm>
            <a:off x="3930135" y="4220591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.XML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6A59885-0DF0-47B9-8B2D-FA3F790A11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4264" y="3526816"/>
            <a:ext cx="2656204" cy="20338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273CB32-6998-4B92-81D8-88453030FCE7}"/>
              </a:ext>
            </a:extLst>
          </p:cNvPr>
          <p:cNvSpPr txBox="1"/>
          <p:nvPr/>
        </p:nvSpPr>
        <p:spPr>
          <a:xfrm>
            <a:off x="6919276" y="3943591"/>
            <a:ext cx="15183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Pascal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834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9D8972-073B-4E61-9148-69F630517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C9EE7DD-18A0-468F-8C3D-6A1DF303E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3"/>
            <a:ext cx="7886700" cy="687387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Особенности программных разработок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E682FE0-86A8-4660-A332-9D762A138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911" y="5007934"/>
            <a:ext cx="1445172" cy="144517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FCFC85-3FD0-465E-98C7-23C778DB5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860" y="913914"/>
            <a:ext cx="1029274" cy="144517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381FFA9-0963-4D97-9F3E-BDC99A715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445" y="3252994"/>
            <a:ext cx="1448002" cy="809738"/>
          </a:xfrm>
          <a:prstGeom prst="rect">
            <a:avLst/>
          </a:prstGeom>
        </p:spPr>
      </p:pic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D1EAD94C-FA7A-449E-9143-E91384E6A6AD}"/>
              </a:ext>
            </a:extLst>
          </p:cNvPr>
          <p:cNvSpPr/>
          <p:nvPr/>
        </p:nvSpPr>
        <p:spPr>
          <a:xfrm>
            <a:off x="2071331" y="2616901"/>
            <a:ext cx="802331" cy="687387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B456F4E4-A5A1-4F6D-8B23-EE8715E27398}"/>
              </a:ext>
            </a:extLst>
          </p:cNvPr>
          <p:cNvSpPr/>
          <p:nvPr/>
        </p:nvSpPr>
        <p:spPr>
          <a:xfrm>
            <a:off x="2092080" y="4191639"/>
            <a:ext cx="802331" cy="687387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0F4C8E24-9980-44C9-9FDE-C87332C6C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440620"/>
              </p:ext>
            </p:extLst>
          </p:nvPr>
        </p:nvGraphicFramePr>
        <p:xfrm>
          <a:off x="5014051" y="2092503"/>
          <a:ext cx="3501299" cy="394045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01299">
                  <a:extLst>
                    <a:ext uri="{9D8B030D-6E8A-4147-A177-3AD203B41FA5}">
                      <a16:colId xmlns:a16="http://schemas.microsoft.com/office/drawing/2014/main" val="4079902741"/>
                    </a:ext>
                  </a:extLst>
                </a:gridCol>
              </a:tblGrid>
              <a:tr h="3940457">
                <a:tc>
                  <a:txBody>
                    <a:bodyPr/>
                    <a:lstStyle/>
                    <a:p>
                      <a:pPr algn="just">
                        <a:lnSpc>
                          <a:spcPts val="2400"/>
                        </a:lnSpc>
                      </a:pP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XMLDom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AT_KRL_Editor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AT_KRL_Type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AT_KRL_Object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AT_KRL_Attribute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AT_KRL_MathExpression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AT_KRL_StFzExpression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AT_KRL_Fact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AT_KRL_ConditionNot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AT_KRL_ConditionAnd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AT_KRL_ConditionOr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AT_KRL_Rule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AT_KRL_Parser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TKBConvertor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TSolverX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TXMLLoader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85738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BABEBCE-3276-420D-B028-E4A178DE4F94}"/>
              </a:ext>
            </a:extLst>
          </p:cNvPr>
          <p:cNvSpPr txBox="1"/>
          <p:nvPr/>
        </p:nvSpPr>
        <p:spPr>
          <a:xfrm>
            <a:off x="4974192" y="1054258"/>
            <a:ext cx="3299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и/или </a:t>
            </a: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модифицировано 1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308812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02C55-90FC-4F03-9B69-0EB83398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/>
              <a:t>Реферат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86C53B-B465-4F3B-B49B-55327FED7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5882"/>
            <a:ext cx="7842250" cy="5251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Пояснительная записка содержит:  </a:t>
            </a:r>
          </a:p>
          <a:p>
            <a:pPr marL="271463" indent="0">
              <a:buNone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41</a:t>
            </a:r>
            <a:r>
              <a:rPr lang="ru-RU" sz="2600" dirty="0">
                <a:solidFill>
                  <a:schemeClr val="bg1">
                    <a:lumMod val="50000"/>
                  </a:schemeClr>
                </a:solidFill>
              </a:rPr>
              <a:t> страницу, 18 рисунков, 2 таблицы, 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47</a:t>
            </a:r>
            <a:r>
              <a:rPr lang="ru-RU" sz="2600" dirty="0">
                <a:solidFill>
                  <a:schemeClr val="bg1">
                    <a:lumMod val="50000"/>
                  </a:schemeClr>
                </a:solidFill>
              </a:rPr>
              <a:t> ссылок на источники</a:t>
            </a:r>
          </a:p>
          <a:p>
            <a:pPr marL="0" indent="0">
              <a:buNone/>
            </a:pPr>
            <a:r>
              <a:rPr lang="ru-RU" sz="2600" dirty="0"/>
              <a:t>Ключевые слова: </a:t>
            </a:r>
          </a:p>
          <a:p>
            <a:pPr marL="271463" indent="0">
              <a:buNone/>
            </a:pPr>
            <a:r>
              <a:rPr lang="ru-RU" sz="2600" dirty="0">
                <a:solidFill>
                  <a:schemeClr val="bg1">
                    <a:lumMod val="50000"/>
                  </a:schemeClr>
                </a:solidFill>
              </a:rPr>
              <a:t>задачно-ориентированная методология, инструментальный комплекс АТ-ТЕХНОЛОГИЯ, интегрированные экспертные системы.</a:t>
            </a:r>
          </a:p>
          <a:p>
            <a:pPr marL="0" indent="0">
              <a:buNone/>
            </a:pPr>
            <a:r>
              <a:rPr lang="ru-RU" sz="2600" dirty="0"/>
              <a:t>Программная реализация компонентов инженерной части содержит: </a:t>
            </a:r>
          </a:p>
          <a:p>
            <a:pPr marL="271463" indent="0">
              <a:buNone/>
            </a:pPr>
            <a:r>
              <a:rPr lang="ru-RU" sz="2600" dirty="0">
                <a:solidFill>
                  <a:schemeClr val="bg1">
                    <a:lumMod val="50000"/>
                  </a:schemeClr>
                </a:solidFill>
              </a:rPr>
              <a:t>14 классов, ~1800 строк программного кода</a:t>
            </a:r>
          </a:p>
          <a:p>
            <a:pPr marL="0" indent="0" algn="just">
              <a:buNone/>
            </a:pPr>
            <a:endParaRPr lang="ru-RU" sz="2000" dirty="0"/>
          </a:p>
          <a:p>
            <a:pPr marL="0" indent="0" algn="just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81C50F-E29F-4C4B-B814-44C06F435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0735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Заключение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7A16F38-C76B-4AB4-B188-C1C2BE9B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Проведено исследование отдельных компонентов комплекса АТ-ТЕХНОЛОГИЯ.</a:t>
            </a:r>
          </a:p>
          <a:p>
            <a:r>
              <a:rPr lang="ru-RU" dirty="0"/>
              <a:t>Построен и протестирован демонстрационный прототип интегрированной экспертной системы по проблемной области «Медицинская ультразвуковая диагностика» в направлении диагностики рака молочной железы.</a:t>
            </a:r>
          </a:p>
          <a:p>
            <a:r>
              <a:rPr lang="ru-RU" dirty="0"/>
              <a:t>Проведено программное исследование и разработаны предложения по реинжинирингу универсального АТ-РЕШАТЕЛЯ.</a:t>
            </a:r>
          </a:p>
        </p:txBody>
      </p:sp>
    </p:spTree>
    <p:extLst>
      <p:ext uri="{BB962C8B-B14F-4D97-AF65-F5344CB8AC3E}">
        <p14:creationId xmlns:p14="http://schemas.microsoft.com/office/powerpoint/2010/main" val="1439077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859FE-0C84-474E-96A4-72A9CAF3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800" dirty="0"/>
              <a:t>Список литературы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7AA394-B5C2-4F01-84A1-584E5DBA3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F473416-6538-491E-82A2-E86C7075E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Рыбина Г.В. Теория и технология построения интегрированных экспертных систем. Монография. М.:</a:t>
            </a:r>
            <a:r>
              <a:rPr lang="en-US" dirty="0"/>
              <a:t>”</a:t>
            </a:r>
            <a:r>
              <a:rPr lang="ru-RU" dirty="0"/>
              <a:t>Научтехлитиздат</a:t>
            </a:r>
            <a:r>
              <a:rPr lang="en-US" dirty="0"/>
              <a:t>”</a:t>
            </a:r>
            <a:r>
              <a:rPr lang="ru-RU" dirty="0"/>
              <a:t>, 2008. – 482 с.</a:t>
            </a:r>
          </a:p>
          <a:p>
            <a:pPr marL="514350" indent="-514350">
              <a:buAutoNum type="arabicPeriod"/>
            </a:pPr>
            <a:r>
              <a:rPr lang="ru-RU" dirty="0"/>
              <a:t>Рыбина Г.В., Демидов Д.В. Модели, методы и программные средства вывода в интегрированных экспертных системах // Инженерная физика. №2,2007. с.51-60.</a:t>
            </a:r>
          </a:p>
          <a:p>
            <a:pPr marL="514350" indent="-514350">
              <a:buAutoNum type="arabicPeriod"/>
            </a:pPr>
            <a:r>
              <a:rPr lang="en-US" dirty="0"/>
              <a:t>Dominique A. Lobar Approach to Breast Ultrasound. – </a:t>
            </a:r>
            <a:r>
              <a:rPr lang="ru-RU" dirty="0"/>
              <a:t>М</a:t>
            </a:r>
            <a:r>
              <a:rPr lang="en-US" dirty="0"/>
              <a:t>.: Springer International Publishing AG. Part of Springer Nature 2018. – 346 </a:t>
            </a:r>
            <a:r>
              <a:rPr lang="ru-RU" dirty="0"/>
              <a:t>с</a:t>
            </a:r>
            <a:r>
              <a:rPr lang="en-US" dirty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0056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9CC55E-4EB3-4177-9E4C-130DE6DB2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E80691-F45F-44E0-BF8C-9C2D6234271D}"/>
              </a:ext>
            </a:extLst>
          </p:cNvPr>
          <p:cNvSpPr txBox="1"/>
          <p:nvPr/>
        </p:nvSpPr>
        <p:spPr>
          <a:xfrm>
            <a:off x="2704173" y="2739374"/>
            <a:ext cx="37882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latin typeface="Arial Black" panose="020B0A04020102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40619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96CDE-446F-4C6B-9F34-DB35333E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Актуальность работы</a:t>
            </a:r>
            <a:endParaRPr lang="ru-RU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821C45-0672-4067-B020-45CF2AE6E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>
                <a:solidFill>
                  <a:schemeClr val="tx1"/>
                </a:solidFill>
              </a:rPr>
              <a:pPr/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56806" y="825667"/>
            <a:ext cx="311045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Интегрированные экспертные системы </a:t>
            </a:r>
          </a:p>
          <a:p>
            <a:pPr algn="ctr"/>
            <a:r>
              <a:rPr lang="ru-RU" sz="2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(ИЭС)</a:t>
            </a:r>
            <a:endParaRPr lang="ru-RU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2503FFE1-0969-49AB-9E9A-9DF2C864DC74}"/>
              </a:ext>
            </a:extLst>
          </p:cNvPr>
          <p:cNvSpPr/>
          <p:nvPr/>
        </p:nvSpPr>
        <p:spPr>
          <a:xfrm>
            <a:off x="4624337" y="2025996"/>
            <a:ext cx="375387" cy="706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B0F6772-037D-4F9B-ACC3-531D5F9BEFE1}"/>
              </a:ext>
            </a:extLst>
          </p:cNvPr>
          <p:cNvSpPr/>
          <p:nvPr/>
        </p:nvSpPr>
        <p:spPr>
          <a:xfrm>
            <a:off x="3512151" y="2797533"/>
            <a:ext cx="2637191" cy="85758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Медицинская диагностика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1C7F45D5-1158-480A-933C-CA3FE1F20A51}"/>
              </a:ext>
            </a:extLst>
          </p:cNvPr>
          <p:cNvSpPr/>
          <p:nvPr/>
        </p:nvSpPr>
        <p:spPr>
          <a:xfrm rot="3242656">
            <a:off x="2676009" y="3332122"/>
            <a:ext cx="350874" cy="1105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D4BB78C5-D4EA-4766-979A-6A6A5E6DDF23}"/>
              </a:ext>
            </a:extLst>
          </p:cNvPr>
          <p:cNvSpPr/>
          <p:nvPr/>
        </p:nvSpPr>
        <p:spPr>
          <a:xfrm rot="692552">
            <a:off x="3916297" y="3722158"/>
            <a:ext cx="350874" cy="1105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низ 22">
            <a:extLst>
              <a:ext uri="{FF2B5EF4-FFF2-40B4-BE49-F238E27FC236}">
                <a16:creationId xmlns:a16="http://schemas.microsoft.com/office/drawing/2014/main" id="{D928D92D-1B39-433B-9DD7-E85CC91E620E}"/>
              </a:ext>
            </a:extLst>
          </p:cNvPr>
          <p:cNvSpPr/>
          <p:nvPr/>
        </p:nvSpPr>
        <p:spPr>
          <a:xfrm rot="20648054">
            <a:off x="5451189" y="3719181"/>
            <a:ext cx="350874" cy="1105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: вниз 23">
            <a:extLst>
              <a:ext uri="{FF2B5EF4-FFF2-40B4-BE49-F238E27FC236}">
                <a16:creationId xmlns:a16="http://schemas.microsoft.com/office/drawing/2014/main" id="{919D523E-5837-4859-AF51-1A289F3AA97E}"/>
              </a:ext>
            </a:extLst>
          </p:cNvPr>
          <p:cNvSpPr/>
          <p:nvPr/>
        </p:nvSpPr>
        <p:spPr>
          <a:xfrm rot="18003624">
            <a:off x="6703558" y="3294265"/>
            <a:ext cx="350874" cy="1105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EAE2CB-62F2-4E78-BEEC-EA58F79ED1DC}"/>
              </a:ext>
            </a:extLst>
          </p:cNvPr>
          <p:cNvSpPr txBox="1"/>
          <p:nvPr/>
        </p:nvSpPr>
        <p:spPr>
          <a:xfrm>
            <a:off x="952836" y="3810409"/>
            <a:ext cx="15140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Диагностика</a:t>
            </a:r>
          </a:p>
          <a:p>
            <a:r>
              <a:rPr lang="ru-RU" dirty="0"/>
              <a:t>заболеваний </a:t>
            </a:r>
          </a:p>
          <a:p>
            <a:r>
              <a:rPr lang="ru-RU" dirty="0"/>
              <a:t>крови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E52B61-3E9E-4751-844B-43C1A8F1881D}"/>
              </a:ext>
            </a:extLst>
          </p:cNvPr>
          <p:cNvSpPr txBox="1"/>
          <p:nvPr/>
        </p:nvSpPr>
        <p:spPr>
          <a:xfrm>
            <a:off x="2860186" y="4750408"/>
            <a:ext cx="1785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Диагностика</a:t>
            </a:r>
          </a:p>
          <a:p>
            <a:r>
              <a:rPr lang="ru-RU" dirty="0"/>
              <a:t>наследственных</a:t>
            </a:r>
          </a:p>
          <a:p>
            <a:r>
              <a:rPr lang="ru-RU" dirty="0"/>
              <a:t>заболеваний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A8D86A-F66E-4BB4-B3E4-EFA89DE46FF8}"/>
              </a:ext>
            </a:extLst>
          </p:cNvPr>
          <p:cNvSpPr txBox="1"/>
          <p:nvPr/>
        </p:nvSpPr>
        <p:spPr>
          <a:xfrm>
            <a:off x="5578139" y="4804115"/>
            <a:ext cx="1694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Ультразвуковая</a:t>
            </a:r>
          </a:p>
          <a:p>
            <a:r>
              <a:rPr lang="ru-RU" dirty="0"/>
              <a:t>диагностика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17D9BB8D-8DD4-4D86-9BF9-C2C7E0EFA73D}"/>
              </a:ext>
            </a:extLst>
          </p:cNvPr>
          <p:cNvSpPr/>
          <p:nvPr/>
        </p:nvSpPr>
        <p:spPr>
          <a:xfrm>
            <a:off x="7445402" y="4369910"/>
            <a:ext cx="170121" cy="170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A2B27A15-B719-44A1-9F89-1CDE0BCD0D9D}"/>
              </a:ext>
            </a:extLst>
          </p:cNvPr>
          <p:cNvSpPr/>
          <p:nvPr/>
        </p:nvSpPr>
        <p:spPr>
          <a:xfrm>
            <a:off x="7806853" y="4369910"/>
            <a:ext cx="170121" cy="170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296E604A-85D8-40BD-BE76-8A66B651F112}"/>
              </a:ext>
            </a:extLst>
          </p:cNvPr>
          <p:cNvSpPr/>
          <p:nvPr/>
        </p:nvSpPr>
        <p:spPr>
          <a:xfrm>
            <a:off x="8168304" y="4369909"/>
            <a:ext cx="170121" cy="170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69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FB7A8-1E1A-4244-806F-8D6E13DF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Цель УИР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EAFB75-0049-4183-BEAC-831022051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917" y="1074049"/>
            <a:ext cx="7886700" cy="5251085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ru-RU" dirty="0"/>
              <a:t>Разработка средствами комплекса АТ-ТЕХНОЛОГИЯ демонстрационного прототипа интегрированной экспертной системы для проблемной области «Медицинская ультразвуковая диагностика» на основе разработанных моделей, предусмотренных задачно-ориентированной методологией.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ru-RU" dirty="0"/>
              <a:t>Углубленное программное исследование универсального АТ-РЕШАТЕЛЯ.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9E31F2-6CA6-4B6F-B7C2-671F4B631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224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41EDD23E-015C-40AC-B55A-01B8C5EC5974}"/>
              </a:ext>
            </a:extLst>
          </p:cNvPr>
          <p:cNvSpPr/>
          <p:nvPr/>
        </p:nvSpPr>
        <p:spPr>
          <a:xfrm>
            <a:off x="754912" y="2081087"/>
            <a:ext cx="7921256" cy="23816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FB7A8-1E1A-4244-806F-8D6E13DF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725" y="0"/>
            <a:ext cx="8515350" cy="687013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ru-RU" sz="3200" dirty="0"/>
              <a:t>Задачно-ориентированная методология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9E31F2-6CA6-4B6F-B7C2-671F4B631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>
            <a:noFill/>
          </a:ln>
        </p:spPr>
        <p:txBody>
          <a:bodyPr/>
          <a:lstStyle/>
          <a:p>
            <a:fld id="{24882390-5E8C-4CFA-AF90-B2445B96FD8B}" type="slidenum">
              <a:rPr lang="ru-RU" sz="1800" smtClean="0"/>
              <a:pPr/>
              <a:t>5</a:t>
            </a:fld>
            <a:endParaRPr lang="ru-RU" sz="18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60A6EB8-AABE-4A85-8E91-993DEACFC4D0}"/>
              </a:ext>
            </a:extLst>
          </p:cNvPr>
          <p:cNvSpPr/>
          <p:nvPr/>
        </p:nvSpPr>
        <p:spPr>
          <a:xfrm>
            <a:off x="2839692" y="850604"/>
            <a:ext cx="3944679" cy="649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принципы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EB8349B-3977-492F-AB6F-64660FD7D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440046"/>
              </p:ext>
            </p:extLst>
          </p:nvPr>
        </p:nvGraphicFramePr>
        <p:xfrm>
          <a:off x="981740" y="2265973"/>
          <a:ext cx="2300176" cy="9209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00176">
                  <a:extLst>
                    <a:ext uri="{9D8B030D-6E8A-4147-A177-3AD203B41FA5}">
                      <a16:colId xmlns:a16="http://schemas.microsoft.com/office/drawing/2014/main" val="3902822123"/>
                    </a:ext>
                  </a:extLst>
                </a:gridCol>
              </a:tblGrid>
              <a:tr h="920900"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Включение в ЭС нетрадиционных для них функций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99787"/>
                  </a:ext>
                </a:extLst>
              </a:tr>
            </a:tbl>
          </a:graphicData>
        </a:graphic>
      </p:graphicFrame>
      <p:graphicFrame>
        <p:nvGraphicFramePr>
          <p:cNvPr id="26" name="Таблица 25">
            <a:extLst>
              <a:ext uri="{FF2B5EF4-FFF2-40B4-BE49-F238E27FC236}">
                <a16:creationId xmlns:a16="http://schemas.microsoft.com/office/drawing/2014/main" id="{F3F0986B-1B22-483C-8BD0-D34A08B26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385225"/>
              </p:ext>
            </p:extLst>
          </p:nvPr>
        </p:nvGraphicFramePr>
        <p:xfrm>
          <a:off x="3732027" y="2265973"/>
          <a:ext cx="2105249" cy="13036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05249">
                  <a:extLst>
                    <a:ext uri="{9D8B030D-6E8A-4147-A177-3AD203B41FA5}">
                      <a16:colId xmlns:a16="http://schemas.microsoft.com/office/drawing/2014/main" val="3902822123"/>
                    </a:ext>
                  </a:extLst>
                </a:gridCol>
              </a:tblGrid>
              <a:tr h="1303671"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Построение иерархии моделей ЭС по уровням интеграции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99787"/>
                  </a:ext>
                </a:extLst>
              </a:tr>
            </a:tbl>
          </a:graphicData>
        </a:graphic>
      </p:graphicFrame>
      <p:graphicFrame>
        <p:nvGraphicFramePr>
          <p:cNvPr id="27" name="Таблица 26">
            <a:extLst>
              <a:ext uri="{FF2B5EF4-FFF2-40B4-BE49-F238E27FC236}">
                <a16:creationId xmlns:a16="http://schemas.microsoft.com/office/drawing/2014/main" id="{6ED2A7C4-30F1-433B-AA21-FE018DB5E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745456"/>
              </p:ext>
            </p:extLst>
          </p:nvPr>
        </p:nvGraphicFramePr>
        <p:xfrm>
          <a:off x="6195238" y="2265973"/>
          <a:ext cx="2300176" cy="9209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00176">
                  <a:extLst>
                    <a:ext uri="{9D8B030D-6E8A-4147-A177-3AD203B41FA5}">
                      <a16:colId xmlns:a16="http://schemas.microsoft.com/office/drawing/2014/main" val="3902822123"/>
                    </a:ext>
                  </a:extLst>
                </a:gridCol>
              </a:tblGrid>
              <a:tr h="920900"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Моделирование конкретных типов НФ-задач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99787"/>
                  </a:ext>
                </a:extLst>
              </a:tr>
            </a:tbl>
          </a:graphicData>
        </a:graphic>
      </p:graphicFrame>
      <p:graphicFrame>
        <p:nvGraphicFramePr>
          <p:cNvPr id="28" name="Таблица 27">
            <a:extLst>
              <a:ext uri="{FF2B5EF4-FFF2-40B4-BE49-F238E27FC236}">
                <a16:creationId xmlns:a16="http://schemas.microsoft.com/office/drawing/2014/main" id="{AD22F5A3-3FE4-4B42-B141-371CB2297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050519"/>
              </p:ext>
            </p:extLst>
          </p:nvPr>
        </p:nvGraphicFramePr>
        <p:xfrm>
          <a:off x="981740" y="3432305"/>
          <a:ext cx="2300176" cy="9209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00176">
                  <a:extLst>
                    <a:ext uri="{9D8B030D-6E8A-4147-A177-3AD203B41FA5}">
                      <a16:colId xmlns:a16="http://schemas.microsoft.com/office/drawing/2014/main" val="3902822123"/>
                    </a:ext>
                  </a:extLst>
                </a:gridCol>
              </a:tblGrid>
              <a:tr h="920900"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Ориентация на модель решения типовой задачи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99787"/>
                  </a:ext>
                </a:extLst>
              </a:tr>
            </a:tbl>
          </a:graphicData>
        </a:graphic>
      </p:graphicFrame>
      <p:graphicFrame>
        <p:nvGraphicFramePr>
          <p:cNvPr id="29" name="Таблица 28">
            <a:extLst>
              <a:ext uri="{FF2B5EF4-FFF2-40B4-BE49-F238E27FC236}">
                <a16:creationId xmlns:a16="http://schemas.microsoft.com/office/drawing/2014/main" id="{C9A67E64-BFFA-4284-B69D-FEC0B4858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167960"/>
              </p:ext>
            </p:extLst>
          </p:nvPr>
        </p:nvGraphicFramePr>
        <p:xfrm>
          <a:off x="6195238" y="3432305"/>
          <a:ext cx="2300176" cy="9209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00176">
                  <a:extLst>
                    <a:ext uri="{9D8B030D-6E8A-4147-A177-3AD203B41FA5}">
                      <a16:colId xmlns:a16="http://schemas.microsoft.com/office/drawing/2014/main" val="3902822123"/>
                    </a:ext>
                  </a:extLst>
                </a:gridCol>
              </a:tblGrid>
              <a:tr h="920900"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Организация этапов жизненного цикла построения ИЭС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99787"/>
                  </a:ext>
                </a:extLst>
              </a:tr>
            </a:tbl>
          </a:graphicData>
        </a:graphic>
      </p:graphicFrame>
      <p:sp>
        <p:nvSpPr>
          <p:cNvPr id="31" name="Стрелка: вниз 30">
            <a:extLst>
              <a:ext uri="{FF2B5EF4-FFF2-40B4-BE49-F238E27FC236}">
                <a16:creationId xmlns:a16="http://schemas.microsoft.com/office/drawing/2014/main" id="{C8385C68-0071-49FD-AB3C-25EAE9979467}"/>
              </a:ext>
            </a:extLst>
          </p:cNvPr>
          <p:cNvSpPr/>
          <p:nvPr/>
        </p:nvSpPr>
        <p:spPr>
          <a:xfrm>
            <a:off x="4407195" y="1617195"/>
            <a:ext cx="850605" cy="3464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Крест 31">
            <a:extLst>
              <a:ext uri="{FF2B5EF4-FFF2-40B4-BE49-F238E27FC236}">
                <a16:creationId xmlns:a16="http://schemas.microsoft.com/office/drawing/2014/main" id="{EE538506-944A-447C-8B1B-F2693AD8B8DD}"/>
              </a:ext>
            </a:extLst>
          </p:cNvPr>
          <p:cNvSpPr/>
          <p:nvPr/>
        </p:nvSpPr>
        <p:spPr>
          <a:xfrm>
            <a:off x="4618747" y="4580263"/>
            <a:ext cx="427500" cy="427500"/>
          </a:xfrm>
          <a:prstGeom prst="plus">
            <a:avLst>
              <a:gd name="adj" fmla="val 42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3B6179-79F4-48D4-8976-5D44ECEE5453}"/>
              </a:ext>
            </a:extLst>
          </p:cNvPr>
          <p:cNvSpPr/>
          <p:nvPr/>
        </p:nvSpPr>
        <p:spPr>
          <a:xfrm>
            <a:off x="1892594" y="5124893"/>
            <a:ext cx="5879805" cy="5737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Автоматизированное приобретение знаний</a:t>
            </a:r>
          </a:p>
        </p:txBody>
      </p:sp>
    </p:spTree>
    <p:extLst>
      <p:ext uri="{BB962C8B-B14F-4D97-AF65-F5344CB8AC3E}">
        <p14:creationId xmlns:p14="http://schemas.microsoft.com/office/powerpoint/2010/main" val="203363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28649" y="36094"/>
            <a:ext cx="8784858" cy="687013"/>
          </a:xfrm>
        </p:spPr>
        <p:txBody>
          <a:bodyPr>
            <a:noAutofit/>
          </a:bodyPr>
          <a:lstStyle/>
          <a:p>
            <a:pPr algn="ctr"/>
            <a:r>
              <a:rPr lang="ru-RU" sz="2800" dirty="0"/>
              <a:t>Инструментальный комплекс АТ-ТЕХНОЛОГИЯ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26BC743-BE1F-4698-A241-AF9133A559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07" y="1137683"/>
            <a:ext cx="7299515" cy="474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0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FB7A8-1E1A-4244-806F-8D6E13DF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07" y="0"/>
            <a:ext cx="8515351" cy="687013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Универсальный АТ-РЕШАТЕЛЬ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9E31F2-6CA6-4B6F-B7C2-671F4B631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3074" name="Picture 2" descr="Структура АТ-РЕШАТЕЛЯ">
            <a:extLst>
              <a:ext uri="{FF2B5EF4-FFF2-40B4-BE49-F238E27FC236}">
                <a16:creationId xmlns:a16="http://schemas.microsoft.com/office/drawing/2014/main" id="{EF42777B-7280-42BE-AD48-758D255C6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17" y="1004223"/>
            <a:ext cx="7736304" cy="4418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5645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C1D19-330B-4CC1-918D-EC866EC4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Задачи УИР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2DC5C4-F706-4886-AF63-489979282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5882"/>
            <a:ext cx="7886700" cy="5251085"/>
          </a:xfrm>
        </p:spPr>
        <p:txBody>
          <a:bodyPr>
            <a:normAutofit fontScale="92500"/>
          </a:bodyPr>
          <a:lstStyle/>
          <a:p>
            <a:pPr lvl="0"/>
            <a:r>
              <a:rPr lang="ru-RU" dirty="0"/>
              <a:t>Разработка комплекса моделей, предусмотренных задачно-ориентированной методологией.</a:t>
            </a:r>
          </a:p>
          <a:p>
            <a:pPr lvl="0"/>
            <a:r>
              <a:rPr lang="ru-RU" dirty="0"/>
              <a:t>Проектирование архитектуры демонстрационного прототипа ИЭС выбранной ПрО.</a:t>
            </a:r>
          </a:p>
          <a:p>
            <a:pPr lvl="0"/>
            <a:r>
              <a:rPr lang="ru-RU" dirty="0"/>
              <a:t>Построение и тестирование демонстрационного прототипа ИЭС с использованием базовых средств инструментального комплекса АТ-ТЕХНОЛОГИЯ.</a:t>
            </a:r>
          </a:p>
          <a:p>
            <a:pPr lvl="0"/>
            <a:r>
              <a:rPr lang="ru-RU" dirty="0"/>
              <a:t>Разработка сценария тестирования основных компонентов АТ-РЕШАТЕЛЯ.</a:t>
            </a:r>
          </a:p>
          <a:p>
            <a:pPr lvl="0"/>
            <a:r>
              <a:rPr lang="ru-RU" dirty="0"/>
              <a:t>Разработка предложений по реинжинирингу универсального АТ-РЕШАТЕЛЯ.</a:t>
            </a:r>
          </a:p>
          <a:p>
            <a:pPr marL="0">
              <a:buNone/>
            </a:pPr>
            <a:r>
              <a:rPr lang="ru-RU" sz="2000" dirty="0"/>
              <a:t>	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FA2337-0BE5-47EC-8352-79BCEE0DA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586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925882"/>
            <a:ext cx="8225639" cy="5251085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Дано: </a:t>
            </a:r>
          </a:p>
          <a:p>
            <a:pPr lvl="1" hangingPunct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проблемной области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hangingPunct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описания моделей принципов задачно-ориентированной методологии</a:t>
            </a:r>
          </a:p>
          <a:p>
            <a:pPr marL="457200" lvl="1" indent="0" hangingPunc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Требуется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: </a:t>
            </a:r>
          </a:p>
          <a:p>
            <a:pPr lvl="1" hangingPunct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Построить модель проблемной области</a:t>
            </a:r>
          </a:p>
          <a:p>
            <a:pPr lvl="1" hangingPunct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спецификации моделей</a:t>
            </a:r>
          </a:p>
          <a:p>
            <a:pPr lvl="1" hangingPunct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построенных моделей разработать и протестировать прототип ИЭС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9151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4718</TotalTime>
  <Words>613</Words>
  <Application>Microsoft Office PowerPoint</Application>
  <PresentationFormat>Экран (4:3)</PresentationFormat>
  <Paragraphs>133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Times New Roman</vt:lpstr>
      <vt:lpstr>Wingdings</vt:lpstr>
      <vt:lpstr>Тема Office</vt:lpstr>
      <vt:lpstr>Разработка средствами комплекса АТ-ТЕХНОЛОГИЯ демонстрационного прототипа интегрированной экспертной системы для проблемной области «Медицинская ультразвуковая диагностика» и углубленное программное исследование универсального АТ-РЕШАТЕЛЯ</vt:lpstr>
      <vt:lpstr>Реферат</vt:lpstr>
      <vt:lpstr>Актуальность работы</vt:lpstr>
      <vt:lpstr>Цель УИР</vt:lpstr>
      <vt:lpstr>Задачно-ориентированная методология</vt:lpstr>
      <vt:lpstr>Инструментальный комплекс АТ-ТЕХНОЛОГИЯ</vt:lpstr>
      <vt:lpstr>Универсальный АТ-РЕШАТЕЛЬ</vt:lpstr>
      <vt:lpstr>Задачи УИР</vt:lpstr>
      <vt:lpstr>Постановка задачи</vt:lpstr>
      <vt:lpstr>Модель архитектуры прототипа ИЭС</vt:lpstr>
      <vt:lpstr>Модель проблемной области</vt:lpstr>
      <vt:lpstr>Модель сценария диалога с пользователем</vt:lpstr>
      <vt:lpstr>Построение прототипа ИЭС</vt:lpstr>
      <vt:lpstr>Построение прототипа ИЭС</vt:lpstr>
      <vt:lpstr>Построение прототипа ИЭС</vt:lpstr>
      <vt:lpstr>Построение прототипа ИЭС</vt:lpstr>
      <vt:lpstr>Тестирование АТ-РЕШАТЕЛЯ</vt:lpstr>
      <vt:lpstr>Инициализация АТ-РЕШАТЕЛЯ</vt:lpstr>
      <vt:lpstr>Особенности программных разработок</vt:lpstr>
      <vt:lpstr>Заключение</vt:lpstr>
      <vt:lpstr>Список литературы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V. R.</dc:creator>
  <cp:lastModifiedBy>Андрей Григорьев</cp:lastModifiedBy>
  <cp:revision>111</cp:revision>
  <dcterms:created xsi:type="dcterms:W3CDTF">2017-09-30T21:27:42Z</dcterms:created>
  <dcterms:modified xsi:type="dcterms:W3CDTF">2019-06-10T06:11:36Z</dcterms:modified>
</cp:coreProperties>
</file>