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5" r:id="rId2"/>
    <p:sldId id="258" r:id="rId3"/>
    <p:sldId id="293" r:id="rId4"/>
    <p:sldId id="276" r:id="rId5"/>
    <p:sldId id="296" r:id="rId6"/>
    <p:sldId id="298" r:id="rId7"/>
    <p:sldId id="299" r:id="rId8"/>
    <p:sldId id="262" r:id="rId9"/>
    <p:sldId id="300" r:id="rId10"/>
    <p:sldId id="263" r:id="rId11"/>
    <p:sldId id="270" r:id="rId12"/>
    <p:sldId id="284" r:id="rId13"/>
    <p:sldId id="303" r:id="rId14"/>
    <p:sldId id="285" r:id="rId15"/>
    <p:sldId id="286" r:id="rId16"/>
    <p:sldId id="288" r:id="rId17"/>
    <p:sldId id="301" r:id="rId18"/>
    <p:sldId id="302" r:id="rId19"/>
    <p:sldId id="265" r:id="rId20"/>
    <p:sldId id="289" r:id="rId21"/>
    <p:sldId id="290" r:id="rId22"/>
    <p:sldId id="266" r:id="rId23"/>
    <p:sldId id="267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69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52A2-87B4-47F0-AC37-ED6F4B94E49A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4E77-8490-42F6-B735-9997140001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94F79F4-8908-47C1-815C-4C7976F11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469" y="3435698"/>
            <a:ext cx="6858001" cy="1055959"/>
          </a:xfrm>
        </p:spPr>
        <p:txBody>
          <a:bodyPr>
            <a:normAutofit/>
          </a:bodyPr>
          <a:lstStyle>
            <a:lvl1pPr algn="ctr">
              <a:defRPr sz="2400" b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выпускной квалификационной работы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A64646A-7249-4656-9C89-4A3F1BC492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49636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8BA294C-FA03-47C5-8935-22C7E2097678}"/>
              </a:ext>
            </a:extLst>
          </p:cNvPr>
          <p:cNvSpPr txBox="1">
            <a:spLocks/>
          </p:cNvSpPr>
          <p:nvPr userDrawn="1"/>
        </p:nvSpPr>
        <p:spPr>
          <a:xfrm>
            <a:off x="179512" y="757090"/>
            <a:ext cx="8964488" cy="1902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 ОБРАЗОВАНИЯ  И  НАУКИ   РОССИЙСКОЙ  ФЕДЕРАЦИИ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«Национальный исследовательский ядерный университет «МИФИ»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Институт интеллектуальных кибернетических систем</a:t>
            </a:r>
          </a:p>
          <a:p>
            <a:endParaRPr lang="ru-RU" sz="20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b="1" cap="all" dirty="0">
                <a:latin typeface="Arial" panose="020B0604020202020204" pitchFamily="34" charset="0"/>
                <a:cs typeface="Arial" panose="020B0604020202020204" pitchFamily="34" charset="0"/>
              </a:rPr>
              <a:t>Кафедра кибернетики (№ 22)</a:t>
            </a:r>
          </a:p>
          <a:p>
            <a:endParaRPr lang="ru-RU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		Направление подготовки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ADF539C3-71FD-4AD6-B047-7E76B69B7F5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43363492"/>
              </p:ext>
            </p:extLst>
          </p:nvPr>
        </p:nvGraphicFramePr>
        <p:xfrm>
          <a:off x="4034606" y="4565212"/>
          <a:ext cx="5040560" cy="116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99000863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94999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Студент: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391"/>
                  </a:ext>
                </a:extLst>
              </a:tr>
              <a:tr h="422516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Группа: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9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Научный руководитель:</a:t>
                      </a:r>
                      <a:endPara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0104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DA9CA7-F8C9-483E-B140-3539B3573F9B}"/>
              </a:ext>
            </a:extLst>
          </p:cNvPr>
          <p:cNvSpPr txBox="1"/>
          <p:nvPr userDrawn="1"/>
        </p:nvSpPr>
        <p:spPr>
          <a:xfrm>
            <a:off x="1705518" y="2972575"/>
            <a:ext cx="5705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A3257-1683-4003-B846-9F4AE6F29000}"/>
              </a:ext>
            </a:extLst>
          </p:cNvPr>
          <p:cNvSpPr txBox="1"/>
          <p:nvPr userDrawn="1"/>
        </p:nvSpPr>
        <p:spPr>
          <a:xfrm>
            <a:off x="3945768" y="62327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Москва, 2018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00" y="4622006"/>
            <a:ext cx="2184400" cy="285274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Иванов И.И.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4976812"/>
            <a:ext cx="2184400" cy="299561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Б17-594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662737" y="5442771"/>
            <a:ext cx="2184400" cy="58972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60000"/>
              </a:lnSpc>
              <a:buNone/>
              <a:defRPr sz="1600">
                <a:solidFill>
                  <a:srgbClr val="92D050"/>
                </a:solidFill>
              </a:defRPr>
            </a:lvl1pPr>
          </a:lstStyle>
          <a:p>
            <a:pPr lvl="0"/>
            <a:r>
              <a:rPr lang="ru-RU" dirty="0"/>
              <a:t>к.т.н., доцент </a:t>
            </a:r>
          </a:p>
          <a:p>
            <a:pPr lvl="0"/>
            <a:r>
              <a:rPr lang="ru-RU" dirty="0"/>
              <a:t>Петров П.П.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270385" y="2300400"/>
            <a:ext cx="3835389" cy="285274"/>
          </a:xfrm>
        </p:spPr>
        <p:txBody>
          <a:bodyPr anchor="b">
            <a:normAutofit/>
          </a:bodyPr>
          <a:lstStyle>
            <a:lvl1pPr marL="0" indent="0">
              <a:buNone/>
              <a:defRPr sz="11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09.03.04 ПРОГРАММНАЯ ИНЖЕНЕРИЯ</a:t>
            </a:r>
          </a:p>
        </p:txBody>
      </p:sp>
    </p:spTree>
    <p:extLst>
      <p:ext uri="{BB962C8B-B14F-4D97-AF65-F5344CB8AC3E}">
        <p14:creationId xmlns:p14="http://schemas.microsoft.com/office/powerpoint/2010/main" val="1541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882"/>
            <a:ext cx="7886700" cy="52510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BE9DDADD-50C1-4FE1-B40A-6752FC1EE7F7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8" name="Номер слайда 25">
            <a:extLst>
              <a:ext uri="{FF2B5EF4-FFF2-40B4-BE49-F238E27FC236}">
                <a16:creationId xmlns:a16="http://schemas.microsoft.com/office/drawing/2014/main" id="{D8849AD0-4B2B-416B-B28D-8FFBBC86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74966E4-0548-4C0B-AB29-8323106D849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02922"/>
            <a:ext cx="3886200" cy="52740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54105DA-C2EB-4205-B06C-66D873215EA6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BAEF36E8-808B-4C41-A349-5DAE85BF6B11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9" name="Номер слайда 25">
            <a:extLst>
              <a:ext uri="{FF2B5EF4-FFF2-40B4-BE49-F238E27FC236}">
                <a16:creationId xmlns:a16="http://schemas.microsoft.com/office/drawing/2014/main" id="{45B6DAB1-A906-4CFB-8A5B-187F88188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9A7222-F73B-4B85-8114-99559142FB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5">
            <a:extLst>
              <a:ext uri="{FF2B5EF4-FFF2-40B4-BE49-F238E27FC236}">
                <a16:creationId xmlns:a16="http://schemas.microsoft.com/office/drawing/2014/main" id="{4469B468-9231-4A96-ABBB-527F4CF013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9150" y="903600"/>
            <a:ext cx="3886200" cy="5092330"/>
          </a:xfrm>
        </p:spPr>
        <p:txBody>
          <a:bodyPr/>
          <a:lstStyle/>
          <a:p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72CC4C8-BB63-46DD-B7CD-9B255830463D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"/>
            <a:ext cx="7886700" cy="687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03600"/>
            <a:ext cx="3868340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1664"/>
            <a:ext cx="3868340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903600"/>
            <a:ext cx="3887391" cy="550258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</a:t>
            </a:r>
          </a:p>
          <a:p>
            <a:pPr lvl="0"/>
            <a:r>
              <a:rPr lang="ru-RU" dirty="0"/>
              <a:t>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1664"/>
            <a:ext cx="3887391" cy="4628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5BCECF39-A88B-4C42-99F7-2ED7AD335866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11" name="Номер слайда 25">
            <a:extLst>
              <a:ext uri="{FF2B5EF4-FFF2-40B4-BE49-F238E27FC236}">
                <a16:creationId xmlns:a16="http://schemas.microsoft.com/office/drawing/2014/main" id="{82209009-8931-4F39-AFC3-332DC2C31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50351E-7D6F-4C22-B086-34698292BA26}"/>
              </a:ext>
            </a:extLst>
          </p:cNvPr>
          <p:cNvCxnSpPr>
            <a:cxnSpLocks/>
          </p:cNvCxnSpPr>
          <p:nvPr userDrawn="1"/>
        </p:nvCxnSpPr>
        <p:spPr>
          <a:xfrm>
            <a:off x="628652" y="761362"/>
            <a:ext cx="7887891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6E3C7148-48C5-412D-A636-2B912D6D76D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7" name="Номер слайда 25">
            <a:extLst>
              <a:ext uri="{FF2B5EF4-FFF2-40B4-BE49-F238E27FC236}">
                <a16:creationId xmlns:a16="http://schemas.microsoft.com/office/drawing/2014/main" id="{58957B7E-92D6-40EF-980D-1EA85EDE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E6A997-A5BE-466D-AA27-19A14543B654}"/>
              </a:ext>
            </a:extLst>
          </p:cNvPr>
          <p:cNvCxnSpPr>
            <a:cxnSpLocks/>
          </p:cNvCxnSpPr>
          <p:nvPr userDrawn="1"/>
        </p:nvCxnSpPr>
        <p:spPr>
          <a:xfrm>
            <a:off x="628650" y="761362"/>
            <a:ext cx="7886700" cy="0"/>
          </a:xfrm>
          <a:prstGeom prst="line">
            <a:avLst/>
          </a:prstGeom>
          <a:ln w="22225">
            <a:solidFill>
              <a:srgbClr val="537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омб 4">
            <a:extLst>
              <a:ext uri="{FF2B5EF4-FFF2-40B4-BE49-F238E27FC236}">
                <a16:creationId xmlns:a16="http://schemas.microsoft.com/office/drawing/2014/main" id="{10E087FF-C48F-43A3-B51E-CB79F6A1DBFD}"/>
              </a:ext>
            </a:extLst>
          </p:cNvPr>
          <p:cNvSpPr/>
          <p:nvPr userDrawn="1"/>
        </p:nvSpPr>
        <p:spPr>
          <a:xfrm>
            <a:off x="4342446" y="6599750"/>
            <a:ext cx="524152" cy="280800"/>
          </a:xfrm>
          <a:prstGeom prst="diamond">
            <a:avLst/>
          </a:prstGeom>
          <a:solidFill>
            <a:schemeClr val="bg1"/>
          </a:solidFill>
          <a:ln w="635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800"/>
          </a:p>
        </p:txBody>
      </p:sp>
      <p:sp>
        <p:nvSpPr>
          <p:cNvPr id="6" name="Номер слайда 25">
            <a:extLst>
              <a:ext uri="{FF2B5EF4-FFF2-40B4-BE49-F238E27FC236}">
                <a16:creationId xmlns:a16="http://schemas.microsoft.com/office/drawing/2014/main" id="{7D87A676-E0D2-4A74-AC09-ACAD12102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4532" y="6591826"/>
            <a:ext cx="427500" cy="2871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3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 rot="5400000">
            <a:off x="-3272458" y="3265886"/>
            <a:ext cx="6901104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43553-3B14-472E-B596-C069E0028D39}"/>
              </a:ext>
            </a:extLst>
          </p:cNvPr>
          <p:cNvSpPr txBox="1"/>
          <p:nvPr userDrawn="1"/>
        </p:nvSpPr>
        <p:spPr>
          <a:xfrm>
            <a:off x="946" y="8307"/>
            <a:ext cx="357238" cy="674030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01010100010010010010101010101010000001010101011111101010101010111111111110010010010101000101001010101001010010101001010010000001000011</a:t>
            </a:r>
            <a:r>
              <a:rPr lang="en-US" sz="800" dirty="0">
                <a:solidFill>
                  <a:schemeClr val="tx1">
                    <a:alpha val="10000"/>
                  </a:schemeClr>
                </a:solidFill>
              </a:rPr>
              <a:t>100100100100001010000101111111111110101010100100101111110010001000101011111000000100101101010101010101000011110</a:t>
            </a:r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00110000100101010010111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AD966-4302-48E2-9828-B1F03FA0B06C}"/>
              </a:ext>
            </a:extLst>
          </p:cNvPr>
          <p:cNvSpPr/>
          <p:nvPr userDrawn="1"/>
        </p:nvSpPr>
        <p:spPr bwMode="auto">
          <a:xfrm>
            <a:off x="0" y="6556718"/>
            <a:ext cx="9144000" cy="369332"/>
          </a:xfrm>
          <a:prstGeom prst="rect">
            <a:avLst/>
          </a:prstGeom>
          <a:solidFill>
            <a:srgbClr val="537599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1EA13-1187-4A3C-BF37-92B8738E17CC}"/>
              </a:ext>
            </a:extLst>
          </p:cNvPr>
          <p:cNvSpPr txBox="1"/>
          <p:nvPr userDrawn="1"/>
        </p:nvSpPr>
        <p:spPr>
          <a:xfrm>
            <a:off x="-6572" y="6562550"/>
            <a:ext cx="9146746" cy="338554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r>
              <a:rPr lang="ru-RU" sz="800" dirty="0">
                <a:solidFill>
                  <a:schemeClr val="tx1">
                    <a:alpha val="10000"/>
                  </a:schemeClr>
                </a:solidFill>
              </a:rPr>
              <a:t>0101010001001001001010101010101000000101010101111110101010101011111111111001001001010100010100101010100101001010100101001000000100001001010101010101011111111101000010010101011110101010101010110101010101010011001101010101010000010010101001000100010010111111101011110101111101011111111010101010110101010100101010101011011010111111011010100110000100101010010111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094"/>
            <a:ext cx="7886700" cy="6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C48BF25-72CE-40D3-AEF7-19ED32CA997A}"/>
              </a:ext>
            </a:extLst>
          </p:cNvPr>
          <p:cNvSpPr/>
          <p:nvPr userDrawn="1"/>
        </p:nvSpPr>
        <p:spPr bwMode="auto">
          <a:xfrm>
            <a:off x="8171381" y="5948484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671DEE-97FB-4F25-B803-F0D41F5830C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09447" y="6038484"/>
            <a:ext cx="907780" cy="79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452694-CC9C-43F6-AEB8-56C95B5E244C}"/>
              </a:ext>
            </a:extLst>
          </p:cNvPr>
          <p:cNvSpPr txBox="1"/>
          <p:nvPr userDrawn="1"/>
        </p:nvSpPr>
        <p:spPr>
          <a:xfrm>
            <a:off x="7344112" y="6501575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www.kaf22.ru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A0A7D-843A-42F6-A93A-7F372F48E8E3}"/>
              </a:ext>
            </a:extLst>
          </p:cNvPr>
          <p:cNvSpPr txBox="1"/>
          <p:nvPr userDrawn="1"/>
        </p:nvSpPr>
        <p:spPr>
          <a:xfrm>
            <a:off x="6483895" y="6364839"/>
            <a:ext cx="1814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Кафедра №22 «Кибернетика»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4556"/>
            <a:ext cx="7886700" cy="509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26" name="Номер слайда 25">
            <a:extLst>
              <a:ext uri="{FF2B5EF4-FFF2-40B4-BE49-F238E27FC236}">
                <a16:creationId xmlns:a16="http://schemas.microsoft.com/office/drawing/2014/main" id="{42C05CDA-94F1-4017-849E-91F43794E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7381" y="112172"/>
            <a:ext cx="427500" cy="280800"/>
          </a:xfrm>
          <a:prstGeom prst="rect">
            <a:avLst/>
          </a:prstGeom>
          <a:solidFill>
            <a:srgbClr val="FFFFFF"/>
          </a:solidFill>
          <a:ln w="6350">
            <a:solidFill>
              <a:srgbClr val="537599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537599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4882390-5E8C-4CFA-AF90-B2445B96FD8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C48568F-3887-4E0C-9A67-562A7C93CD80}"/>
              </a:ext>
            </a:extLst>
          </p:cNvPr>
          <p:cNvSpPr/>
          <p:nvPr userDrawn="1"/>
        </p:nvSpPr>
        <p:spPr bwMode="auto">
          <a:xfrm>
            <a:off x="142" y="5944226"/>
            <a:ext cx="972000" cy="972000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D996F7-15DE-4568-A6EE-4FC63ECE848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1237" y="6034226"/>
            <a:ext cx="767684" cy="7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5E14EE-4BBF-41D9-953D-90E980C4FC24}"/>
              </a:ext>
            </a:extLst>
          </p:cNvPr>
          <p:cNvSpPr txBox="1"/>
          <p:nvPr userDrawn="1"/>
        </p:nvSpPr>
        <p:spPr>
          <a:xfrm>
            <a:off x="886699" y="649840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noFill/>
                </a:ln>
                <a:solidFill>
                  <a:schemeClr val="bg1"/>
                </a:solidFill>
              </a:rPr>
              <a:t>www.mephi.ru</a:t>
            </a:r>
            <a:endParaRPr lang="ru-RU" sz="10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4C9A7-6C12-4AD6-ABA3-D08646DA6E43}"/>
              </a:ext>
            </a:extLst>
          </p:cNvPr>
          <p:cNvSpPr txBox="1"/>
          <p:nvPr userDrawn="1"/>
        </p:nvSpPr>
        <p:spPr>
          <a:xfrm>
            <a:off x="874516" y="638325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rgbClr val="537599"/>
                </a:solidFill>
              </a:rPr>
              <a:t>НИЯУ МИФИ</a:t>
            </a:r>
          </a:p>
        </p:txBody>
      </p:sp>
    </p:spTree>
    <p:extLst>
      <p:ext uri="{BB962C8B-B14F-4D97-AF65-F5344CB8AC3E}">
        <p14:creationId xmlns:p14="http://schemas.microsoft.com/office/powerpoint/2010/main" val="40852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8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662737" y="4600891"/>
            <a:ext cx="2184400" cy="28527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Григорьев А.А.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6657974" y="4974710"/>
            <a:ext cx="2184400" cy="299561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Б16-504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д.т.н., профессор</a:t>
            </a:r>
          </a:p>
          <a:p>
            <a:r>
              <a:rPr lang="ru-RU" dirty="0">
                <a:solidFill>
                  <a:schemeClr val="tx1"/>
                </a:solidFill>
              </a:rPr>
              <a:t>Рыбина Г.В.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09.03.04 ПРОГРАММНАЯ ИНЖЕНЕРИЯ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D683DF-8815-4241-82B4-D4CF12E9895A}"/>
              </a:ext>
            </a:extLst>
          </p:cNvPr>
          <p:cNvSpPr/>
          <p:nvPr/>
        </p:nvSpPr>
        <p:spPr>
          <a:xfrm>
            <a:off x="1388838" y="2654737"/>
            <a:ext cx="6598663" cy="15014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2400" b="1" dirty="0"/>
              <a:t>Учебно-исследовательская работа на тему: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FE8EB9C-28D4-40CB-904A-A87A867C6870}"/>
              </a:ext>
            </a:extLst>
          </p:cNvPr>
          <p:cNvSpPr/>
          <p:nvPr/>
        </p:nvSpPr>
        <p:spPr>
          <a:xfrm>
            <a:off x="3785190" y="6198782"/>
            <a:ext cx="1573619" cy="318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Москва,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900" y="3365528"/>
            <a:ext cx="7512537" cy="1055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</a:rPr>
              <a:t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a:t>
            </a:r>
          </a:p>
        </p:txBody>
      </p:sp>
    </p:spTree>
    <p:extLst>
      <p:ext uri="{BB962C8B-B14F-4D97-AF65-F5344CB8AC3E}">
        <p14:creationId xmlns:p14="http://schemas.microsoft.com/office/powerpoint/2010/main" val="21264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A2664-D692-4762-9A26-60AA777F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Модель словаря </a:t>
            </a:r>
            <a:r>
              <a:rPr lang="ru-RU" sz="3200" dirty="0" err="1"/>
              <a:t>темпоральных</a:t>
            </a:r>
            <a:r>
              <a:rPr lang="ru-RU" sz="3200" dirty="0"/>
              <a:t> лексем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84937D-9D75-4E06-A537-436E4EC18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07167" y="1530079"/>
            <a:ext cx="7390626" cy="38838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924151" y="1675995"/>
            <a:ext cx="7305448" cy="4280170"/>
          </a:xfrm>
          <a:ln>
            <a:noFill/>
          </a:ln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темпоральных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лексем&gt; ::= 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&lt;перевод строки&gt; &lt;словарь изменяемых словоформ&gt; &lt;перевод строки&gt; &lt;словарь неизменяемых словоформ&gt;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списка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 списка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&lt;перевод строки&gt; &lt;словарь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&lt;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квазифлексия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квазифлексия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',' &lt;список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изменяемых словоформ&gt; ::=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изменяемой словоформы&gt;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изменяемой словоформы&gt; &lt;перевод строки&gt; &lt;словарь изменяемых словоформ&gt;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изменяемой словоформы&gt; ::=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квазиоснова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&lt;номер списка 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квазифлексий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&lt;начальная форма слова&gt;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&lt;словарь неизменяемых словоформ&gt; ::=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неизменяемой словоформы&gt;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| 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номер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неизменяемой словоформы&gt; &lt;перевод строки&gt; &lt;словарь неизменяемых словоформ&gt;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&lt;словарная статья неизменяемой словоформы&gt; ::=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&lt;словоформа&gt;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неизменяемой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',' &lt;кодификатор класса временной сущности&gt;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сущ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прил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мест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 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кодификатор части речи неизменяемой словоформы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&gt; ::= 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пред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нар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&lt;кодификатор класса временной сущности&gt;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::= 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точ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пер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 err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нач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окон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| 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r>
              <a:rPr lang="ru-RU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длит</a:t>
            </a:r>
            <a:r>
              <a:rPr lang="en-US" altLang="ru-RU" sz="1200" i="1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'</a:t>
            </a:r>
            <a:endParaRPr lang="ru-RU" altLang="ru-RU" sz="1200" i="1" dirty="0">
              <a:cs typeface="Arial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200" i="1" dirty="0"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200" i="1" dirty="0">
              <a:solidFill>
                <a:srgbClr val="00000A"/>
              </a:solidFill>
              <a:ea typeface="Droid Sans Fallback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3557" y="1000810"/>
            <a:ext cx="5865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>
                    <a:lumMod val="50000"/>
                  </a:schemeClr>
                </a:solidFill>
                <a:ea typeface="Droid Sans Fallback"/>
                <a:cs typeface="Times New Roman" pitchFamily="18" charset="0"/>
              </a:rPr>
              <a:t>Формальное описание в нотации БНФ:</a:t>
            </a:r>
            <a:endParaRPr lang="ru-RU" altLang="ru-RU" sz="240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094"/>
            <a:ext cx="8080784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Алгоритм для морфологического анализа ЕЯ-текста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043735" y="3354365"/>
            <a:ext cx="1785940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300" dirty="0"/>
              <a:t>Соответствует классическому алгоритму </a:t>
            </a:r>
            <a:r>
              <a:rPr lang="ru-RU" sz="1300" i="1" dirty="0"/>
              <a:t>морфологического анализа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043736" y="2110976"/>
            <a:ext cx="1785939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300" dirty="0"/>
              <a:t>Использует разработанный </a:t>
            </a:r>
            <a:r>
              <a:rPr lang="ru-RU" sz="1300" i="1" dirty="0"/>
              <a:t>словарь </a:t>
            </a:r>
            <a:r>
              <a:rPr lang="ru-RU" sz="1300" i="1" dirty="0" err="1"/>
              <a:t>темпоральных</a:t>
            </a:r>
            <a:r>
              <a:rPr lang="ru-RU" sz="1300" i="1" dirty="0"/>
              <a:t> лексем</a:t>
            </a:r>
          </a:p>
        </p:txBody>
      </p:sp>
      <p:pic>
        <p:nvPicPr>
          <p:cNvPr id="3074" name="Picture 2" descr="C:\Users\lisa\Desktop\апап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" y="912819"/>
            <a:ext cx="5980828" cy="5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Расширенная сеть переходов для выявления </a:t>
            </a:r>
            <a:r>
              <a:rPr lang="ru-RU" sz="2800" dirty="0" err="1"/>
              <a:t>темпоральных</a:t>
            </a:r>
            <a:r>
              <a:rPr lang="ru-RU" sz="2800" dirty="0"/>
              <a:t> маркеров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 descr="C:\Users\lisa\Desktop\пип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2" y="828674"/>
            <a:ext cx="3187402" cy="56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isa\Desktop\пип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8" y="1162049"/>
            <a:ext cx="3456791" cy="456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72286" y="3288861"/>
            <a:ext cx="189547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200" i="1" dirty="0"/>
              <a:t>Interval</a:t>
            </a:r>
            <a:r>
              <a:rPr lang="ru-RU" sz="1200" dirty="0"/>
              <a:t>, </a:t>
            </a:r>
            <a:r>
              <a:rPr lang="en-US" sz="1200" i="1" dirty="0"/>
              <a:t>Point</a:t>
            </a:r>
            <a:r>
              <a:rPr lang="en-US" sz="1200" dirty="0"/>
              <a:t> </a:t>
            </a:r>
            <a:r>
              <a:rPr lang="ru-RU" sz="1200" dirty="0"/>
              <a:t>и </a:t>
            </a:r>
            <a:r>
              <a:rPr lang="en-US" sz="1200" i="1" dirty="0"/>
              <a:t>Period</a:t>
            </a:r>
            <a:r>
              <a:rPr lang="en-US" sz="1200" dirty="0"/>
              <a:t> </a:t>
            </a:r>
            <a:r>
              <a:rPr lang="ru-RU" sz="1200" dirty="0"/>
              <a:t>определяют класс </a:t>
            </a:r>
            <a:r>
              <a:rPr lang="ru-RU" sz="1200" dirty="0" err="1"/>
              <a:t>темпоральной</a:t>
            </a:r>
            <a:r>
              <a:rPr lang="ru-RU" sz="1200" dirty="0"/>
              <a:t> сущности (интервальный, точечный и периодический соответственно)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72285" y="2088532"/>
            <a:ext cx="1895475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200" i="1" dirty="0"/>
              <a:t>N</a:t>
            </a:r>
            <a:r>
              <a:rPr lang="ru-RU" sz="1200" dirty="0"/>
              <a:t> – существительное времени</a:t>
            </a:r>
          </a:p>
          <a:p>
            <a:r>
              <a:rPr lang="en-US" sz="1200" i="1" dirty="0" err="1"/>
              <a:t>Num</a:t>
            </a:r>
            <a:r>
              <a:rPr lang="ru-RU" sz="1200" dirty="0"/>
              <a:t> – числительное </a:t>
            </a:r>
          </a:p>
          <a:p>
            <a:r>
              <a:rPr lang="en-US" sz="1200" i="1" dirty="0"/>
              <a:t>Prep</a:t>
            </a:r>
            <a:r>
              <a:rPr lang="ru-RU" sz="1200" dirty="0"/>
              <a:t> – предлог</a:t>
            </a:r>
          </a:p>
          <a:p>
            <a:r>
              <a:rPr lang="en-US" sz="1200" i="1" dirty="0" err="1"/>
              <a:t>Adv</a:t>
            </a:r>
            <a:r>
              <a:rPr lang="ru-RU" sz="1200" dirty="0"/>
              <a:t> – наречие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3642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Пример разбора по расширенной сети переходов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1026" name="Picture 2" descr="C:\Users\lisa\Desktop\пип2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06" y="1244841"/>
            <a:ext cx="3820562" cy="21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sa\Desktop\пип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7" y="979592"/>
            <a:ext cx="4032124" cy="385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996802" y="4834630"/>
            <a:ext cx="713232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hangingPunct="0"/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</a:rPr>
              <a:t>Каждое утро с понедельника по пятницу наблюдалась сильная головная боль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»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0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Алгоритм интерпретации </a:t>
            </a:r>
            <a:r>
              <a:rPr lang="ru-RU" sz="2800" dirty="0" err="1"/>
              <a:t>темпоральных</a:t>
            </a:r>
            <a:r>
              <a:rPr lang="ru-RU" sz="2800" dirty="0"/>
              <a:t> маркеров в элементы поля знаний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4098" name="Picture 2" descr="C:\Users\lisa\Desktop\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1" y="901612"/>
            <a:ext cx="4294880" cy="54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045350" y="1627356"/>
            <a:ext cx="232737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Интерпретация выявленных </a:t>
            </a:r>
            <a:r>
              <a:rPr lang="ru-RU" sz="1200" i="1" dirty="0" err="1"/>
              <a:t>темпоральных</a:t>
            </a:r>
            <a:r>
              <a:rPr lang="ru-RU" sz="1200" i="1" dirty="0"/>
              <a:t> маркеров </a:t>
            </a:r>
            <a:r>
              <a:rPr lang="ru-RU" sz="1200" dirty="0"/>
              <a:t>в соответствующие </a:t>
            </a:r>
            <a:r>
              <a:rPr lang="ru-RU" sz="1200" dirty="0" err="1"/>
              <a:t>темпоральные</a:t>
            </a:r>
            <a:r>
              <a:rPr lang="ru-RU" sz="1200" dirty="0"/>
              <a:t> объекты поля знаний (</a:t>
            </a:r>
            <a:r>
              <a:rPr lang="ru-RU" sz="1200" i="1" dirty="0"/>
              <a:t>события</a:t>
            </a:r>
            <a:r>
              <a:rPr lang="ru-RU" sz="1200" dirty="0"/>
              <a:t> и </a:t>
            </a:r>
            <a:r>
              <a:rPr lang="ru-RU" sz="1200" i="1" dirty="0"/>
              <a:t>интервалы</a:t>
            </a:r>
            <a:r>
              <a:rPr lang="ru-RU" sz="1200" dirty="0"/>
              <a:t>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61723" y="2823040"/>
            <a:ext cx="2327374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Для событий определяется значение атрибута </a:t>
            </a:r>
            <a:r>
              <a:rPr lang="ru-RU" sz="1200" i="1" dirty="0"/>
              <a:t>условие возникновения </a:t>
            </a:r>
            <a:r>
              <a:rPr lang="ru-RU" sz="1200" dirty="0"/>
              <a:t>/ </a:t>
            </a:r>
            <a:r>
              <a:rPr lang="ru-RU" sz="1200" i="1" dirty="0"/>
              <a:t>частота возникновения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61724" y="3840209"/>
            <a:ext cx="232737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Для интервалов определяются значения атрибутов </a:t>
            </a:r>
            <a:r>
              <a:rPr lang="ru-RU" sz="1200" i="1" dirty="0"/>
              <a:t>условий начала, окончания </a:t>
            </a:r>
            <a:r>
              <a:rPr lang="ru-RU" sz="1200" dirty="0"/>
              <a:t>и</a:t>
            </a:r>
            <a:r>
              <a:rPr lang="ru-RU" sz="1200" i="1" dirty="0"/>
              <a:t> длительности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3800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Модифицированный алгоритм формирования элементов поля знаний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146" name="Picture 2" descr="C:\Users\lisa\Desktop\нарн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1" y="796703"/>
            <a:ext cx="4071969" cy="562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45350" y="1627356"/>
            <a:ext cx="232737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В случае отсутствия </a:t>
            </a:r>
            <a:r>
              <a:rPr lang="ru-RU" sz="1200" dirty="0" err="1"/>
              <a:t>темпоральной</a:t>
            </a:r>
            <a:r>
              <a:rPr lang="ru-RU" sz="1200" dirty="0"/>
              <a:t> информации используются </a:t>
            </a:r>
            <a:r>
              <a:rPr lang="ru-RU" sz="1200" i="1" dirty="0"/>
              <a:t>базовые</a:t>
            </a:r>
            <a:r>
              <a:rPr lang="ru-RU" sz="1200" dirty="0"/>
              <a:t> алгоритмы формирования объектов и правил поля знаний.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61723" y="2823040"/>
            <a:ext cx="232737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При наличии </a:t>
            </a:r>
            <a:r>
              <a:rPr lang="ru-RU" sz="1200" dirty="0" err="1"/>
              <a:t>темпоральной</a:t>
            </a:r>
            <a:r>
              <a:rPr lang="ru-RU" sz="1200" dirty="0"/>
              <a:t> информации базовые элементы поля знаний будут модифицированы путем введения новых сущностей проблемной области</a:t>
            </a:r>
            <a:endParaRPr lang="ru-RU" sz="1200" i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45349" y="4200043"/>
            <a:ext cx="232737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200" dirty="0"/>
              <a:t>Полученное поле знаний может быть сконвертировано в базу знаний на расширенном языке представления знаний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22086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E7167-93AC-45B8-975E-EB300E4C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Общая архитектура разработанных средств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626DD7-7A04-46BC-87B1-4C818B43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123" name="Picture 3" descr="C:\Users\lisa\Desktop\Snimok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2" y="804561"/>
            <a:ext cx="5182197" cy="559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8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Особенности программной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8195" name="Picture 3" descr="C:\Users\lisa\Desktop\1200px-ISO_C++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89" y="1239846"/>
            <a:ext cx="1187047" cy="13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lisa\Desktop\qt_logo_green_rgb_whitesp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79" y="1098002"/>
            <a:ext cx="1618127" cy="161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lisa\Desktop\microsoft-visual-studio-2017-professio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218" y="3021759"/>
            <a:ext cx="1392976" cy="13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069201" y="2056583"/>
            <a:ext cx="299744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hangingPunct="0"/>
            <a:r>
              <a:rPr lang="ru-RU" sz="1600" dirty="0" err="1"/>
              <a:t>YOSDIInterpreter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IYOSDIInterpreter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YOSDIFormsManager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YOSDIForm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Scenario</a:t>
            </a:r>
            <a:r>
              <a:rPr lang="ru-RU" sz="1600" dirty="0"/>
              <a:t>, </a:t>
            </a:r>
            <a:r>
              <a:rPr lang="ru-RU" sz="1600" dirty="0" err="1"/>
              <a:t>Procedure</a:t>
            </a:r>
            <a:r>
              <a:rPr lang="ru-RU" sz="1600" dirty="0"/>
              <a:t>, </a:t>
            </a:r>
            <a:r>
              <a:rPr lang="ru-RU" sz="1600" dirty="0" err="1"/>
              <a:t>Command</a:t>
            </a:r>
            <a:r>
              <a:rPr lang="ru-RU" sz="1600" dirty="0"/>
              <a:t>, </a:t>
            </a:r>
            <a:r>
              <a:rPr lang="ru-RU" sz="1600" dirty="0" err="1"/>
              <a:t>CommandType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ScenarioLoader</a:t>
            </a:r>
            <a:endParaRPr lang="ru-RU" sz="1600" dirty="0"/>
          </a:p>
          <a:p>
            <a:pPr lvl="0" hangingPunct="0"/>
            <a:r>
              <a:rPr lang="en-US" sz="1600" dirty="0"/>
              <a:t>K</a:t>
            </a:r>
            <a:r>
              <a:rPr lang="ru-RU" sz="1600" dirty="0" err="1"/>
              <a:t>nowledge</a:t>
            </a:r>
            <a:r>
              <a:rPr lang="en-US" sz="1600" dirty="0"/>
              <a:t>F</a:t>
            </a:r>
            <a:r>
              <a:rPr lang="ru-RU" sz="1600" dirty="0" err="1"/>
              <a:t>ield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PZCreator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QuestionAnswerStack</a:t>
            </a:r>
            <a:r>
              <a:rPr lang="ru-RU" sz="1600" dirty="0"/>
              <a:t> </a:t>
            </a:r>
          </a:p>
          <a:p>
            <a:pPr lvl="0" hangingPunct="0"/>
            <a:r>
              <a:rPr lang="ru-RU" sz="1600" dirty="0" err="1"/>
              <a:t>TemporalDictionary</a:t>
            </a:r>
            <a:r>
              <a:rPr lang="ru-RU" sz="1600" dirty="0"/>
              <a:t> </a:t>
            </a:r>
          </a:p>
          <a:p>
            <a:pPr lvl="0" hangingPunct="0"/>
            <a:r>
              <a:rPr lang="en-US" sz="1600" dirty="0"/>
              <a:t>ATN</a:t>
            </a:r>
            <a:endParaRPr lang="ru-RU" sz="1600" dirty="0"/>
          </a:p>
          <a:p>
            <a:pPr lvl="0" hangingPunct="0"/>
            <a:r>
              <a:rPr lang="en-US" sz="1600" dirty="0"/>
              <a:t>Protocols</a:t>
            </a:r>
            <a:r>
              <a:rPr lang="ru-RU" sz="1600" dirty="0"/>
              <a:t> </a:t>
            </a:r>
          </a:p>
          <a:p>
            <a:pPr lvl="0" hangingPunct="0"/>
            <a:r>
              <a:rPr lang="en-US" sz="1600" dirty="0" err="1"/>
              <a:t>TreeItem</a:t>
            </a:r>
            <a:r>
              <a:rPr lang="ru-RU" sz="1600" dirty="0"/>
              <a:t>, </a:t>
            </a:r>
            <a:r>
              <a:rPr lang="en-US" sz="1600" dirty="0" err="1"/>
              <a:t>TreeModel</a:t>
            </a:r>
            <a:endParaRPr lang="ru-RU" sz="1600" dirty="0"/>
          </a:p>
          <a:p>
            <a:pPr lvl="0" hangingPunct="0"/>
            <a:r>
              <a:rPr lang="ru-RU" sz="1600" dirty="0" err="1"/>
              <a:t>ATVerifier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51502" y="1076069"/>
            <a:ext cx="41924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ru-RU" sz="2400" dirty="0">
                <a:solidFill>
                  <a:srgbClr val="0070C0"/>
                </a:solidFill>
              </a:rPr>
              <a:t>Разработано и/или модифицировано </a:t>
            </a:r>
            <a:r>
              <a:rPr lang="ru-RU" sz="2400" i="1" dirty="0">
                <a:solidFill>
                  <a:srgbClr val="0070C0"/>
                </a:solidFill>
              </a:rPr>
              <a:t>15 классов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19327" y="4774370"/>
            <a:ext cx="32687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ru-RU" sz="2400" dirty="0">
                <a:solidFill>
                  <a:srgbClr val="0070C0"/>
                </a:solidFill>
              </a:rPr>
              <a:t>Примерно </a:t>
            </a:r>
            <a:r>
              <a:rPr lang="ru-RU" sz="2400" i="1" dirty="0">
                <a:solidFill>
                  <a:srgbClr val="0070C0"/>
                </a:solidFill>
              </a:rPr>
              <a:t>1900 строк </a:t>
            </a:r>
            <a:r>
              <a:rPr lang="ru-RU" sz="2400" dirty="0">
                <a:solidFill>
                  <a:srgbClr val="0070C0"/>
                </a:solidFill>
              </a:rPr>
              <a:t>программного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5801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/>
              <a:t>Тестирование синтаксического анализатора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069843"/>
              </p:ext>
            </p:extLst>
          </p:nvPr>
        </p:nvGraphicFramePr>
        <p:xfrm>
          <a:off x="860079" y="1195059"/>
          <a:ext cx="7967049" cy="442352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37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Параметр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Общее количество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Обработано верно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Обработано неверно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Наречия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138 (из них наречий времени – 63)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Предлоги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215 (из них временных предлогов – 116)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92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Дата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43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0161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Время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16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r>
                        <a:rPr lang="en-US" sz="2000" dirty="0">
                          <a:effectLst/>
                        </a:rPr>
                        <a:t>%</a:t>
                      </a:r>
                      <a:endParaRPr lang="ru-RU" sz="24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DejaVu 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 err="1"/>
              <a:t>Прототипная</a:t>
            </a:r>
            <a:r>
              <a:rPr lang="ru-RU" sz="2800" dirty="0"/>
              <a:t> версия средств поддержки процессов интервьюирования экспертов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0" y="968721"/>
            <a:ext cx="8218659" cy="496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05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2C55-90FC-4F03-9B69-0EB8339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Реферат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6C53B-B465-4F3B-B49B-55327FED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5882"/>
            <a:ext cx="7842250" cy="525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Пояснительная записка содержит: 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67 страниц, 20 рисунков, 9 таблиц,  35 ссылок на источники</a:t>
            </a:r>
          </a:p>
          <a:p>
            <a:pPr marL="0" indent="0">
              <a:buNone/>
            </a:pPr>
            <a:r>
              <a:rPr lang="ru-RU" sz="2600" dirty="0"/>
              <a:t>Ключевые слова: </a:t>
            </a:r>
          </a:p>
          <a:p>
            <a:pPr marL="271463" indent="0">
              <a:buNone/>
            </a:pP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задачно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-ориентированная методология, комбинированный метод приобретения знаний, инструментальный комплекс АТ-ТЕХНОЛОГИЯ, приобретение </a:t>
            </a:r>
            <a:r>
              <a:rPr lang="ru-RU" sz="2600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 знаний</a:t>
            </a:r>
          </a:p>
          <a:p>
            <a:pPr marL="0" indent="0">
              <a:buNone/>
            </a:pPr>
            <a:r>
              <a:rPr lang="ru-RU" sz="2600" dirty="0"/>
              <a:t>Программная реализация компонентов содержит: </a:t>
            </a:r>
          </a:p>
          <a:p>
            <a:pPr marL="271463" indent="0">
              <a:buNone/>
            </a:pPr>
            <a:r>
              <a:rPr lang="ru-RU" sz="2600" dirty="0">
                <a:solidFill>
                  <a:schemeClr val="bg1">
                    <a:lumMod val="50000"/>
                  </a:schemeClr>
                </a:solidFill>
              </a:rPr>
              <a:t>12 классов, ~1900 строк программного кода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81C50F-E29F-4C4B-B814-44C06F43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7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 err="1"/>
              <a:t>Прототипная</a:t>
            </a:r>
            <a:r>
              <a:rPr lang="ru-RU" sz="2800" dirty="0"/>
              <a:t> версия средств анализа протоколов интервьюирования экспертов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image1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40288" y="825925"/>
            <a:ext cx="4918130" cy="412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14.jpg" descr="C:\Users\lisa\Desktop\Screenshot_5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40721" y="1635596"/>
            <a:ext cx="2540403" cy="33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15.jpg" descr="C:\Users\lisa\Desktop\Screenshot_2.jpg"/>
          <p:cNvPicPr/>
          <p:nvPr/>
        </p:nvPicPr>
        <p:blipFill rotWithShape="1">
          <a:blip r:embed="rId4"/>
          <a:srcRect b="10180"/>
          <a:stretch/>
        </p:blipFill>
        <p:spPr bwMode="auto">
          <a:xfrm>
            <a:off x="2520588" y="2892115"/>
            <a:ext cx="3472806" cy="3164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44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859FE-0C84-474E-96A4-72A9CAF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094"/>
            <a:ext cx="8071730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 err="1"/>
              <a:t>Прототипная</a:t>
            </a:r>
            <a:r>
              <a:rPr lang="ru-RU" sz="2800" dirty="0"/>
              <a:t> версия средств верификации </a:t>
            </a:r>
            <a:br>
              <a:rPr lang="ru-RU" sz="2800" dirty="0"/>
            </a:br>
            <a:r>
              <a:rPr lang="ru-RU" sz="2800" dirty="0"/>
              <a:t>поля знаний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AA394-B5C2-4F01-84A1-584E5DBA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9" name="image4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6" y="1054484"/>
            <a:ext cx="4921866" cy="253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5.jpeg"/>
          <p:cNvPicPr/>
          <p:nvPr/>
        </p:nvPicPr>
        <p:blipFill rotWithShape="1">
          <a:blip r:embed="rId3" cstate="print"/>
          <a:srcRect b="17789"/>
          <a:stretch/>
        </p:blipFill>
        <p:spPr bwMode="auto">
          <a:xfrm>
            <a:off x="3572740" y="3377829"/>
            <a:ext cx="4678803" cy="1520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2615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70E8A-0BFF-40FC-AF15-C98AA81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4DA04-64EE-4D42-8E87-D1252CF2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Разработаны алгоритмы формирования элементов поля знаний с учетом </a:t>
            </a:r>
            <a:r>
              <a:rPr lang="ru-RU" sz="2000" dirty="0" err="1"/>
              <a:t>темпоральных</a:t>
            </a:r>
            <a:r>
              <a:rPr lang="ru-RU" sz="2000" dirty="0"/>
              <a:t> сущностей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Модифицированы базовые алгоритмы формирования и анализа протоколов интервьюирования экспертов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Модифицированы базовые алгоритмы верификации поля знаний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Разработаны функциональные требования к программной реализации </a:t>
            </a:r>
            <a:r>
              <a:rPr lang="ru-RU" sz="2000" dirty="0" err="1"/>
              <a:t>прототипных</a:t>
            </a:r>
            <a:r>
              <a:rPr lang="ru-RU" sz="2000" dirty="0"/>
              <a:t> версий средств поддержки интервьюирования экспертов, средств анализа протоколов интервьюирования экспертов, средств верификации поля знаний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Выполнена программная реализация разрабатываемых и/или модифицируемых компонентов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000" dirty="0"/>
              <a:t>Проведено тестирование  разработанных и/или модифицированных компонентов</a:t>
            </a:r>
          </a:p>
          <a:p>
            <a:endParaRPr lang="ru-RU" sz="20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75472-FE73-482B-BBF9-3BAD5BF45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4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73F24-EC6D-43D3-9B5C-77330BE4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BE0A13-EBBD-48DB-AF3F-8247DFA9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hangingPunct="0">
              <a:buFont typeface="+mj-lt"/>
              <a:buAutoNum type="arabicPeriod"/>
            </a:pPr>
            <a:r>
              <a:rPr lang="ru-RU" sz="1800" dirty="0"/>
              <a:t>Рыбина Г.В. Теория и технология построения интегрированных экспертных систем. –  </a:t>
            </a:r>
            <a:r>
              <a:rPr lang="en-US" sz="1800" dirty="0"/>
              <a:t>М.: </a:t>
            </a:r>
            <a:r>
              <a:rPr lang="en-US" sz="1800" dirty="0" err="1"/>
              <a:t>Издательство</a:t>
            </a:r>
            <a:r>
              <a:rPr lang="en-US" sz="1800" dirty="0"/>
              <a:t> “</a:t>
            </a:r>
            <a:r>
              <a:rPr lang="en-US" sz="1800" dirty="0" err="1"/>
              <a:t>Научтехлитиздат</a:t>
            </a:r>
            <a:r>
              <a:rPr lang="en-US" sz="1800" dirty="0"/>
              <a:t>”, 2008. – 482с.</a:t>
            </a:r>
            <a:endParaRPr lang="ru-RU" sz="1800" dirty="0"/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Рыбина Г.В., </a:t>
            </a:r>
            <a:r>
              <a:rPr lang="ru-RU" sz="1800" dirty="0" err="1"/>
              <a:t>Данякин</a:t>
            </a:r>
            <a:r>
              <a:rPr lang="ru-RU" sz="1800" dirty="0"/>
              <a:t> И.Д. Некоторые аспекты реализации </a:t>
            </a:r>
            <a:r>
              <a:rPr lang="ru-RU" sz="1800" dirty="0" err="1"/>
              <a:t>темпоральной</a:t>
            </a:r>
            <a:r>
              <a:rPr lang="ru-RU" sz="1800" dirty="0"/>
              <a:t> версии комбинированного метода приобретения знаний для автоматизированного построения баз знаний в динамических интегрированных экспертных системах // Нечеткие системы и мягкие вычисления. Промышленные применения. </a:t>
            </a:r>
            <a:r>
              <a:rPr lang="ru-RU" sz="1800" dirty="0" err="1"/>
              <a:t>Fuzzy</a:t>
            </a:r>
            <a:r>
              <a:rPr lang="ru-RU" sz="1800" dirty="0"/>
              <a:t> </a:t>
            </a:r>
            <a:r>
              <a:rPr lang="ru-RU" sz="1800" dirty="0" err="1"/>
              <a:t>Technologies</a:t>
            </a:r>
            <a:r>
              <a:rPr lang="ru-RU" sz="1800" dirty="0"/>
              <a:t> </a:t>
            </a:r>
            <a:r>
              <a:rPr lang="ru-RU" sz="1800" dirty="0" err="1"/>
              <a:t>in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Industry</a:t>
            </a:r>
            <a:r>
              <a:rPr lang="ru-RU" sz="1800" dirty="0"/>
              <a:t> (FTI-2017): Первая всероссийская научно-практическая конференция (Россия, </a:t>
            </a:r>
            <a:r>
              <a:rPr lang="ru-RU" sz="1800" dirty="0" err="1"/>
              <a:t>г.Ульяновск</a:t>
            </a:r>
            <a:r>
              <a:rPr lang="ru-RU" sz="1800" dirty="0"/>
              <a:t>, 14-15 ноября, 2017 г.): сборник научных трудов. -  Ульяновск: </a:t>
            </a:r>
            <a:r>
              <a:rPr lang="ru-RU" sz="1800" dirty="0" err="1"/>
              <a:t>УлГТУ</a:t>
            </a:r>
            <a:r>
              <a:rPr lang="ru-RU" sz="1800" dirty="0"/>
              <a:t>, 2017. - С.222-231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Рыбина Г.В. Особенности приобретения, представления и обработки темпоральных знаний для автоматизированного построения баз знаний в динамических интегрированных экспертных системах // Гибридные и синергические интеллектуальные системы: материалы IV Всероссийской </a:t>
            </a:r>
            <a:r>
              <a:rPr lang="ru-RU" sz="1800" dirty="0" err="1"/>
              <a:t>Поспеловской</a:t>
            </a:r>
            <a:r>
              <a:rPr lang="ru-RU" sz="1800" dirty="0"/>
              <a:t> конференции с международном участием. – Калининград: Изд-во БФУ им. И. Канта</a:t>
            </a:r>
            <a:r>
              <a:rPr lang="en-US" sz="1800" dirty="0"/>
              <a:t>, 2018 – </a:t>
            </a:r>
            <a:r>
              <a:rPr lang="ru-RU" sz="1800" dirty="0"/>
              <a:t>С.115-123</a:t>
            </a:r>
            <a:endParaRPr lang="ru-RU" sz="1800" dirty="0">
              <a:solidFill>
                <a:srgbClr val="92D050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86E03B-A1D1-49B5-9182-3A8C3716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66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9CC55E-4EB3-4177-9E4C-130DE6D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0691-F45F-44E0-BF8C-9C2D6234271D}"/>
              </a:ext>
            </a:extLst>
          </p:cNvPr>
          <p:cNvSpPr txBox="1"/>
          <p:nvPr/>
        </p:nvSpPr>
        <p:spPr>
          <a:xfrm>
            <a:off x="2704173" y="2739374"/>
            <a:ext cx="3788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6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96CDE-446F-4C6B-9F34-DB35333E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Актуальность работы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821C45-0672-4067-B020-45CF2AE6E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05336" y="2765002"/>
            <a:ext cx="311045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Динамические интегрированные экспертные системы </a:t>
            </a:r>
          </a:p>
          <a:p>
            <a:pPr algn="ctr"/>
            <a:r>
              <a:rPr lang="ru-RU" sz="2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</a:rPr>
              <a:t>(ИЭС)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064368" y="1181110"/>
            <a:ext cx="5011406" cy="4614334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884308" y="1866901"/>
            <a:ext cx="1628512" cy="6771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Интернет-сервисы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755814" y="952510"/>
            <a:ext cx="1842717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Энергетика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598532" y="2010623"/>
            <a:ext cx="2834268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dirty="0">
                <a:solidFill>
                  <a:schemeClr val="tx1"/>
                </a:solidFill>
              </a:rPr>
              <a:t>Телекоммуникации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324600" y="3227068"/>
            <a:ext cx="1628512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Медицина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699760" y="4427219"/>
            <a:ext cx="2618740" cy="6629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Промышленность и производство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846305" y="5566844"/>
            <a:ext cx="1628512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Экология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30582" y="4419599"/>
            <a:ext cx="2603500" cy="1023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Военно-промышленный комплекс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370755" y="3227069"/>
            <a:ext cx="1628512" cy="457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chemeClr val="tx1"/>
                </a:solidFill>
              </a:rPr>
              <a:t>Финансы</a:t>
            </a:r>
          </a:p>
        </p:txBody>
      </p:sp>
    </p:spTree>
    <p:extLst>
      <p:ext uri="{BB962C8B-B14F-4D97-AF65-F5344CB8AC3E}">
        <p14:creationId xmlns:p14="http://schemas.microsoft.com/office/powerpoint/2010/main" val="37946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Цель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AFB75-0049-4183-BEAC-83102205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7" y="1074049"/>
            <a:ext cx="7886700" cy="5251085"/>
          </a:xfrm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Разработка алгоритмов приобретения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знаний </a:t>
            </a:r>
            <a:r>
              <a:rPr lang="ru-RU" dirty="0"/>
              <a:t>из ЕЯ-текстов подъязыка деловой прозы на основе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комбинированного метода приобретения знаний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ru-RU" dirty="0"/>
              <a:t>Программная реализация модифицированных версий отдельных компонентов комплекса АТ-ТЕХНОЛОГИЯ, предназначенных для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автоматизированного построения баз знаний в динамических ИЭС</a:t>
            </a:r>
          </a:p>
          <a:p>
            <a:pPr marL="0" indent="0">
              <a:buClr>
                <a:srgbClr val="00B0F0"/>
              </a:buClr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25" y="0"/>
            <a:ext cx="8515350" cy="687013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200" dirty="0"/>
              <a:t>Комбинированный метод приобретения знаний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24882390-5E8C-4CFA-AF90-B2445B96FD8B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38625" y="1155701"/>
            <a:ext cx="5850953" cy="2866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lang="ru-RU" sz="2000" dirty="0">
                <a:solidFill>
                  <a:schemeClr val="tx2"/>
                </a:solidFill>
              </a:rPr>
              <a:t>Комбинированный метод приобретения знаний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15131" y="1736926"/>
            <a:ext cx="2177604" cy="203057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Компьютерное интервьюирование экспертов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с ориентацией </a:t>
            </a:r>
          </a:p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на модели решения </a:t>
            </a:r>
          </a:p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типовых задачи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054759" y="1736927"/>
            <a:ext cx="2171238" cy="676859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Извлечение знаний из баз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данных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4054759" y="2615371"/>
            <a:ext cx="2171238" cy="1152133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Анализ проблемно-ориентированных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текстов на русском языке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6938311" y="1481105"/>
            <a:ext cx="1929914" cy="1183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База 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данных </a:t>
            </a:r>
          </a:p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для применения методов 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Data Mining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2" name="Соединительная линия уступом 11"/>
          <p:cNvCxnSpPr>
            <a:stCxn id="9" idx="3"/>
            <a:endCxn id="11" idx="1"/>
          </p:cNvCxnSpPr>
          <p:nvPr/>
        </p:nvCxnSpPr>
        <p:spPr bwMode="auto">
          <a:xfrm flipV="1">
            <a:off x="6225997" y="2072818"/>
            <a:ext cx="712314" cy="253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9" idx="1"/>
            <a:endCxn id="8" idx="3"/>
          </p:cNvCxnSpPr>
          <p:nvPr/>
        </p:nvCxnSpPr>
        <p:spPr bwMode="auto">
          <a:xfrm rot="10800000" flipV="1">
            <a:off x="3192735" y="2075357"/>
            <a:ext cx="862024" cy="676858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10" idx="1"/>
            <a:endCxn id="8" idx="3"/>
          </p:cNvCxnSpPr>
          <p:nvPr/>
        </p:nvCxnSpPr>
        <p:spPr bwMode="auto">
          <a:xfrm rot="10800000">
            <a:off x="3192735" y="2752216"/>
            <a:ext cx="862024" cy="439223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 bwMode="auto">
          <a:xfrm>
            <a:off x="692411" y="4411658"/>
            <a:ext cx="5701551" cy="15700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38169" y="4660542"/>
            <a:ext cx="2364489" cy="1097674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lang="ru-RU" sz="1600" dirty="0">
                <a:solidFill>
                  <a:schemeClr val="tx2"/>
                </a:solidFill>
              </a:rPr>
              <a:t>Библиотека сценариев диалога, отражающих схемы решения типовых задач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3823000" y="4647427"/>
            <a:ext cx="2256630" cy="1106141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Программные средства реализации диалога «система</a:t>
            </a:r>
            <a:r>
              <a:rPr lang="ru-RU" sz="1600" dirty="0">
                <a:solidFill>
                  <a:schemeClr val="tx2"/>
                </a:solidFill>
              </a:rPr>
              <a:t> - эксперт</a:t>
            </a: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»</a:t>
            </a:r>
          </a:p>
        </p:txBody>
      </p:sp>
      <p:cxnSp>
        <p:nvCxnSpPr>
          <p:cNvPr id="18" name="Соединительная линия уступом 17"/>
          <p:cNvCxnSpPr>
            <a:stCxn id="8" idx="2"/>
            <a:endCxn id="15" idx="0"/>
          </p:cNvCxnSpPr>
          <p:nvPr/>
        </p:nvCxnSpPr>
        <p:spPr bwMode="auto">
          <a:xfrm rot="16200000" flipH="1">
            <a:off x="2501483" y="3369953"/>
            <a:ext cx="644155" cy="1439254"/>
          </a:xfrm>
          <a:prstGeom prst="bentConnector3">
            <a:avLst>
              <a:gd name="adj1" fmla="val 65309"/>
            </a:avLst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 bwMode="auto">
          <a:xfrm>
            <a:off x="6930401" y="2968518"/>
            <a:ext cx="1948582" cy="4493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Словари</a:t>
            </a:r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6930400" y="3552967"/>
            <a:ext cx="1959341" cy="8068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ЕЯ-тексты,</a:t>
            </a:r>
            <a:r>
              <a:rPr kumimoji="0" lang="ru-RU" sz="1600" b="1" i="0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</a:rPr>
              <a:t> описывающие текущую задачу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6938311" y="4486798"/>
            <a:ext cx="1951430" cy="7334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49263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Протоколы интервьюирования экспертов</a:t>
            </a:r>
          </a:p>
        </p:txBody>
      </p:sp>
      <p:cxnSp>
        <p:nvCxnSpPr>
          <p:cNvPr id="22" name="Соединительная линия уступом 21"/>
          <p:cNvCxnSpPr>
            <a:stCxn id="10" idx="3"/>
            <a:endCxn id="19" idx="1"/>
          </p:cNvCxnSpPr>
          <p:nvPr/>
        </p:nvCxnSpPr>
        <p:spPr bwMode="auto">
          <a:xfrm>
            <a:off x="6225997" y="3191438"/>
            <a:ext cx="704404" cy="173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10" idx="3"/>
            <a:endCxn id="20" idx="1"/>
          </p:cNvCxnSpPr>
          <p:nvPr/>
        </p:nvCxnSpPr>
        <p:spPr bwMode="auto">
          <a:xfrm>
            <a:off x="6225997" y="3191438"/>
            <a:ext cx="704403" cy="76494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0" idx="3"/>
            <a:endCxn id="21" idx="1"/>
          </p:cNvCxnSpPr>
          <p:nvPr/>
        </p:nvCxnSpPr>
        <p:spPr bwMode="auto">
          <a:xfrm>
            <a:off x="6225997" y="3191438"/>
            <a:ext cx="712314" cy="166207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7" idx="1"/>
          </p:cNvCxnSpPr>
          <p:nvPr/>
        </p:nvCxnSpPr>
        <p:spPr bwMode="auto">
          <a:xfrm rot="10800000" flipV="1">
            <a:off x="3394492" y="5200497"/>
            <a:ext cx="428509" cy="2879"/>
          </a:xfrm>
          <a:prstGeom prst="bentConnector3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336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49" y="36094"/>
            <a:ext cx="8784858" cy="68701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Автоматизированное построение базы знаний прототипа ИЭС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3752" y="2043943"/>
            <a:ext cx="359302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ru-RU" sz="1400" dirty="0"/>
              <a:t>Объект (</a:t>
            </a:r>
            <a:r>
              <a:rPr lang="en-US" sz="1400" dirty="0"/>
              <a:t>IO, </a:t>
            </a:r>
            <a:r>
              <a:rPr lang="en-US" sz="1400" dirty="0" err="1"/>
              <a:t>NameO</a:t>
            </a:r>
            <a:r>
              <a:rPr lang="en-US" sz="1400" dirty="0"/>
              <a:t>, 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IO – </a:t>
            </a:r>
            <a:r>
              <a:rPr lang="ru-RU" sz="1400" dirty="0"/>
              <a:t>порядковый номер объекта;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NameO</a:t>
            </a:r>
            <a:r>
              <a:rPr lang="en-US" sz="1400" dirty="0"/>
              <a:t> – </a:t>
            </a:r>
            <a:r>
              <a:rPr lang="ru-RU" sz="1400" dirty="0"/>
              <a:t>имя объекта;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 – </a:t>
            </a:r>
            <a:r>
              <a:rPr lang="ru-RU" sz="1400" dirty="0"/>
              <a:t>список атрибутов.</a:t>
            </a:r>
          </a:p>
          <a:p>
            <a:r>
              <a:rPr lang="ru-RU" sz="1400" dirty="0"/>
              <a:t>Атрибут (</a:t>
            </a:r>
            <a:r>
              <a:rPr lang="en-US" sz="1400" dirty="0"/>
              <a:t>IA, </a:t>
            </a:r>
            <a:r>
              <a:rPr lang="en-US" sz="1400" dirty="0" err="1"/>
              <a:t>NameA</a:t>
            </a:r>
            <a:r>
              <a:rPr lang="en-US" sz="1400" dirty="0"/>
              <a:t>,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IA – </a:t>
            </a:r>
            <a:r>
              <a:rPr lang="ru-RU" sz="1400" dirty="0"/>
              <a:t>порядковый номер атрибута;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NameA</a:t>
            </a:r>
            <a:r>
              <a:rPr lang="en-US" sz="1400" dirty="0"/>
              <a:t> – </a:t>
            </a:r>
            <a:r>
              <a:rPr lang="ru-RU" sz="1400" dirty="0"/>
              <a:t>имя атрибута;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 – </a:t>
            </a:r>
            <a:r>
              <a:rPr lang="ru-RU" sz="1400" dirty="0"/>
              <a:t>тип атрибута. </a:t>
            </a:r>
          </a:p>
          <a:p>
            <a:r>
              <a:rPr lang="ru-RU" sz="1400" dirty="0"/>
              <a:t>Тип (</a:t>
            </a:r>
            <a:r>
              <a:rPr lang="en-US" sz="1400" dirty="0"/>
              <a:t>IT, </a:t>
            </a:r>
            <a:r>
              <a:rPr lang="en-US" sz="1400" dirty="0" err="1"/>
              <a:t>NameT</a:t>
            </a:r>
            <a:r>
              <a:rPr lang="en-US" sz="1400" dirty="0"/>
              <a:t>, 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– </a:t>
            </a:r>
            <a:r>
              <a:rPr lang="ru-RU" sz="1400" dirty="0"/>
              <a:t>номер типа атрибута;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NameT</a:t>
            </a:r>
            <a:r>
              <a:rPr lang="en-US" sz="1400" dirty="0"/>
              <a:t> – </a:t>
            </a:r>
            <a:r>
              <a:rPr lang="ru-RU" sz="1400" dirty="0"/>
              <a:t>имя типа атрибута;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 – </a:t>
            </a:r>
            <a:r>
              <a:rPr lang="ru-RU" sz="1400" dirty="0"/>
              <a:t>множество значений атрибута.</a:t>
            </a:r>
          </a:p>
          <a:p>
            <a:r>
              <a:rPr lang="ru-RU" sz="1400" dirty="0"/>
              <a:t>Правило (</a:t>
            </a:r>
            <a:r>
              <a:rPr lang="en-US" sz="1400" dirty="0"/>
              <a:t>IR, Ins, Cons)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IR – </a:t>
            </a:r>
            <a:r>
              <a:rPr lang="ru-RU" sz="1400" dirty="0"/>
              <a:t>порядковый номер правила;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  – </a:t>
            </a:r>
            <a:r>
              <a:rPr lang="ru-RU" sz="1400" dirty="0"/>
              <a:t>посылка правила;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 – </a:t>
            </a:r>
            <a:r>
              <a:rPr lang="ru-RU" sz="1400" dirty="0"/>
              <a:t>действие правила.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42094" y="1193451"/>
            <a:ext cx="37163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600" dirty="0">
                <a:solidFill>
                  <a:srgbClr val="0070C0"/>
                </a:solidFill>
              </a:rPr>
              <a:t>Построение поля знаний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723900" y="1781175"/>
            <a:ext cx="18288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4743274" y="118761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</a:rPr>
              <a:t>Анализ протоколов интервьюирования экспертов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91075" y="2015068"/>
            <a:ext cx="4133850" cy="6740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defTabSz="914400" hangingPunct="0">
              <a:lnSpc>
                <a:spcPct val="90000"/>
              </a:lnSpc>
              <a:spcBef>
                <a:spcPts val="1000"/>
              </a:spcBef>
            </a:pPr>
            <a:r>
              <a:rPr lang="ru-RU" sz="1400" dirty="0">
                <a:solidFill>
                  <a:prstClr val="black"/>
                </a:solidFill>
              </a:rPr>
              <a:t>Протокол интервьюирования – список действий и реакций участников диалога, фиксируемых автоматически по мере их возникновения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43274" y="2859643"/>
            <a:ext cx="3075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solidFill>
                  <a:srgbClr val="0070C0"/>
                </a:solidFill>
              </a:rPr>
              <a:t>Верификация поля знаний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791075" y="3352800"/>
            <a:ext cx="4133850" cy="22252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defTabSz="914400" hangingPunct="0">
              <a:lnSpc>
                <a:spcPct val="90000"/>
              </a:lnSpc>
              <a:spcBef>
                <a:spcPts val="1000"/>
              </a:spcBef>
            </a:pPr>
            <a:r>
              <a:rPr lang="ru-RU" sz="1400" dirty="0">
                <a:solidFill>
                  <a:prstClr val="black"/>
                </a:solidFill>
              </a:rPr>
              <a:t>Обнаружение аномалий: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недостижимые заключения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лишние </a:t>
            </a:r>
            <a:r>
              <a:rPr lang="ru-RU" sz="1400" dirty="0" err="1">
                <a:solidFill>
                  <a:prstClr val="black"/>
                </a:solidFill>
              </a:rPr>
              <a:t>if</a:t>
            </a:r>
            <a:r>
              <a:rPr lang="ru-RU" sz="1400" dirty="0">
                <a:solidFill>
                  <a:prstClr val="black"/>
                </a:solidFill>
              </a:rPr>
              <a:t>-условия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атрибуты без ссылок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неверные значения атрибутов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неиспользованные значения атрибутов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неверные значения временных отношений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непринадлежность классу временных сущностей</a:t>
            </a:r>
          </a:p>
          <a:p>
            <a:pPr marL="228600" lvl="0" indent="-228600" defTabSz="914400" hangingPunct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prstClr val="black"/>
                </a:solidFill>
              </a:rPr>
              <a:t>невозможное взаиморасположение событий и интервалов на оси времени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02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B7A8-1E1A-4244-806F-8D6E13DF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07" y="0"/>
            <a:ext cx="8515351" cy="68701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Основные классы временных сущностей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9E31F2-6CA6-4B6F-B7C2-671F4B631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81830" y="1608955"/>
            <a:ext cx="2076651" cy="556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</a:rPr>
              <a:t>Периодические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451816" y="1657081"/>
            <a:ext cx="1889760" cy="556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</a:rPr>
              <a:t>Точечные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450216" y="2911307"/>
            <a:ext cx="224028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1200" i="1" dirty="0"/>
              <a:t>“10.08.2017”, “11 апреля 2018 года”, “сегодня”, “накануне”, “на прошлой неделе”, “через месяц”, “в понедельник”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018551" y="2926697"/>
            <a:ext cx="1776663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1200" i="1" dirty="0"/>
              <a:t>“с 1 по 3 марта”, “в течение двух месяцев”, “несколько лет” 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290917" y="2926697"/>
            <a:ext cx="201569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1200" i="1" dirty="0"/>
              <a:t>“каждое утро”, “по понедельникам”, “раз в 2 года”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174287" y="5308118"/>
            <a:ext cx="713232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hangingPunct="0"/>
            <a:r>
              <a:rPr lang="ru-RU" sz="1500" dirty="0"/>
              <a:t>Власова Н.А. Об одной проблеме автоматического извлечения временной информации из русскоязычных текстов // Программные системы: теория и приложения: электрон. </a:t>
            </a:r>
            <a:r>
              <a:rPr lang="ru-RU" sz="1500" dirty="0" err="1"/>
              <a:t>научн</a:t>
            </a:r>
            <a:r>
              <a:rPr lang="ru-RU" sz="1500" dirty="0"/>
              <a:t>. журн. 2014. T. 5, № 4(22), c. 231–242.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74287" y="4145083"/>
            <a:ext cx="713232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 hangingPunct="0"/>
            <a:r>
              <a:rPr lang="ru-RU" sz="1500" dirty="0"/>
              <a:t>Ефименко И.В. Семантика времени: модели, методы и алгоритмы идентификации в системах автоматической обработки естественного языка //Вестник Московского государственного областного университета Серия «Лингвистика». </a:t>
            </a:r>
            <a:r>
              <a:rPr lang="en-US" sz="1500" dirty="0"/>
              <a:t>No2, - М.: </a:t>
            </a:r>
            <a:r>
              <a:rPr lang="en-US" sz="1500" dirty="0" err="1"/>
              <a:t>Издательство</a:t>
            </a:r>
            <a:r>
              <a:rPr lang="en-US" sz="1500" dirty="0"/>
              <a:t> МГУ, 2007.</a:t>
            </a:r>
            <a:endParaRPr lang="ru-RU" sz="1500" dirty="0"/>
          </a:p>
        </p:txBody>
      </p:sp>
      <p:sp>
        <p:nvSpPr>
          <p:cNvPr id="6" name="Овал 5"/>
          <p:cNvSpPr/>
          <p:nvPr/>
        </p:nvSpPr>
        <p:spPr>
          <a:xfrm>
            <a:off x="6290917" y="1124249"/>
            <a:ext cx="1828799" cy="1621926"/>
          </a:xfrm>
          <a:prstGeom prst="ellipse">
            <a:avLst/>
          </a:prstGeom>
          <a:noFill/>
          <a:ln w="10160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905454" y="1619421"/>
            <a:ext cx="1889760" cy="5562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chemeClr val="tx1"/>
                </a:solidFill>
              </a:rPr>
              <a:t>Интервальные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1451816" y="1143808"/>
            <a:ext cx="1828799" cy="1621926"/>
          </a:xfrm>
          <a:prstGeom prst="ellipse">
            <a:avLst/>
          </a:prstGeom>
          <a:noFill/>
          <a:ln w="10160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937540" y="1124249"/>
            <a:ext cx="1828799" cy="1621926"/>
          </a:xfrm>
          <a:prstGeom prst="ellipse">
            <a:avLst/>
          </a:prstGeom>
          <a:noFill/>
          <a:ln w="101600">
            <a:solidFill>
              <a:srgbClr val="5375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64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C1D19-330B-4CC1-918D-EC866EC4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Задачи ВКР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C5C4-F706-4886-AF63-48997928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Разработка алгоритмов формирования элементов поля знаний с учетом </a:t>
            </a:r>
            <a:r>
              <a:rPr lang="ru-RU" sz="2200" dirty="0" err="1"/>
              <a:t>темпоральных</a:t>
            </a:r>
            <a:r>
              <a:rPr lang="ru-RU" sz="2200" dirty="0"/>
              <a:t> сущностей:</a:t>
            </a:r>
          </a:p>
          <a:p>
            <a:pPr lvl="1" hangingPunct="0"/>
            <a:r>
              <a:rPr lang="ru-RU" sz="2200" dirty="0"/>
              <a:t>модификация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словаря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 лексем</a:t>
            </a:r>
          </a:p>
          <a:p>
            <a:pPr lvl="1" hangingPunct="0"/>
            <a:r>
              <a:rPr lang="ru-RU" sz="2200" dirty="0"/>
              <a:t>разработка алгоритма для морфологического анализа ЕЯ-текстов подъязыка деловой прозы (действий и реакций партнеров)</a:t>
            </a:r>
          </a:p>
          <a:p>
            <a:pPr lvl="1" hangingPunct="0"/>
            <a:r>
              <a:rPr lang="ru-RU" sz="2200" dirty="0"/>
              <a:t>построение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расширенной сети переходов </a:t>
            </a:r>
            <a:r>
              <a:rPr lang="ru-RU" sz="2200" dirty="0"/>
              <a:t>для выявления </a:t>
            </a:r>
            <a:r>
              <a:rPr lang="ru-RU" sz="2200" dirty="0" err="1">
                <a:solidFill>
                  <a:schemeClr val="bg1">
                    <a:lumMod val="50000"/>
                  </a:schemeClr>
                </a:solidFill>
              </a:rPr>
              <a:t>темпоральных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 маркеров </a:t>
            </a:r>
            <a:r>
              <a:rPr lang="ru-RU" sz="2200" dirty="0"/>
              <a:t>из ЕЯ-текстов</a:t>
            </a:r>
          </a:p>
          <a:p>
            <a:pPr lvl="1" hangingPunct="0"/>
            <a:r>
              <a:rPr lang="ru-RU" sz="2200" dirty="0"/>
              <a:t>разработка алгоритма интерпретации </a:t>
            </a:r>
            <a:r>
              <a:rPr lang="ru-RU" sz="2200" dirty="0" err="1"/>
              <a:t>темпоральных</a:t>
            </a:r>
            <a:r>
              <a:rPr lang="ru-RU" sz="2200" dirty="0"/>
              <a:t> маркеров в </a:t>
            </a:r>
            <a:r>
              <a:rPr lang="ru-RU" sz="2200" dirty="0" err="1"/>
              <a:t>темпоральные</a:t>
            </a:r>
            <a:r>
              <a:rPr lang="ru-RU" sz="2200" dirty="0"/>
              <a:t> объекты (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события </a:t>
            </a:r>
            <a:r>
              <a:rPr lang="ru-RU" sz="2200" dirty="0"/>
              <a:t>и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интервалы</a:t>
            </a:r>
            <a:r>
              <a:rPr lang="ru-RU" sz="2200" dirty="0"/>
              <a:t>) и модификация базового алгоритма формирования элементов поля знаний)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Модификация базовых алгоритмов формирования и анализа ПИЭ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Модификация базовых алгоритмов верификации ПЗ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Разработка функциональных требований к программной реализации </a:t>
            </a:r>
            <a:r>
              <a:rPr lang="ru-RU" sz="2200" dirty="0" err="1"/>
              <a:t>прототипных</a:t>
            </a:r>
            <a:r>
              <a:rPr lang="ru-RU" sz="2200" dirty="0"/>
              <a:t> версий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средств поддержки интервьюирования экспертов</a:t>
            </a:r>
            <a:r>
              <a:rPr lang="ru-RU" sz="2200" dirty="0"/>
              <a:t>,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средств анализа протоколов интервьюирования экспертов</a:t>
            </a:r>
            <a:r>
              <a:rPr lang="ru-RU" sz="2200" dirty="0"/>
              <a:t>, </a:t>
            </a:r>
            <a:r>
              <a:rPr lang="ru-RU" sz="2200" dirty="0">
                <a:solidFill>
                  <a:schemeClr val="bg1">
                    <a:lumMod val="50000"/>
                  </a:schemeClr>
                </a:solidFill>
              </a:rPr>
              <a:t>средств верификации поля знаний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Проектирование и программная реализация разрабатываемых и/или модифицируемых компонентов</a:t>
            </a:r>
          </a:p>
          <a:p>
            <a:pPr lvl="0" hangingPunct="0">
              <a:buFont typeface="Wingdings" panose="05000000000000000000" pitchFamily="2" charset="2"/>
              <a:buChar char="ü"/>
            </a:pPr>
            <a:r>
              <a:rPr lang="ru-RU" sz="2200" dirty="0"/>
              <a:t>Тестирование  разработанных и/или модифицированных компонентов</a:t>
            </a:r>
          </a:p>
          <a:p>
            <a:pPr marL="0">
              <a:buNone/>
            </a:pPr>
            <a:r>
              <a:rPr lang="ru-RU" sz="20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FA2337-0BE5-47EC-8352-79BCEE0DA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925882"/>
            <a:ext cx="8225639" cy="5251085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Дано: </a:t>
            </a:r>
          </a:p>
          <a:p>
            <a:pPr marL="457200" lvl="1" indent="0" hangingPunct="0">
              <a:buNone/>
            </a:pPr>
            <a:r>
              <a:rPr lang="en-US" b="1" dirty="0"/>
              <a:t>X</a:t>
            </a:r>
            <a:r>
              <a:rPr lang="ru-RU" b="1" dirty="0"/>
              <a:t> – </a:t>
            </a:r>
            <a:r>
              <a:rPr lang="ru-RU" dirty="0"/>
              <a:t>множество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действий</a:t>
            </a:r>
            <a:r>
              <a:rPr lang="ru-RU" dirty="0"/>
              <a:t> 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реакций</a:t>
            </a:r>
            <a:r>
              <a:rPr lang="ru-RU" dirty="0"/>
              <a:t> партнеров, которые получены результате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одного</a:t>
            </a:r>
            <a:r>
              <a:rPr lang="ru-RU" dirty="0"/>
              <a:t> сеанса интервьюирования эксперта 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могут содержать </a:t>
            </a:r>
            <a:r>
              <a:rPr lang="ru-RU" dirty="0" err="1"/>
              <a:t>темпоральную</a:t>
            </a:r>
            <a:r>
              <a:rPr lang="ru-RU" dirty="0"/>
              <a:t> информацию </a:t>
            </a:r>
          </a:p>
          <a:p>
            <a:pPr marL="457200" lvl="1" indent="0" hangingPunct="0">
              <a:buNone/>
            </a:pPr>
            <a:r>
              <a:rPr lang="en-US" b="1" dirty="0"/>
              <a:t>Y</a:t>
            </a:r>
            <a:r>
              <a:rPr lang="ru-RU" dirty="0"/>
              <a:t> – множество сущностей поля знаний: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объекты</a:t>
            </a:r>
            <a:r>
              <a:rPr lang="ru-RU" dirty="0"/>
              <a:t> (в том числе </a:t>
            </a:r>
            <a:r>
              <a:rPr lang="ru-RU" dirty="0" err="1"/>
              <a:t>темпоральные</a:t>
            </a:r>
            <a:r>
              <a:rPr lang="ru-RU" dirty="0"/>
              <a:t>, т.е.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события</a:t>
            </a:r>
            <a:r>
              <a:rPr lang="ru-RU" dirty="0"/>
              <a:t> и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интервалы</a:t>
            </a:r>
            <a:r>
              <a:rPr lang="ru-RU" dirty="0"/>
              <a:t>) и правила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Требуется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ru-RU" dirty="0"/>
              <a:t>Построить отображение </a:t>
            </a:r>
            <a:r>
              <a:rPr lang="ru-RU" b="1" i="1" dirty="0"/>
              <a:t>f: </a:t>
            </a:r>
            <a:r>
              <a:rPr lang="en-US" b="1" dirty="0"/>
              <a:t>X </a:t>
            </a:r>
            <a:r>
              <a:rPr lang="ru-RU" b="1" dirty="0"/>
              <a:t>→ </a:t>
            </a:r>
            <a:r>
              <a:rPr lang="en-US" b="1" dirty="0"/>
              <a:t>Y</a:t>
            </a:r>
            <a:r>
              <a:rPr lang="ru-RU" b="1" dirty="0"/>
              <a:t> </a:t>
            </a:r>
          </a:p>
          <a:p>
            <a:pPr marL="457200" lvl="1" indent="0">
              <a:buNone/>
            </a:pPr>
            <a:r>
              <a:rPr lang="ru-RU" dirty="0"/>
              <a:t>(действий и реакций партнеров в элементы поля знаний)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882390-5E8C-4CFA-AF90-B2445B96FD8B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915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1514</Words>
  <Application>Microsoft Office PowerPoint</Application>
  <PresentationFormat>Экран (4:3)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средствами комплекса АТ-ТЕХНОЛОГИЯ демонстрационного прототипа интегрированной экспертной системы для проблемной области «Медицинская ультразвуковая диагностика» и углубленное программное исследование универсального АТ-РЕШАТЕЛЯ</vt:lpstr>
      <vt:lpstr>Реферат</vt:lpstr>
      <vt:lpstr>Актуальность работы</vt:lpstr>
      <vt:lpstr>Цель ВКР</vt:lpstr>
      <vt:lpstr>Комбинированный метод приобретения знаний</vt:lpstr>
      <vt:lpstr>Автоматизированное построение базы знаний прототипа ИЭС</vt:lpstr>
      <vt:lpstr>Основные классы временных сущностей </vt:lpstr>
      <vt:lpstr>Задачи ВКР</vt:lpstr>
      <vt:lpstr>Постановка задачи</vt:lpstr>
      <vt:lpstr>Модель словаря темпоральных лексем</vt:lpstr>
      <vt:lpstr>Алгоритм для морфологического анализа ЕЯ-текста</vt:lpstr>
      <vt:lpstr>Расширенная сеть переходов для выявления темпоральных маркеров</vt:lpstr>
      <vt:lpstr>Пример разбора по расширенной сети переходов</vt:lpstr>
      <vt:lpstr>Алгоритм интерпретации темпоральных маркеров в элементы поля знаний</vt:lpstr>
      <vt:lpstr>Модифицированный алгоритм формирования элементов поля знаний</vt:lpstr>
      <vt:lpstr>Общая архитектура разработанных средств </vt:lpstr>
      <vt:lpstr>Особенности программной реализации</vt:lpstr>
      <vt:lpstr>Тестирование синтаксического анализатора</vt:lpstr>
      <vt:lpstr>Прототипная версия средств поддержки процессов интервьюирования экспертов </vt:lpstr>
      <vt:lpstr>Прототипная версия средств анализа протоколов интервьюирования экспертов</vt:lpstr>
      <vt:lpstr>Прототипная версия средств верификации  поля знаний</vt:lpstr>
      <vt:lpstr>Заключение</vt:lpstr>
      <vt:lpstr>Список литературы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V. R.</dc:creator>
  <cp:lastModifiedBy>Андрей Григорьев</cp:lastModifiedBy>
  <cp:revision>79</cp:revision>
  <dcterms:created xsi:type="dcterms:W3CDTF">2017-09-30T21:27:42Z</dcterms:created>
  <dcterms:modified xsi:type="dcterms:W3CDTF">2019-06-08T11:01:25Z</dcterms:modified>
</cp:coreProperties>
</file>