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2" r:id="rId19"/>
    <p:sldId id="265" r:id="rId20"/>
    <p:sldId id="289" r:id="rId21"/>
    <p:sldId id="290" r:id="rId22"/>
    <p:sldId id="266" r:id="rId23"/>
    <p:sldId id="267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словаря </a:t>
            </a:r>
            <a:r>
              <a:rPr lang="ru-RU" sz="3200" dirty="0" err="1"/>
              <a:t>темпоральных</a:t>
            </a:r>
            <a:r>
              <a:rPr lang="ru-RU" sz="3200" dirty="0"/>
              <a:t> лексем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07167" y="1530079"/>
            <a:ext cx="7390626" cy="3883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924151" y="1675995"/>
            <a:ext cx="7305448" cy="4280170"/>
          </a:xfrm>
          <a:ln>
            <a:noFill/>
          </a:ln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&lt;словарь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темпоральных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лексем&gt; ::= &lt;словарь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&lt;перевод строки&gt; &lt;словарь изменяемых словоформ&gt; &lt;перевод строки&gt; &lt;словарь неизменяемых словоформ&gt;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&lt;словарь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::=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списка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&lt;список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| 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 списка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&lt;список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&lt;перевод строки&gt; &lt;словарь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&lt;список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::= &lt;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квазифлексия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|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квазифлексия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',' &lt;список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&lt;словарь изменяемых словоформ&gt; ::=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изменяемой словоформы&gt;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| 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изменяемой словоформы&gt; &lt;перевод строки&gt; &lt;словарь изменяемых словоформ&gt;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изменяемой словоформы&gt; ::=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квазиоснова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','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кодификатор части речи изменяемой словоформы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',' &lt;номер списка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',' &lt;начальная форма слова&gt;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&lt;словарь неизменяемых словоформ&gt; ::=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неизменяемой словоформы&gt;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| 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неизменяемой словоформы&gt; &lt;перевод строки&gt; &lt;словарь неизменяемых словоформ&gt;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неизменяемой словоформы&gt; ::=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&lt;словоформа&gt;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','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кодификатор части речи неизменяемой словоформы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',' &lt;кодификатор класса временной сущности&gt;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кодификатор части речи изменяемой словоформы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::= '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сущ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прил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мест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 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кодификатор части речи неизменяемой словоформы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::= 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пред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нар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&lt;кодификатор класса временной сущности&gt;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::= '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точ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пер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нач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окон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длит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200" i="1" dirty="0"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200" i="1" dirty="0">
              <a:solidFill>
                <a:srgbClr val="00000A"/>
              </a:solidFill>
              <a:ea typeface="Droid Sans Fallback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3557" y="1000810"/>
            <a:ext cx="5865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  <a:ea typeface="Droid Sans Fallback"/>
                <a:cs typeface="Times New Roman" pitchFamily="18" charset="0"/>
              </a:rPr>
              <a:t>Формальное описание в нотации БНФ: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Алгоритм для морфологического анализа ЕЯ-текста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043735" y="3354365"/>
            <a:ext cx="1785940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300" dirty="0"/>
              <a:t>Соответствует классическому алгоритму </a:t>
            </a:r>
            <a:r>
              <a:rPr lang="ru-RU" sz="1300" i="1" dirty="0"/>
              <a:t>морфологического анализа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43736" y="2110976"/>
            <a:ext cx="1785939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300" dirty="0"/>
              <a:t>Использует разработанный </a:t>
            </a:r>
            <a:r>
              <a:rPr lang="ru-RU" sz="1300" i="1" dirty="0"/>
              <a:t>словарь </a:t>
            </a:r>
            <a:r>
              <a:rPr lang="ru-RU" sz="1300" i="1" dirty="0" err="1"/>
              <a:t>темпоральных</a:t>
            </a:r>
            <a:r>
              <a:rPr lang="ru-RU" sz="1300" i="1" dirty="0"/>
              <a:t> лексем</a:t>
            </a:r>
          </a:p>
        </p:txBody>
      </p:sp>
      <p:pic>
        <p:nvPicPr>
          <p:cNvPr id="3074" name="Picture 2" descr="C:\Users\lisa\Desktop\апап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" y="912819"/>
            <a:ext cx="5980828" cy="5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Расширенная сеть переходов для выявления </a:t>
            </a:r>
            <a:r>
              <a:rPr lang="ru-RU" sz="2800" dirty="0" err="1"/>
              <a:t>темпоральных</a:t>
            </a:r>
            <a:r>
              <a:rPr lang="ru-RU" sz="2800" dirty="0"/>
              <a:t> маркеров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2050" name="Picture 2" descr="C:\Users\lisa\Desktop\пип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2" y="828674"/>
            <a:ext cx="3187402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isa\Desktop\пип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08" y="1162049"/>
            <a:ext cx="3456791" cy="45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872286" y="3288861"/>
            <a:ext cx="189547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200" i="1" dirty="0"/>
              <a:t>Interval</a:t>
            </a:r>
            <a:r>
              <a:rPr lang="ru-RU" sz="1200" dirty="0"/>
              <a:t>, </a:t>
            </a:r>
            <a:r>
              <a:rPr lang="en-US" sz="1200" i="1" dirty="0"/>
              <a:t>Point</a:t>
            </a:r>
            <a:r>
              <a:rPr lang="en-US" sz="1200" dirty="0"/>
              <a:t> </a:t>
            </a:r>
            <a:r>
              <a:rPr lang="ru-RU" sz="1200" dirty="0"/>
              <a:t>и </a:t>
            </a:r>
            <a:r>
              <a:rPr lang="en-US" sz="1200" i="1" dirty="0"/>
              <a:t>Period</a:t>
            </a:r>
            <a:r>
              <a:rPr lang="en-US" sz="1200" dirty="0"/>
              <a:t> </a:t>
            </a:r>
            <a:r>
              <a:rPr lang="ru-RU" sz="1200" dirty="0"/>
              <a:t>определяют класс </a:t>
            </a:r>
            <a:r>
              <a:rPr lang="ru-RU" sz="1200" dirty="0" err="1"/>
              <a:t>темпоральной</a:t>
            </a:r>
            <a:r>
              <a:rPr lang="ru-RU" sz="1200" dirty="0"/>
              <a:t> сущности (интервальный, точечный и периодический соответственно)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72285" y="2088532"/>
            <a:ext cx="189547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200" i="1" dirty="0"/>
              <a:t>N</a:t>
            </a:r>
            <a:r>
              <a:rPr lang="ru-RU" sz="1200" dirty="0"/>
              <a:t> – существительное времени</a:t>
            </a:r>
          </a:p>
          <a:p>
            <a:r>
              <a:rPr lang="en-US" sz="1200" i="1" dirty="0" err="1"/>
              <a:t>Num</a:t>
            </a:r>
            <a:r>
              <a:rPr lang="ru-RU" sz="1200" dirty="0"/>
              <a:t> – числительное </a:t>
            </a:r>
          </a:p>
          <a:p>
            <a:r>
              <a:rPr lang="en-US" sz="1200" i="1" dirty="0"/>
              <a:t>Prep</a:t>
            </a:r>
            <a:r>
              <a:rPr lang="ru-RU" sz="1200" dirty="0"/>
              <a:t> – предлог</a:t>
            </a:r>
          </a:p>
          <a:p>
            <a:r>
              <a:rPr lang="en-US" sz="1200" i="1" dirty="0" err="1"/>
              <a:t>Adv</a:t>
            </a:r>
            <a:r>
              <a:rPr lang="ru-RU" sz="1200" dirty="0"/>
              <a:t> – наречие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Пример разбора по расширенной сети переходов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026" name="Picture 2" descr="C:\Users\lisa\Desktop\пип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06" y="1244841"/>
            <a:ext cx="3820562" cy="21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sa\Desktop\пип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7" y="979592"/>
            <a:ext cx="4032124" cy="385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996802" y="4834630"/>
            <a:ext cx="713232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hangingPunct="0"/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«</a:t>
            </a:r>
            <a:r>
              <a:rPr lang="ru-RU" sz="2200" i="1" dirty="0">
                <a:solidFill>
                  <a:schemeClr val="bg1">
                    <a:lumMod val="50000"/>
                  </a:schemeClr>
                </a:solidFill>
              </a:rPr>
              <a:t>Каждое утро с понедельника по пятницу наблюдалась сильная головная боль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»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Алгоритм интерпретации </a:t>
            </a:r>
            <a:r>
              <a:rPr lang="ru-RU" sz="2800" dirty="0" err="1"/>
              <a:t>темпоральных</a:t>
            </a:r>
            <a:r>
              <a:rPr lang="ru-RU" sz="2800" dirty="0"/>
              <a:t> маркеров в элементы поля знаний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4098" name="Picture 2" descr="C:\Users\lisa\Desktop\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21" y="901612"/>
            <a:ext cx="4294880" cy="54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045350" y="1627356"/>
            <a:ext cx="232737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Интерпретация выявленных </a:t>
            </a:r>
            <a:r>
              <a:rPr lang="ru-RU" sz="1200" i="1" dirty="0" err="1"/>
              <a:t>темпоральных</a:t>
            </a:r>
            <a:r>
              <a:rPr lang="ru-RU" sz="1200" i="1" dirty="0"/>
              <a:t> маркеров </a:t>
            </a:r>
            <a:r>
              <a:rPr lang="ru-RU" sz="1200" dirty="0"/>
              <a:t>в соответствующие </a:t>
            </a:r>
            <a:r>
              <a:rPr lang="ru-RU" sz="1200" dirty="0" err="1"/>
              <a:t>темпоральные</a:t>
            </a:r>
            <a:r>
              <a:rPr lang="ru-RU" sz="1200" dirty="0"/>
              <a:t> объекты поля знаний (</a:t>
            </a:r>
            <a:r>
              <a:rPr lang="ru-RU" sz="1200" i="1" dirty="0"/>
              <a:t>события</a:t>
            </a:r>
            <a:r>
              <a:rPr lang="ru-RU" sz="1200" dirty="0"/>
              <a:t> и </a:t>
            </a:r>
            <a:r>
              <a:rPr lang="ru-RU" sz="1200" i="1" dirty="0"/>
              <a:t>интервалы</a:t>
            </a:r>
            <a:r>
              <a:rPr lang="ru-RU" sz="1200" dirty="0"/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61723" y="2823040"/>
            <a:ext cx="232737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Для событий определяется значение атрибута </a:t>
            </a:r>
            <a:r>
              <a:rPr lang="ru-RU" sz="1200" i="1" dirty="0"/>
              <a:t>условие возникновения </a:t>
            </a:r>
            <a:r>
              <a:rPr lang="ru-RU" sz="1200" dirty="0"/>
              <a:t>/ </a:t>
            </a:r>
            <a:r>
              <a:rPr lang="ru-RU" sz="1200" i="1" dirty="0"/>
              <a:t>частота возникновения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61724" y="3840209"/>
            <a:ext cx="232737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Для интервалов определяются значения атрибутов </a:t>
            </a:r>
            <a:r>
              <a:rPr lang="ru-RU" sz="1200" i="1" dirty="0"/>
              <a:t>условий начала, окончания </a:t>
            </a:r>
            <a:r>
              <a:rPr lang="ru-RU" sz="1200" dirty="0"/>
              <a:t>и</a:t>
            </a:r>
            <a:r>
              <a:rPr lang="ru-RU" sz="1200" i="1" dirty="0"/>
              <a:t> длительности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Модифицированный алгоритм формирования элементов поля знаний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146" name="Picture 2" descr="C:\Users\lisa\Desktop\нарн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1" y="796703"/>
            <a:ext cx="4071969" cy="562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45350" y="1627356"/>
            <a:ext cx="232737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В случае отсутствия </a:t>
            </a:r>
            <a:r>
              <a:rPr lang="ru-RU" sz="1200" dirty="0" err="1"/>
              <a:t>темпоральной</a:t>
            </a:r>
            <a:r>
              <a:rPr lang="ru-RU" sz="1200" dirty="0"/>
              <a:t> информации используются </a:t>
            </a:r>
            <a:r>
              <a:rPr lang="ru-RU" sz="1200" i="1" dirty="0"/>
              <a:t>базовые</a:t>
            </a:r>
            <a:r>
              <a:rPr lang="ru-RU" sz="1200" dirty="0"/>
              <a:t> алгоритмы формирования объектов и правил поля знаний.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61723" y="2823040"/>
            <a:ext cx="232737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При наличии </a:t>
            </a:r>
            <a:r>
              <a:rPr lang="ru-RU" sz="1200" dirty="0" err="1"/>
              <a:t>темпоральной</a:t>
            </a:r>
            <a:r>
              <a:rPr lang="ru-RU" sz="1200" dirty="0"/>
              <a:t> информации базовые элементы поля знаний будут модифицированы путем введения новых сущностей проблемной области</a:t>
            </a:r>
            <a:endParaRPr lang="ru-RU" sz="12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45349" y="4200043"/>
            <a:ext cx="232737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Полученное поле знаний может быть сконвертировано в базу знаний на расширенном языке представления знаний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Общая архитектура разработанных средств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123" name="Picture 3" descr="C:\Users\lisa\Desktop\Snimok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02" y="804561"/>
            <a:ext cx="5182197" cy="55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Особенности программной реализации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8195" name="Picture 3" descr="C:\Users\lisa\Desktop\1200px-ISO_C++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89" y="1239846"/>
            <a:ext cx="1187047" cy="133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lisa\Desktop\qt_logo_green_rgb_whitesp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79" y="1098002"/>
            <a:ext cx="1618127" cy="161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lisa\Desktop\microsoft-visual-studio-2017-professio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18" y="3021759"/>
            <a:ext cx="1392976" cy="13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069201" y="2056583"/>
            <a:ext cx="299744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hangingPunct="0"/>
            <a:r>
              <a:rPr lang="ru-RU" sz="1600" dirty="0" err="1"/>
              <a:t>YOSDIInterpreter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IYOSDIInterpreter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YOSDIFormsManager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YOSDIForm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Scenario</a:t>
            </a:r>
            <a:r>
              <a:rPr lang="ru-RU" sz="1600" dirty="0"/>
              <a:t>, </a:t>
            </a:r>
            <a:r>
              <a:rPr lang="ru-RU" sz="1600" dirty="0" err="1"/>
              <a:t>Procedure</a:t>
            </a:r>
            <a:r>
              <a:rPr lang="ru-RU" sz="1600" dirty="0"/>
              <a:t>, </a:t>
            </a:r>
            <a:r>
              <a:rPr lang="ru-RU" sz="1600" dirty="0" err="1"/>
              <a:t>Command</a:t>
            </a:r>
            <a:r>
              <a:rPr lang="ru-RU" sz="1600" dirty="0"/>
              <a:t>, </a:t>
            </a:r>
            <a:r>
              <a:rPr lang="ru-RU" sz="1600" dirty="0" err="1"/>
              <a:t>CommandType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ScenarioLoader</a:t>
            </a:r>
            <a:endParaRPr lang="ru-RU" sz="1600" dirty="0"/>
          </a:p>
          <a:p>
            <a:pPr lvl="0" hangingPunct="0"/>
            <a:r>
              <a:rPr lang="en-US" sz="1600" dirty="0"/>
              <a:t>K</a:t>
            </a:r>
            <a:r>
              <a:rPr lang="ru-RU" sz="1600" dirty="0" err="1"/>
              <a:t>nowledge</a:t>
            </a:r>
            <a:r>
              <a:rPr lang="en-US" sz="1600" dirty="0"/>
              <a:t>F</a:t>
            </a:r>
            <a:r>
              <a:rPr lang="ru-RU" sz="1600" dirty="0" err="1"/>
              <a:t>ield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PZCreator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QuestionAnswerStack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TemporalDictionary</a:t>
            </a:r>
            <a:r>
              <a:rPr lang="ru-RU" sz="1600" dirty="0"/>
              <a:t> </a:t>
            </a:r>
          </a:p>
          <a:p>
            <a:pPr lvl="0" hangingPunct="0"/>
            <a:r>
              <a:rPr lang="en-US" sz="1600" dirty="0"/>
              <a:t>ATN</a:t>
            </a:r>
            <a:endParaRPr lang="ru-RU" sz="1600" dirty="0"/>
          </a:p>
          <a:p>
            <a:pPr lvl="0" hangingPunct="0"/>
            <a:r>
              <a:rPr lang="en-US" sz="1600" dirty="0"/>
              <a:t>Protocols</a:t>
            </a:r>
            <a:r>
              <a:rPr lang="ru-RU" sz="1600" dirty="0"/>
              <a:t> </a:t>
            </a:r>
          </a:p>
          <a:p>
            <a:pPr lvl="0" hangingPunct="0"/>
            <a:r>
              <a:rPr lang="en-US" sz="1600" dirty="0" err="1"/>
              <a:t>TreeItem</a:t>
            </a:r>
            <a:r>
              <a:rPr lang="ru-RU" sz="1600" dirty="0"/>
              <a:t>, </a:t>
            </a:r>
            <a:r>
              <a:rPr lang="en-US" sz="1600" dirty="0" err="1"/>
              <a:t>TreeModel</a:t>
            </a:r>
            <a:endParaRPr lang="ru-RU" sz="1600" dirty="0"/>
          </a:p>
          <a:p>
            <a:pPr lvl="0" hangingPunct="0"/>
            <a:r>
              <a:rPr lang="ru-RU" sz="1600" dirty="0" err="1"/>
              <a:t>ATVerifier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51502" y="1076069"/>
            <a:ext cx="4192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ru-RU" sz="2400" dirty="0">
                <a:solidFill>
                  <a:srgbClr val="0070C0"/>
                </a:solidFill>
              </a:rPr>
              <a:t>Разработано и/или модифицировано </a:t>
            </a:r>
            <a:r>
              <a:rPr lang="ru-RU" sz="2400" i="1" dirty="0">
                <a:solidFill>
                  <a:srgbClr val="0070C0"/>
                </a:solidFill>
              </a:rPr>
              <a:t>15 классов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19327" y="4774370"/>
            <a:ext cx="32687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ru-RU" sz="2400" dirty="0">
                <a:solidFill>
                  <a:srgbClr val="0070C0"/>
                </a:solidFill>
              </a:rPr>
              <a:t>Примерно </a:t>
            </a:r>
            <a:r>
              <a:rPr lang="ru-RU" sz="2400" i="1" dirty="0">
                <a:solidFill>
                  <a:srgbClr val="0070C0"/>
                </a:solidFill>
              </a:rPr>
              <a:t>1900 строк </a:t>
            </a:r>
            <a:r>
              <a:rPr lang="ru-RU" sz="2400" dirty="0">
                <a:solidFill>
                  <a:srgbClr val="0070C0"/>
                </a:solidFill>
              </a:rPr>
              <a:t>программного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/>
              <a:t>Тестирование синтаксического анализатора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069843"/>
              </p:ext>
            </p:extLst>
          </p:nvPr>
        </p:nvGraphicFramePr>
        <p:xfrm>
          <a:off x="860079" y="1195059"/>
          <a:ext cx="7967049" cy="442352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37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0161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Параметр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Общее количество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Обработано верно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Обработано неверно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61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Наречия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138 (из них наречий времени – 63)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161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Предлоги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215 (из них временных предлогов – 116)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92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8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161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Дата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43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161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Время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16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 err="1"/>
              <a:t>Прототипная</a:t>
            </a:r>
            <a:r>
              <a:rPr lang="ru-RU" sz="2800" dirty="0"/>
              <a:t> версия средств поддержки процессов интервьюирования экспертов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40" y="968721"/>
            <a:ext cx="8218659" cy="496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67 страниц, 20 рисунков, 9 таблиц,  35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 err="1">
                <a:solidFill>
                  <a:schemeClr val="bg1">
                    <a:lumMod val="50000"/>
                  </a:schemeClr>
                </a:solidFill>
              </a:rPr>
              <a:t>задачно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-ориентированная методология, комбинированный метод приобретения знаний, инструментальный комплекс АТ-ТЕХНОЛОГИЯ, приобретение </a:t>
            </a:r>
            <a:r>
              <a:rPr lang="ru-RU" sz="2600" dirty="0" err="1">
                <a:solidFill>
                  <a:schemeClr val="bg1">
                    <a:lumMod val="50000"/>
                  </a:schemeClr>
                </a:solidFill>
              </a:rPr>
              <a:t>темпоральных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знаний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12 классов, ~1900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 err="1"/>
              <a:t>Прототипная</a:t>
            </a:r>
            <a:r>
              <a:rPr lang="ru-RU" sz="2800" dirty="0"/>
              <a:t> версия средств анализа протоколов интервьюирования экспертов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6" name="image1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40288" y="825925"/>
            <a:ext cx="4918130" cy="4126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14.jpg" descr="C:\Users\lisa\Desktop\Screenshot_5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40721" y="1635596"/>
            <a:ext cx="2540403" cy="33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15.jpg" descr="C:\Users\lisa\Desktop\Screenshot_2.jpg"/>
          <p:cNvPicPr/>
          <p:nvPr/>
        </p:nvPicPr>
        <p:blipFill rotWithShape="1">
          <a:blip r:embed="rId4"/>
          <a:srcRect b="10180"/>
          <a:stretch/>
        </p:blipFill>
        <p:spPr bwMode="auto">
          <a:xfrm>
            <a:off x="2520588" y="2892115"/>
            <a:ext cx="3472806" cy="3164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944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8071730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 err="1"/>
              <a:t>Прототипная</a:t>
            </a:r>
            <a:r>
              <a:rPr lang="ru-RU" sz="2800" dirty="0"/>
              <a:t> версия средств верификации </a:t>
            </a:r>
            <a:br>
              <a:rPr lang="ru-RU" sz="2800" dirty="0"/>
            </a:br>
            <a:r>
              <a:rPr lang="ru-RU" sz="2800" dirty="0"/>
              <a:t>поля знаний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9" name="image4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76" y="1054484"/>
            <a:ext cx="4921866" cy="253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5.jpeg"/>
          <p:cNvPicPr/>
          <p:nvPr/>
        </p:nvPicPr>
        <p:blipFill rotWithShape="1">
          <a:blip r:embed="rId3" cstate="print"/>
          <a:srcRect b="17789"/>
          <a:stretch/>
        </p:blipFill>
        <p:spPr bwMode="auto">
          <a:xfrm>
            <a:off x="3572740" y="3377829"/>
            <a:ext cx="4678803" cy="1520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2615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70E8A-0BFF-40FC-AF15-C98AA81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4DA04-64EE-4D42-8E87-D1252CF2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Разработаны алгоритмы формирования элементов поля знаний с учетом </a:t>
            </a:r>
            <a:r>
              <a:rPr lang="ru-RU" sz="2000" dirty="0" err="1"/>
              <a:t>темпоральных</a:t>
            </a:r>
            <a:r>
              <a:rPr lang="ru-RU" sz="2000" dirty="0"/>
              <a:t> сущностей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Модифицированы базовые алгоритмы формирования и анализа протоколов интервьюирования экспертов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Модифицированы базовые алгоритмы верификации поля знаний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Разработаны функциональные требования к программной реализации </a:t>
            </a:r>
            <a:r>
              <a:rPr lang="ru-RU" sz="2000" dirty="0" err="1"/>
              <a:t>прототипных</a:t>
            </a:r>
            <a:r>
              <a:rPr lang="ru-RU" sz="2000" dirty="0"/>
              <a:t> версий средств поддержки интервьюирования экспертов, средств анализа протоколов интервьюирования экспертов, средств верификации поля знаний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Выполнена программная реализация разрабатываемых и/или модифицируемых компонентов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Проведено тестирование  разработанных и/или модифицированных компонентов</a:t>
            </a:r>
          </a:p>
          <a:p>
            <a:endParaRPr lang="ru-RU" sz="200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75472-FE73-482B-BBF9-3BAD5BF45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04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73F24-EC6D-43D3-9B5C-77330BE4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E0A13-EBBD-48DB-AF3F-8247DFA9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hangingPunct="0">
              <a:buFont typeface="+mj-lt"/>
              <a:buAutoNum type="arabicPeriod"/>
            </a:pPr>
            <a:r>
              <a:rPr lang="ru-RU" sz="1800" dirty="0"/>
              <a:t>Рыбина Г.В. Теория и технология построения интегрированных экспертных систем. –  </a:t>
            </a:r>
            <a:r>
              <a:rPr lang="en-US" sz="1800" dirty="0"/>
              <a:t>М.: </a:t>
            </a:r>
            <a:r>
              <a:rPr lang="en-US" sz="1800" dirty="0" err="1"/>
              <a:t>Издательство</a:t>
            </a:r>
            <a:r>
              <a:rPr lang="en-US" sz="1800" dirty="0"/>
              <a:t> “</a:t>
            </a:r>
            <a:r>
              <a:rPr lang="en-US" sz="1800" dirty="0" err="1"/>
              <a:t>Научтехлитиздат</a:t>
            </a:r>
            <a:r>
              <a:rPr lang="en-US" sz="1800" dirty="0"/>
              <a:t>”, 2008. – 482с.</a:t>
            </a:r>
            <a:endParaRPr lang="ru-RU" sz="1800" dirty="0"/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Рыбина Г.В., </a:t>
            </a:r>
            <a:r>
              <a:rPr lang="ru-RU" sz="1800" dirty="0" err="1"/>
              <a:t>Данякин</a:t>
            </a:r>
            <a:r>
              <a:rPr lang="ru-RU" sz="1800" dirty="0"/>
              <a:t> И.Д. Некоторые аспекты реализации </a:t>
            </a:r>
            <a:r>
              <a:rPr lang="ru-RU" sz="1800" dirty="0" err="1"/>
              <a:t>темпоральной</a:t>
            </a:r>
            <a:r>
              <a:rPr lang="ru-RU" sz="1800" dirty="0"/>
              <a:t> версии комбинированного метода приобретения знаний для автоматизированного построения баз знаний в динамических интегрированных экспертных системах // Нечеткие системы и мягкие вычисления. Промышленные применения. </a:t>
            </a:r>
            <a:r>
              <a:rPr lang="ru-RU" sz="1800" dirty="0" err="1"/>
              <a:t>Fuzzy</a:t>
            </a:r>
            <a:r>
              <a:rPr lang="ru-RU" sz="1800" dirty="0"/>
              <a:t> </a:t>
            </a:r>
            <a:r>
              <a:rPr lang="ru-RU" sz="1800" dirty="0" err="1"/>
              <a:t>Technologies</a:t>
            </a:r>
            <a:r>
              <a:rPr lang="ru-RU" sz="1800" dirty="0"/>
              <a:t> </a:t>
            </a:r>
            <a:r>
              <a:rPr lang="ru-RU" sz="1800" dirty="0" err="1"/>
              <a:t>in</a:t>
            </a:r>
            <a:r>
              <a:rPr lang="ru-RU" sz="1800" dirty="0"/>
              <a:t> </a:t>
            </a:r>
            <a:r>
              <a:rPr lang="ru-RU" sz="1800" dirty="0" err="1"/>
              <a:t>the</a:t>
            </a:r>
            <a:r>
              <a:rPr lang="ru-RU" sz="1800" dirty="0"/>
              <a:t> </a:t>
            </a:r>
            <a:r>
              <a:rPr lang="ru-RU" sz="1800" dirty="0" err="1"/>
              <a:t>Industry</a:t>
            </a:r>
            <a:r>
              <a:rPr lang="ru-RU" sz="1800" dirty="0"/>
              <a:t> (FTI-2017): Первая всероссийская научно-практическая конференция (Россия, </a:t>
            </a:r>
            <a:r>
              <a:rPr lang="ru-RU" sz="1800" dirty="0" err="1"/>
              <a:t>г.Ульяновск</a:t>
            </a:r>
            <a:r>
              <a:rPr lang="ru-RU" sz="1800" dirty="0"/>
              <a:t>, 14-15 ноября, 2017 г.): сборник научных трудов. -  Ульяновск: </a:t>
            </a:r>
            <a:r>
              <a:rPr lang="ru-RU" sz="1800" dirty="0" err="1"/>
              <a:t>УлГТУ</a:t>
            </a:r>
            <a:r>
              <a:rPr lang="ru-RU" sz="1800" dirty="0"/>
              <a:t>, 2017. - С.222-231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Рыбина Г.В. Особенности приобретения, представления и обработки темпоральных знаний для автоматизированного построения баз знаний в динамических интегрированных экспертных системах // Гибридные и синергические интеллектуальные системы: материалы IV Всероссийской </a:t>
            </a:r>
            <a:r>
              <a:rPr lang="ru-RU" sz="1800" dirty="0" err="1"/>
              <a:t>Поспеловской</a:t>
            </a:r>
            <a:r>
              <a:rPr lang="ru-RU" sz="1800" dirty="0"/>
              <a:t> конференции с международном участием. – Калининград: Изд-во БФУ им. И. Канта</a:t>
            </a:r>
            <a:r>
              <a:rPr lang="en-US" sz="1800" dirty="0"/>
              <a:t>, 2018 – </a:t>
            </a:r>
            <a:r>
              <a:rPr lang="ru-RU" sz="1800" dirty="0"/>
              <a:t>С.115-123</a:t>
            </a:r>
            <a:endParaRPr lang="ru-RU" sz="180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86E03B-A1D1-49B5-9182-3A8C3716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66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05336" y="2765002"/>
            <a:ext cx="311045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Динамические 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064368" y="1181110"/>
            <a:ext cx="5011406" cy="46143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884308" y="1866901"/>
            <a:ext cx="1628512" cy="677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Интернет-сервисы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755814" y="952510"/>
            <a:ext cx="1842717" cy="457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Энергетика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598532" y="2010623"/>
            <a:ext cx="2834268" cy="457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200" dirty="0">
                <a:solidFill>
                  <a:schemeClr val="tx1"/>
                </a:solidFill>
              </a:rPr>
              <a:t>Телекоммуникации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324600" y="3227068"/>
            <a:ext cx="1628512" cy="457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Медицина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699760" y="4427219"/>
            <a:ext cx="2618740" cy="6629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Промышленность и производство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846305" y="5566844"/>
            <a:ext cx="1628512" cy="457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Экология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30582" y="4419599"/>
            <a:ext cx="2603500" cy="1023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Военно-промышленный комплекс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370755" y="3227069"/>
            <a:ext cx="1628512" cy="457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Финансы</a:t>
            </a:r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ВКР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алгоритмов приобретения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темпоральных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знаний </a:t>
            </a:r>
            <a:r>
              <a:rPr lang="ru-RU" dirty="0"/>
              <a:t>из ЕЯ-текстов подъязыка деловой прозы на основе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комбинированного метода приобретения знаний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Программная реализация модифицированных версий отдельных компонентов комплекса АТ-ТЕХНОЛОГИЯ, предназначенных для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автоматизированного построения баз знаний в динамических ИЭС</a:t>
            </a:r>
          </a:p>
          <a:p>
            <a:pPr marL="0" indent="0">
              <a:buClr>
                <a:srgbClr val="00B0F0"/>
              </a:buClr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Комбинированный метод приобретения знаний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638625" y="1155701"/>
            <a:ext cx="5850953" cy="2866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lang="ru-RU" sz="2000" dirty="0">
                <a:solidFill>
                  <a:schemeClr val="tx2"/>
                </a:solidFill>
              </a:rPr>
              <a:t>Комбинированный метод приобретения знаний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15131" y="1736926"/>
            <a:ext cx="2177604" cy="2030577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Компьютерное интервьюирование экспертов</a:t>
            </a: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с ориентацией </a:t>
            </a:r>
          </a:p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на модели решения </a:t>
            </a:r>
          </a:p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типовых задачи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4054759" y="1736927"/>
            <a:ext cx="2171238" cy="676859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Извлечение знаний из баз</a:t>
            </a: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данных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4054759" y="2615371"/>
            <a:ext cx="2171238" cy="1152133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Анализ проблемно-ориентированных</a:t>
            </a: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текстов на русском языке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6938311" y="1481105"/>
            <a:ext cx="1929914" cy="1183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База </a:t>
            </a: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данных </a:t>
            </a:r>
          </a:p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для применения методов 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Data Mining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2" name="Соединительная линия уступом 11"/>
          <p:cNvCxnSpPr>
            <a:stCxn id="9" idx="3"/>
            <a:endCxn id="11" idx="1"/>
          </p:cNvCxnSpPr>
          <p:nvPr/>
        </p:nvCxnSpPr>
        <p:spPr bwMode="auto">
          <a:xfrm flipV="1">
            <a:off x="6225997" y="2072818"/>
            <a:ext cx="712314" cy="253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9" idx="1"/>
            <a:endCxn id="8" idx="3"/>
          </p:cNvCxnSpPr>
          <p:nvPr/>
        </p:nvCxnSpPr>
        <p:spPr bwMode="auto">
          <a:xfrm rot="10800000" flipV="1">
            <a:off x="3192735" y="2075357"/>
            <a:ext cx="862024" cy="67685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10" idx="1"/>
            <a:endCxn id="8" idx="3"/>
          </p:cNvCxnSpPr>
          <p:nvPr/>
        </p:nvCxnSpPr>
        <p:spPr bwMode="auto">
          <a:xfrm rot="10800000">
            <a:off x="3192735" y="2752216"/>
            <a:ext cx="862024" cy="43922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 bwMode="auto">
          <a:xfrm>
            <a:off x="692411" y="4411658"/>
            <a:ext cx="5701551" cy="15700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038169" y="4660542"/>
            <a:ext cx="2364489" cy="1097674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lang="ru-RU" sz="1600" dirty="0">
                <a:solidFill>
                  <a:schemeClr val="tx2"/>
                </a:solidFill>
              </a:rPr>
              <a:t>Библиотека сценариев диалога, отражающих схемы решения типовых задач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3823000" y="4647427"/>
            <a:ext cx="2256630" cy="1106141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Программные средства реализации диалога «система</a:t>
            </a:r>
            <a:r>
              <a:rPr lang="ru-RU" sz="1600" dirty="0">
                <a:solidFill>
                  <a:schemeClr val="tx2"/>
                </a:solidFill>
              </a:rPr>
              <a:t> - эксперт</a:t>
            </a: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»</a:t>
            </a:r>
          </a:p>
        </p:txBody>
      </p:sp>
      <p:cxnSp>
        <p:nvCxnSpPr>
          <p:cNvPr id="18" name="Соединительная линия уступом 17"/>
          <p:cNvCxnSpPr>
            <a:stCxn id="8" idx="2"/>
            <a:endCxn id="15" idx="0"/>
          </p:cNvCxnSpPr>
          <p:nvPr/>
        </p:nvCxnSpPr>
        <p:spPr bwMode="auto">
          <a:xfrm rot="16200000" flipH="1">
            <a:off x="2501483" y="3369953"/>
            <a:ext cx="644155" cy="1439254"/>
          </a:xfrm>
          <a:prstGeom prst="bentConnector3">
            <a:avLst>
              <a:gd name="adj1" fmla="val 65309"/>
            </a:avLst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 bwMode="auto">
          <a:xfrm>
            <a:off x="6930401" y="2968518"/>
            <a:ext cx="1948582" cy="4493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Словари</a:t>
            </a:r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6930400" y="3552967"/>
            <a:ext cx="1959341" cy="8068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ЕЯ-тексты,</a:t>
            </a: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описывающие текущую задачу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6938311" y="4486798"/>
            <a:ext cx="1951430" cy="7334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Протоколы интервьюирования экспертов</a:t>
            </a:r>
          </a:p>
        </p:txBody>
      </p:sp>
      <p:cxnSp>
        <p:nvCxnSpPr>
          <p:cNvPr id="22" name="Соединительная линия уступом 21"/>
          <p:cNvCxnSpPr>
            <a:stCxn id="10" idx="3"/>
            <a:endCxn id="19" idx="1"/>
          </p:cNvCxnSpPr>
          <p:nvPr/>
        </p:nvCxnSpPr>
        <p:spPr bwMode="auto">
          <a:xfrm>
            <a:off x="6225997" y="3191438"/>
            <a:ext cx="704404" cy="173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0" idx="3"/>
            <a:endCxn id="20" idx="1"/>
          </p:cNvCxnSpPr>
          <p:nvPr/>
        </p:nvCxnSpPr>
        <p:spPr bwMode="auto">
          <a:xfrm>
            <a:off x="6225997" y="3191438"/>
            <a:ext cx="704403" cy="76494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0" idx="3"/>
            <a:endCxn id="21" idx="1"/>
          </p:cNvCxnSpPr>
          <p:nvPr/>
        </p:nvCxnSpPr>
        <p:spPr bwMode="auto">
          <a:xfrm>
            <a:off x="6225997" y="3191438"/>
            <a:ext cx="712314" cy="166207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7" idx="1"/>
          </p:cNvCxnSpPr>
          <p:nvPr/>
        </p:nvCxnSpPr>
        <p:spPr bwMode="auto">
          <a:xfrm rot="10800000" flipV="1">
            <a:off x="3394492" y="5200497"/>
            <a:ext cx="428509" cy="2879"/>
          </a:xfrm>
          <a:prstGeom prst="bentConnector3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Автоматизированное построение базы знаний прототипа ИЭС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3752" y="2043943"/>
            <a:ext cx="359302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400" dirty="0"/>
              <a:t>Объект (</a:t>
            </a:r>
            <a:r>
              <a:rPr lang="en-US" sz="1400" dirty="0"/>
              <a:t>IO, </a:t>
            </a:r>
            <a:r>
              <a:rPr lang="en-US" sz="1400" dirty="0" err="1"/>
              <a:t>NameO</a:t>
            </a:r>
            <a:r>
              <a:rPr lang="en-US" sz="1400" dirty="0"/>
              <a:t>, 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IO – </a:t>
            </a:r>
            <a:r>
              <a:rPr lang="ru-RU" sz="1400" dirty="0"/>
              <a:t>порядковый номер объекта;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NameO</a:t>
            </a:r>
            <a:r>
              <a:rPr lang="en-US" sz="1400" dirty="0"/>
              <a:t> – </a:t>
            </a:r>
            <a:r>
              <a:rPr lang="ru-RU" sz="1400" dirty="0"/>
              <a:t>имя объекта;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 – </a:t>
            </a:r>
            <a:r>
              <a:rPr lang="ru-RU" sz="1400" dirty="0"/>
              <a:t>список атрибутов.</a:t>
            </a:r>
          </a:p>
          <a:p>
            <a:r>
              <a:rPr lang="ru-RU" sz="1400" dirty="0"/>
              <a:t>Атрибут (</a:t>
            </a:r>
            <a:r>
              <a:rPr lang="en-US" sz="1400" dirty="0"/>
              <a:t>IA, </a:t>
            </a:r>
            <a:r>
              <a:rPr lang="en-US" sz="1400" dirty="0" err="1"/>
              <a:t>NameA</a:t>
            </a:r>
            <a:r>
              <a:rPr lang="en-US" sz="1400" dirty="0"/>
              <a:t>,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IA – </a:t>
            </a:r>
            <a:r>
              <a:rPr lang="ru-RU" sz="1400" dirty="0"/>
              <a:t>порядковый номер атрибута;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NameA</a:t>
            </a:r>
            <a:r>
              <a:rPr lang="en-US" sz="1400" dirty="0"/>
              <a:t> – </a:t>
            </a:r>
            <a:r>
              <a:rPr lang="ru-RU" sz="1400" dirty="0"/>
              <a:t>имя атрибута;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 – </a:t>
            </a:r>
            <a:r>
              <a:rPr lang="ru-RU" sz="1400" dirty="0"/>
              <a:t>тип атрибута. </a:t>
            </a:r>
          </a:p>
          <a:p>
            <a:r>
              <a:rPr lang="ru-RU" sz="1400" dirty="0"/>
              <a:t>Тип (</a:t>
            </a:r>
            <a:r>
              <a:rPr lang="en-US" sz="1400" dirty="0"/>
              <a:t>IT, </a:t>
            </a:r>
            <a:r>
              <a:rPr lang="en-US" sz="1400" dirty="0" err="1"/>
              <a:t>NameT</a:t>
            </a:r>
            <a:r>
              <a:rPr lang="en-US" sz="1400" dirty="0"/>
              <a:t>, 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– </a:t>
            </a:r>
            <a:r>
              <a:rPr lang="ru-RU" sz="1400" dirty="0"/>
              <a:t>номер типа атрибута;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NameT</a:t>
            </a:r>
            <a:r>
              <a:rPr lang="en-US" sz="1400" dirty="0"/>
              <a:t> – </a:t>
            </a:r>
            <a:r>
              <a:rPr lang="ru-RU" sz="1400" dirty="0"/>
              <a:t>имя типа атрибута;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 – </a:t>
            </a:r>
            <a:r>
              <a:rPr lang="ru-RU" sz="1400" dirty="0"/>
              <a:t>множество значений атрибута.</a:t>
            </a:r>
          </a:p>
          <a:p>
            <a:r>
              <a:rPr lang="ru-RU" sz="1400" dirty="0"/>
              <a:t>Правило (</a:t>
            </a:r>
            <a:r>
              <a:rPr lang="en-US" sz="1400" dirty="0"/>
              <a:t>IR, Ins, Cons)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IR – </a:t>
            </a:r>
            <a:r>
              <a:rPr lang="ru-RU" sz="1400" dirty="0"/>
              <a:t>порядковый номер правила;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  – </a:t>
            </a:r>
            <a:r>
              <a:rPr lang="ru-RU" sz="1400" dirty="0"/>
              <a:t>посылка правила;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 – </a:t>
            </a:r>
            <a:r>
              <a:rPr lang="ru-RU" sz="1400" dirty="0"/>
              <a:t>действие правила.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42094" y="1193451"/>
            <a:ext cx="37163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600" dirty="0">
                <a:solidFill>
                  <a:srgbClr val="0070C0"/>
                </a:solidFill>
              </a:rPr>
              <a:t>Построение поля знаний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723900" y="1781175"/>
            <a:ext cx="18288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4743274" y="118761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</a:rPr>
              <a:t>Анализ протоколов интервьюирования экспертов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791075" y="2015068"/>
            <a:ext cx="4133850" cy="6740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defTabSz="914400" hangingPunct="0">
              <a:lnSpc>
                <a:spcPct val="90000"/>
              </a:lnSpc>
              <a:spcBef>
                <a:spcPts val="1000"/>
              </a:spcBef>
            </a:pPr>
            <a:r>
              <a:rPr lang="ru-RU" sz="1400" dirty="0">
                <a:solidFill>
                  <a:prstClr val="black"/>
                </a:solidFill>
              </a:rPr>
              <a:t>Протокол интервьюирования – список действий и реакций участников диалога, фиксируемых автоматически по мере их возникновения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743274" y="2859643"/>
            <a:ext cx="3075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solidFill>
                  <a:srgbClr val="0070C0"/>
                </a:solidFill>
              </a:rPr>
              <a:t>Верификация поля знаний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791075" y="3352800"/>
            <a:ext cx="4133850" cy="22252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defTabSz="914400" hangingPunct="0">
              <a:lnSpc>
                <a:spcPct val="90000"/>
              </a:lnSpc>
              <a:spcBef>
                <a:spcPts val="1000"/>
              </a:spcBef>
            </a:pPr>
            <a:r>
              <a:rPr lang="ru-RU" sz="1400" dirty="0">
                <a:solidFill>
                  <a:prstClr val="black"/>
                </a:solidFill>
              </a:rPr>
              <a:t>Обнаружение аномалий: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недостижимые заключения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лишние </a:t>
            </a:r>
            <a:r>
              <a:rPr lang="ru-RU" sz="1400" dirty="0" err="1">
                <a:solidFill>
                  <a:prstClr val="black"/>
                </a:solidFill>
              </a:rPr>
              <a:t>if</a:t>
            </a:r>
            <a:r>
              <a:rPr lang="ru-RU" sz="1400" dirty="0">
                <a:solidFill>
                  <a:prstClr val="black"/>
                </a:solidFill>
              </a:rPr>
              <a:t>-условия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атрибуты без ссылок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неверные значения атрибутов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неиспользованные значения атрибутов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неверные значения временных отношений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непринадлежность классу временных сущностей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невозможное взаиморасположение событий и интервалов на оси времени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Основные классы временных сущностей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81830" y="1608955"/>
            <a:ext cx="2076651" cy="5562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tx1"/>
                </a:solidFill>
              </a:rPr>
              <a:t>Периодические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451816" y="1657081"/>
            <a:ext cx="1889760" cy="5562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tx1"/>
                </a:solidFill>
              </a:rPr>
              <a:t>Точечные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450216" y="2911307"/>
            <a:ext cx="224028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1200" i="1" dirty="0"/>
              <a:t>“10.08.2017”, “11 апреля 2018 года”, “сегодня”, “накануне”, “на прошлой неделе”, “через месяц”, “в понедельник”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018551" y="2926697"/>
            <a:ext cx="177666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1200" i="1" dirty="0"/>
              <a:t>“с 1 по 3 марта”, “в течение двух месяцев”, “несколько лет” 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6290917" y="2926697"/>
            <a:ext cx="201569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1200" i="1" dirty="0"/>
              <a:t>“каждое утро”, “по понедельникам”, “раз в 2 года”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174287" y="5308118"/>
            <a:ext cx="713232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hangingPunct="0"/>
            <a:r>
              <a:rPr lang="ru-RU" sz="1500" dirty="0"/>
              <a:t>Власова Н.А. Об одной проблеме автоматического извлечения временной информации из русскоязычных текстов // Программные системы: теория и приложения: электрон. </a:t>
            </a:r>
            <a:r>
              <a:rPr lang="ru-RU" sz="1500" dirty="0" err="1"/>
              <a:t>научн</a:t>
            </a:r>
            <a:r>
              <a:rPr lang="ru-RU" sz="1500" dirty="0"/>
              <a:t>. журн. 2014. T. 5, № 4(22), c. 231–242.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74287" y="4145083"/>
            <a:ext cx="713232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hangingPunct="0"/>
            <a:r>
              <a:rPr lang="ru-RU" sz="1500" dirty="0"/>
              <a:t>Ефименко И.В. Семантика времени: модели, методы и алгоритмы идентификации в системах автоматической обработки естественного языка //Вестник Московского государственного областного университета Серия «Лингвистика». </a:t>
            </a:r>
            <a:r>
              <a:rPr lang="en-US" sz="1500" dirty="0"/>
              <a:t>No2, - М.: </a:t>
            </a:r>
            <a:r>
              <a:rPr lang="en-US" sz="1500" dirty="0" err="1"/>
              <a:t>Издательство</a:t>
            </a:r>
            <a:r>
              <a:rPr lang="en-US" sz="1500" dirty="0"/>
              <a:t> МГУ, 2007.</a:t>
            </a:r>
            <a:endParaRPr lang="ru-RU" sz="1500" dirty="0"/>
          </a:p>
        </p:txBody>
      </p:sp>
      <p:sp>
        <p:nvSpPr>
          <p:cNvPr id="6" name="Овал 5"/>
          <p:cNvSpPr/>
          <p:nvPr/>
        </p:nvSpPr>
        <p:spPr>
          <a:xfrm>
            <a:off x="6290917" y="1124249"/>
            <a:ext cx="1828799" cy="1621926"/>
          </a:xfrm>
          <a:prstGeom prst="ellipse">
            <a:avLst/>
          </a:prstGeom>
          <a:noFill/>
          <a:ln w="10160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05454" y="1619421"/>
            <a:ext cx="1889760" cy="5562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tx1"/>
                </a:solidFill>
              </a:rPr>
              <a:t>Интервальные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1451816" y="1143808"/>
            <a:ext cx="1828799" cy="1621926"/>
          </a:xfrm>
          <a:prstGeom prst="ellipse">
            <a:avLst/>
          </a:prstGeom>
          <a:noFill/>
          <a:ln w="10160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3937540" y="1124249"/>
            <a:ext cx="1828799" cy="1621926"/>
          </a:xfrm>
          <a:prstGeom prst="ellipse">
            <a:avLst/>
          </a:prstGeom>
          <a:noFill/>
          <a:ln w="10160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ВКР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Разработка алгоритмов формирования элементов поля знаний с учетом </a:t>
            </a:r>
            <a:r>
              <a:rPr lang="ru-RU" sz="2200" dirty="0" err="1"/>
              <a:t>темпоральных</a:t>
            </a:r>
            <a:r>
              <a:rPr lang="ru-RU" sz="2200" dirty="0"/>
              <a:t> сущностей:</a:t>
            </a:r>
          </a:p>
          <a:p>
            <a:pPr lvl="1" hangingPunct="0"/>
            <a:r>
              <a:rPr lang="ru-RU" sz="2200" dirty="0"/>
              <a:t>модификация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словаря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</a:rPr>
              <a:t>темпоральных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 лексем</a:t>
            </a:r>
          </a:p>
          <a:p>
            <a:pPr lvl="1" hangingPunct="0"/>
            <a:r>
              <a:rPr lang="ru-RU" sz="2200" dirty="0"/>
              <a:t>разработка алгоритма для морфологического анализа ЕЯ-текстов подъязыка деловой прозы (действий и реакций партнеров)</a:t>
            </a:r>
          </a:p>
          <a:p>
            <a:pPr lvl="1" hangingPunct="0"/>
            <a:r>
              <a:rPr lang="ru-RU" sz="2200" dirty="0"/>
              <a:t>построение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расширенной сети переходов </a:t>
            </a:r>
            <a:r>
              <a:rPr lang="ru-RU" sz="2200" dirty="0"/>
              <a:t>для выявления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</a:rPr>
              <a:t>темпоральных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 маркеров </a:t>
            </a:r>
            <a:r>
              <a:rPr lang="ru-RU" sz="2200" dirty="0"/>
              <a:t>из ЕЯ-текстов</a:t>
            </a:r>
          </a:p>
          <a:p>
            <a:pPr lvl="1" hangingPunct="0"/>
            <a:r>
              <a:rPr lang="ru-RU" sz="2200" dirty="0"/>
              <a:t>разработка алгоритма интерпретации </a:t>
            </a:r>
            <a:r>
              <a:rPr lang="ru-RU" sz="2200" dirty="0" err="1"/>
              <a:t>темпоральных</a:t>
            </a:r>
            <a:r>
              <a:rPr lang="ru-RU" sz="2200" dirty="0"/>
              <a:t> маркеров в </a:t>
            </a:r>
            <a:r>
              <a:rPr lang="ru-RU" sz="2200" dirty="0" err="1"/>
              <a:t>темпоральные</a:t>
            </a:r>
            <a:r>
              <a:rPr lang="ru-RU" sz="2200" dirty="0"/>
              <a:t> объекты (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события </a:t>
            </a:r>
            <a:r>
              <a:rPr lang="ru-RU" sz="2200" dirty="0"/>
              <a:t>и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интервалы</a:t>
            </a:r>
            <a:r>
              <a:rPr lang="ru-RU" sz="2200" dirty="0"/>
              <a:t>) и модификация базового алгоритма формирования элементов поля знаний)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Модификация базовых алгоритмов формирования и анализа ПИЭ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Модификация базовых алгоритмов верификации ПЗ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Разработка функциональных требований к программной реализации </a:t>
            </a:r>
            <a:r>
              <a:rPr lang="ru-RU" sz="2200" dirty="0" err="1"/>
              <a:t>прототипных</a:t>
            </a:r>
            <a:r>
              <a:rPr lang="ru-RU" sz="2200" dirty="0"/>
              <a:t> версий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средств поддержки интервьюирования экспертов</a:t>
            </a:r>
            <a:r>
              <a:rPr lang="ru-RU" sz="2200" dirty="0"/>
              <a:t>,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средств анализа протоколов интервьюирования экспертов</a:t>
            </a:r>
            <a:r>
              <a:rPr lang="ru-RU" sz="2200" dirty="0"/>
              <a:t>,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средств верификации поля знаний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Проектирование и программная реализация разрабатываемых и/или модифицируемых компонентов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Тестирование  разработанных и/или модифицированных компонентов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marL="457200" lvl="1" indent="0" hangingPunct="0">
              <a:buNone/>
            </a:pPr>
            <a:r>
              <a:rPr lang="en-US" b="1" dirty="0"/>
              <a:t>X</a:t>
            </a:r>
            <a:r>
              <a:rPr lang="ru-RU" b="1" dirty="0"/>
              <a:t> – </a:t>
            </a:r>
            <a:r>
              <a:rPr lang="ru-RU" dirty="0"/>
              <a:t>множество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действий</a:t>
            </a:r>
            <a:r>
              <a:rPr lang="ru-RU" dirty="0"/>
              <a:t> и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реакций</a:t>
            </a:r>
            <a:r>
              <a:rPr lang="ru-RU" dirty="0"/>
              <a:t> партнеров, которые получены результате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одного</a:t>
            </a:r>
            <a:r>
              <a:rPr lang="ru-RU" dirty="0"/>
              <a:t> сеанса интервьюирования эксперта и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могут содержать </a:t>
            </a:r>
            <a:r>
              <a:rPr lang="ru-RU" dirty="0" err="1"/>
              <a:t>темпоральную</a:t>
            </a:r>
            <a:r>
              <a:rPr lang="ru-RU" dirty="0"/>
              <a:t> информацию </a:t>
            </a:r>
          </a:p>
          <a:p>
            <a:pPr marL="457200" lvl="1" indent="0" hangingPunct="0">
              <a:buNone/>
            </a:pPr>
            <a:r>
              <a:rPr lang="en-US" b="1" dirty="0"/>
              <a:t>Y</a:t>
            </a:r>
            <a:r>
              <a:rPr lang="ru-RU" dirty="0"/>
              <a:t> – множество сущностей поля знаний: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объекты</a:t>
            </a:r>
            <a:r>
              <a:rPr lang="ru-RU" dirty="0"/>
              <a:t> (в том числе </a:t>
            </a:r>
            <a:r>
              <a:rPr lang="ru-RU" dirty="0" err="1"/>
              <a:t>темпоральные</a:t>
            </a:r>
            <a:r>
              <a:rPr lang="ru-RU" dirty="0"/>
              <a:t>, т.е.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события</a:t>
            </a:r>
            <a:r>
              <a:rPr lang="ru-RU" dirty="0"/>
              <a:t> и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интервалы</a:t>
            </a:r>
            <a:r>
              <a:rPr lang="ru-RU" dirty="0"/>
              <a:t>) и правила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ru-RU" dirty="0"/>
              <a:t>Построить отображение </a:t>
            </a:r>
            <a:r>
              <a:rPr lang="ru-RU" b="1" i="1" dirty="0"/>
              <a:t>f: </a:t>
            </a:r>
            <a:r>
              <a:rPr lang="en-US" b="1" dirty="0"/>
              <a:t>X </a:t>
            </a:r>
            <a:r>
              <a:rPr lang="ru-RU" b="1" dirty="0"/>
              <a:t>→ </a:t>
            </a:r>
            <a:r>
              <a:rPr lang="en-US" b="1" dirty="0"/>
              <a:t>Y</a:t>
            </a:r>
            <a:r>
              <a:rPr lang="ru-RU" b="1" dirty="0"/>
              <a:t> </a:t>
            </a:r>
          </a:p>
          <a:p>
            <a:pPr marL="457200" lvl="1" indent="0">
              <a:buNone/>
            </a:pPr>
            <a:r>
              <a:rPr lang="ru-RU" dirty="0"/>
              <a:t>(действий и реакций партнеров в элементы поля знаний)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1514</Words>
  <Application>Microsoft Office PowerPoint</Application>
  <PresentationFormat>Экран (4:3)</PresentationFormat>
  <Paragraphs>209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ВКР</vt:lpstr>
      <vt:lpstr>Комбинированный метод приобретения знаний</vt:lpstr>
      <vt:lpstr>Автоматизированное построение базы знаний прототипа ИЭС</vt:lpstr>
      <vt:lpstr>Основные классы временных сущностей </vt:lpstr>
      <vt:lpstr>Задачи ВКР</vt:lpstr>
      <vt:lpstr>Постановка задачи</vt:lpstr>
      <vt:lpstr>Модель словаря темпоральных лексем</vt:lpstr>
      <vt:lpstr>Алгоритм для морфологического анализа ЕЯ-текста</vt:lpstr>
      <vt:lpstr>Расширенная сеть переходов для выявления темпоральных маркеров</vt:lpstr>
      <vt:lpstr>Пример разбора по расширенной сети переходов</vt:lpstr>
      <vt:lpstr>Алгоритм интерпретации темпоральных маркеров в элементы поля знаний</vt:lpstr>
      <vt:lpstr>Модифицированный алгоритм формирования элементов поля знаний</vt:lpstr>
      <vt:lpstr>Общая архитектура разработанных средств </vt:lpstr>
      <vt:lpstr>Особенности программной реализации</vt:lpstr>
      <vt:lpstr>Тестирование синтаксического анализатора</vt:lpstr>
      <vt:lpstr>Прототипная версия средств поддержки процессов интервьюирования экспертов </vt:lpstr>
      <vt:lpstr>Прототипная версия средств анализа протоколов интервьюирования экспертов</vt:lpstr>
      <vt:lpstr>Прототипная версия средств верификации  поля знаний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80</cp:revision>
  <dcterms:created xsi:type="dcterms:W3CDTF">2017-09-30T21:27:42Z</dcterms:created>
  <dcterms:modified xsi:type="dcterms:W3CDTF">2019-06-08T11:02:23Z</dcterms:modified>
</cp:coreProperties>
</file>