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2"/>
  </p:notesMasterIdLst>
  <p:sldIdLst>
    <p:sldId id="275" r:id="rId2"/>
    <p:sldId id="258" r:id="rId3"/>
    <p:sldId id="293" r:id="rId4"/>
    <p:sldId id="276" r:id="rId5"/>
    <p:sldId id="296" r:id="rId6"/>
    <p:sldId id="298" r:id="rId7"/>
    <p:sldId id="299" r:id="rId8"/>
    <p:sldId id="262" r:id="rId9"/>
    <p:sldId id="300" r:id="rId10"/>
    <p:sldId id="263" r:id="rId11"/>
    <p:sldId id="270" r:id="rId12"/>
    <p:sldId id="284" r:id="rId13"/>
    <p:sldId id="303" r:id="rId14"/>
    <p:sldId id="285" r:id="rId15"/>
    <p:sldId id="286" r:id="rId16"/>
    <p:sldId id="288" r:id="rId17"/>
    <p:sldId id="301" r:id="rId18"/>
    <p:sldId id="302" r:id="rId19"/>
    <p:sldId id="265" r:id="rId20"/>
    <p:sldId id="269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F1F9"/>
    <a:srgbClr val="5375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Светлый стиль 1 - акцент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Средний стиль 1 - акцент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3B4B98B0-60AC-42C2-AFA5-B58CD77FA1E5}" styleName="Светлый стиль 1 -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Светлый стиль 1 - акцент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Светлый стиль 2 — акцент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69CF1AB2-1976-4502-BF36-3FF5EA218861}" styleName="Средний стиль 4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4069" autoAdjust="0"/>
    <p:restoredTop sz="94660" autoAdjust="0"/>
  </p:normalViewPr>
  <p:slideViewPr>
    <p:cSldViewPr snapToGrid="0">
      <p:cViewPr varScale="1">
        <p:scale>
          <a:sx n="90" d="100"/>
          <a:sy n="90" d="100"/>
        </p:scale>
        <p:origin x="852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6452A2-87B4-47F0-AC37-ED6F4B94E49A}" type="datetimeFigureOut">
              <a:rPr lang="ru-RU" smtClean="0"/>
              <a:t>08.06.2019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EB4E77-8490-42F6-B735-9997140001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424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D94F79F4-8908-47C1-815C-4C7976F112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24469" y="3435698"/>
            <a:ext cx="6858001" cy="1055959"/>
          </a:xfrm>
        </p:spPr>
        <p:txBody>
          <a:bodyPr>
            <a:normAutofit/>
          </a:bodyPr>
          <a:lstStyle>
            <a:lvl1pPr algn="ctr">
              <a:defRPr sz="2400" b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ru-RU" dirty="0"/>
              <a:t>Название </a:t>
            </a:r>
            <a:br>
              <a:rPr lang="ru-RU" dirty="0"/>
            </a:br>
            <a:r>
              <a:rPr lang="ru-RU" dirty="0"/>
              <a:t>выпускной квалификационной работы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3A64646A-7249-4656-9C89-4A3F1BC4923E}"/>
              </a:ext>
            </a:extLst>
          </p:cNvPr>
          <p:cNvCxnSpPr>
            <a:cxnSpLocks/>
          </p:cNvCxnSpPr>
          <p:nvPr userDrawn="1"/>
        </p:nvCxnSpPr>
        <p:spPr>
          <a:xfrm>
            <a:off x="628650" y="761362"/>
            <a:ext cx="7849636" cy="0"/>
          </a:xfrm>
          <a:prstGeom prst="line">
            <a:avLst/>
          </a:prstGeom>
          <a:ln w="22225">
            <a:solidFill>
              <a:srgbClr val="5375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E8BA294C-FA03-47C5-8935-22C7E2097678}"/>
              </a:ext>
            </a:extLst>
          </p:cNvPr>
          <p:cNvSpPr txBox="1">
            <a:spLocks/>
          </p:cNvSpPr>
          <p:nvPr userDrawn="1"/>
        </p:nvSpPr>
        <p:spPr>
          <a:xfrm>
            <a:off x="179512" y="757090"/>
            <a:ext cx="8964488" cy="19020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МИНИСТЕРСТВО  ОБРАЗОВАНИЯ  И  НАУКИ   РОССИЙСКОЙ  ФЕДЕРАЦИИ</a:t>
            </a:r>
          </a:p>
          <a:p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Федеральное государственное автономное образовательное учреждение высшего образования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 «Национальный исследовательский ядерный университет «МИФИ»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2000" cap="all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2000" cap="all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000" b="1" cap="all" dirty="0">
                <a:latin typeface="Arial" panose="020B0604020202020204" pitchFamily="34" charset="0"/>
                <a:cs typeface="Arial" panose="020B0604020202020204" pitchFamily="34" charset="0"/>
              </a:rPr>
              <a:t>Институт интеллектуальных кибернетических систем</a:t>
            </a:r>
          </a:p>
          <a:p>
            <a:endParaRPr lang="ru-RU" sz="2000" b="1" cap="all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1800" b="1" cap="all" dirty="0">
                <a:latin typeface="Arial" panose="020B0604020202020204" pitchFamily="34" charset="0"/>
                <a:cs typeface="Arial" panose="020B0604020202020204" pitchFamily="34" charset="0"/>
              </a:rPr>
              <a:t>Кафедра кибернетики (№ 22)</a:t>
            </a:r>
          </a:p>
          <a:p>
            <a:endParaRPr lang="ru-RU" sz="2000" cap="all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ru-RU" sz="1600" b="1" cap="all" dirty="0">
                <a:latin typeface="Arial" panose="020B0604020202020204" pitchFamily="34" charset="0"/>
                <a:cs typeface="Arial" panose="020B0604020202020204" pitchFamily="34" charset="0"/>
              </a:rPr>
              <a:t>		Направление подготовки</a:t>
            </a:r>
          </a:p>
        </p:txBody>
      </p:sp>
      <p:graphicFrame>
        <p:nvGraphicFramePr>
          <p:cNvPr id="13" name="Таблица 12">
            <a:extLst>
              <a:ext uri="{FF2B5EF4-FFF2-40B4-BE49-F238E27FC236}">
                <a16:creationId xmlns:a16="http://schemas.microsoft.com/office/drawing/2014/main" id="{ADF539C3-71FD-4AD6-B047-7E76B69B7F5B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943363492"/>
              </p:ext>
            </p:extLst>
          </p:nvPr>
        </p:nvGraphicFramePr>
        <p:xfrm>
          <a:off x="4034606" y="4565212"/>
          <a:ext cx="5040560" cy="11641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64296">
                  <a:extLst>
                    <a:ext uri="{9D8B030D-6E8A-4147-A177-3AD203B41FA5}">
                      <a16:colId xmlns:a16="http://schemas.microsoft.com/office/drawing/2014/main" val="2990008635"/>
                    </a:ext>
                  </a:extLst>
                </a:gridCol>
                <a:gridCol w="2376264">
                  <a:extLst>
                    <a:ext uri="{9D8B030D-6E8A-4147-A177-3AD203B41FA5}">
                      <a16:colId xmlns:a16="http://schemas.microsoft.com/office/drawing/2014/main" val="27949995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ru-RU" sz="16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Студент:</a:t>
                      </a:r>
                      <a:endParaRPr lang="ru-RU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3401391"/>
                  </a:ext>
                </a:extLst>
              </a:tr>
              <a:tr h="422516">
                <a:tc>
                  <a:txBody>
                    <a:bodyPr/>
                    <a:lstStyle/>
                    <a:p>
                      <a:pPr algn="r"/>
                      <a:r>
                        <a:rPr lang="ru-RU" sz="16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Группа:</a:t>
                      </a:r>
                      <a:endParaRPr lang="ru-RU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0998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ru-RU" sz="16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Научный руководитель:</a:t>
                      </a:r>
                      <a:endParaRPr lang="ru-RU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600" dirty="0">
                        <a:solidFill>
                          <a:srgbClr val="92D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2901047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6EDA9CA7-F8C9-483E-B140-3539B3573F9B}"/>
              </a:ext>
            </a:extLst>
          </p:cNvPr>
          <p:cNvSpPr txBox="1"/>
          <p:nvPr userDrawn="1"/>
        </p:nvSpPr>
        <p:spPr>
          <a:xfrm>
            <a:off x="1705518" y="2972575"/>
            <a:ext cx="57054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>
                <a:latin typeface="Arial Black" panose="020B0A04020102020204" pitchFamily="34" charset="0"/>
              </a:rPr>
              <a:t>Выпускная квалификационная работа на тему: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B3A3257-1683-4003-B846-9F4AE6F29000}"/>
              </a:ext>
            </a:extLst>
          </p:cNvPr>
          <p:cNvSpPr txBox="1"/>
          <p:nvPr userDrawn="1"/>
        </p:nvSpPr>
        <p:spPr>
          <a:xfrm>
            <a:off x="3945768" y="6232783"/>
            <a:ext cx="13596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/>
              <a:t>Москва, 2018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0" hasCustomPrompt="1"/>
          </p:nvPr>
        </p:nvSpPr>
        <p:spPr>
          <a:xfrm>
            <a:off x="6667500" y="4622006"/>
            <a:ext cx="2184400" cy="285274"/>
          </a:xfrm>
        </p:spPr>
        <p:txBody>
          <a:bodyPr anchor="b">
            <a:normAutofit/>
          </a:bodyPr>
          <a:lstStyle>
            <a:lvl1pPr marL="0" indent="0">
              <a:buNone/>
              <a:defRPr sz="1600">
                <a:solidFill>
                  <a:srgbClr val="92D050"/>
                </a:solidFill>
              </a:defRPr>
            </a:lvl1pPr>
          </a:lstStyle>
          <a:p>
            <a:pPr lvl="0"/>
            <a:r>
              <a:rPr lang="ru-RU" dirty="0"/>
              <a:t>Иванов И.И.</a:t>
            </a:r>
          </a:p>
        </p:txBody>
      </p:sp>
      <p:sp>
        <p:nvSpPr>
          <p:cNvPr id="16" name="Текст 4"/>
          <p:cNvSpPr>
            <a:spLocks noGrp="1"/>
          </p:cNvSpPr>
          <p:nvPr>
            <p:ph type="body" sz="quarter" idx="11" hasCustomPrompt="1"/>
          </p:nvPr>
        </p:nvSpPr>
        <p:spPr>
          <a:xfrm>
            <a:off x="6667500" y="4976812"/>
            <a:ext cx="2184400" cy="299561"/>
          </a:xfrm>
        </p:spPr>
        <p:txBody>
          <a:bodyPr anchor="b">
            <a:normAutofit/>
          </a:bodyPr>
          <a:lstStyle>
            <a:lvl1pPr marL="0" indent="0">
              <a:buNone/>
              <a:defRPr sz="1600">
                <a:solidFill>
                  <a:srgbClr val="92D050"/>
                </a:solidFill>
              </a:defRPr>
            </a:lvl1pPr>
          </a:lstStyle>
          <a:p>
            <a:pPr lvl="0"/>
            <a:r>
              <a:rPr lang="ru-RU" dirty="0"/>
              <a:t>Б17-594</a:t>
            </a:r>
          </a:p>
        </p:txBody>
      </p:sp>
      <p:sp>
        <p:nvSpPr>
          <p:cNvPr id="17" name="Текст 4"/>
          <p:cNvSpPr>
            <a:spLocks noGrp="1"/>
          </p:cNvSpPr>
          <p:nvPr>
            <p:ph type="body" sz="quarter" idx="12" hasCustomPrompt="1"/>
          </p:nvPr>
        </p:nvSpPr>
        <p:spPr>
          <a:xfrm>
            <a:off x="6662737" y="5442771"/>
            <a:ext cx="2184400" cy="589728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60000"/>
              </a:lnSpc>
              <a:buNone/>
              <a:defRPr sz="1600">
                <a:solidFill>
                  <a:srgbClr val="92D050"/>
                </a:solidFill>
              </a:defRPr>
            </a:lvl1pPr>
          </a:lstStyle>
          <a:p>
            <a:pPr lvl="0"/>
            <a:r>
              <a:rPr lang="ru-RU" dirty="0"/>
              <a:t>к.т.н., доцент </a:t>
            </a:r>
          </a:p>
          <a:p>
            <a:pPr lvl="0"/>
            <a:r>
              <a:rPr lang="ru-RU" dirty="0"/>
              <a:t>Петров П.П.</a:t>
            </a:r>
          </a:p>
        </p:txBody>
      </p:sp>
      <p:sp>
        <p:nvSpPr>
          <p:cNvPr id="21" name="Текст 4"/>
          <p:cNvSpPr>
            <a:spLocks noGrp="1"/>
          </p:cNvSpPr>
          <p:nvPr>
            <p:ph type="body" sz="quarter" idx="14" hasCustomPrompt="1"/>
          </p:nvPr>
        </p:nvSpPr>
        <p:spPr>
          <a:xfrm>
            <a:off x="4270385" y="2300400"/>
            <a:ext cx="3835389" cy="285274"/>
          </a:xfrm>
        </p:spPr>
        <p:txBody>
          <a:bodyPr anchor="b">
            <a:normAutofit/>
          </a:bodyPr>
          <a:lstStyle>
            <a:lvl1pPr marL="0" indent="0">
              <a:buNone/>
              <a:defRPr sz="1100" b="1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ru-RU" dirty="0"/>
              <a:t>09.03.04 ПРОГРАММНАЯ ИНЖЕНЕРИЯ</a:t>
            </a:r>
          </a:p>
        </p:txBody>
      </p:sp>
    </p:spTree>
    <p:extLst>
      <p:ext uri="{BB962C8B-B14F-4D97-AF65-F5344CB8AC3E}">
        <p14:creationId xmlns:p14="http://schemas.microsoft.com/office/powerpoint/2010/main" val="1541776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dirty="0"/>
              <a:t>Образец </a:t>
            </a:r>
            <a:br>
              <a:rPr lang="ru-RU" dirty="0"/>
            </a:br>
            <a:r>
              <a:rPr lang="ru-RU" dirty="0"/>
              <a:t>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25882"/>
            <a:ext cx="7886700" cy="525108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9" name="Ромб 8">
            <a:extLst>
              <a:ext uri="{FF2B5EF4-FFF2-40B4-BE49-F238E27FC236}">
                <a16:creationId xmlns:a16="http://schemas.microsoft.com/office/drawing/2014/main" id="{BE9DDADD-50C1-4FE1-B40A-6752FC1EE7F7}"/>
              </a:ext>
            </a:extLst>
          </p:cNvPr>
          <p:cNvSpPr/>
          <p:nvPr userDrawn="1"/>
        </p:nvSpPr>
        <p:spPr>
          <a:xfrm>
            <a:off x="4342446" y="6599750"/>
            <a:ext cx="524152" cy="280800"/>
          </a:xfrm>
          <a:prstGeom prst="diamond">
            <a:avLst/>
          </a:prstGeom>
          <a:solidFill>
            <a:schemeClr val="bg1"/>
          </a:solidFill>
          <a:ln w="6350">
            <a:solidFill>
              <a:srgbClr val="5375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1800"/>
          </a:p>
        </p:txBody>
      </p:sp>
      <p:sp>
        <p:nvSpPr>
          <p:cNvPr id="8" name="Номер слайда 25">
            <a:extLst>
              <a:ext uri="{FF2B5EF4-FFF2-40B4-BE49-F238E27FC236}">
                <a16:creationId xmlns:a16="http://schemas.microsoft.com/office/drawing/2014/main" id="{D8849AD0-4B2B-416B-B28D-8FFBBC86B1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384532" y="6591826"/>
            <a:ext cx="427500" cy="287102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algn="ctr">
              <a:defRPr sz="1200">
                <a:ln>
                  <a:solidFill>
                    <a:srgbClr val="537599"/>
                  </a:solidFill>
                </a:ln>
                <a:solidFill>
                  <a:schemeClr val="bg1"/>
                </a:solidFill>
              </a:defRPr>
            </a:lvl1pPr>
          </a:lstStyle>
          <a:p>
            <a:fld id="{24882390-5E8C-4CFA-AF90-B2445B96FD8B}" type="slidenum">
              <a:rPr lang="ru-RU" smtClean="0"/>
              <a:pPr/>
              <a:t>‹#›</a:t>
            </a:fld>
            <a:endParaRPr lang="ru-RU" dirty="0"/>
          </a:p>
        </p:txBody>
      </p: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074966E4-0548-4C0B-AB29-8323106D8496}"/>
              </a:ext>
            </a:extLst>
          </p:cNvPr>
          <p:cNvCxnSpPr>
            <a:cxnSpLocks/>
          </p:cNvCxnSpPr>
          <p:nvPr userDrawn="1"/>
        </p:nvCxnSpPr>
        <p:spPr>
          <a:xfrm>
            <a:off x="628650" y="761362"/>
            <a:ext cx="7886700" cy="0"/>
          </a:xfrm>
          <a:prstGeom prst="line">
            <a:avLst/>
          </a:prstGeom>
          <a:ln w="22225">
            <a:solidFill>
              <a:srgbClr val="5375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9803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902922"/>
            <a:ext cx="3886200" cy="527404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902922"/>
            <a:ext cx="3886200" cy="527404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8" name="Ромб 7">
            <a:extLst>
              <a:ext uri="{FF2B5EF4-FFF2-40B4-BE49-F238E27FC236}">
                <a16:creationId xmlns:a16="http://schemas.microsoft.com/office/drawing/2014/main" id="{BAEF36E8-808B-4C41-A349-5DAE85BF6B11}"/>
              </a:ext>
            </a:extLst>
          </p:cNvPr>
          <p:cNvSpPr/>
          <p:nvPr userDrawn="1"/>
        </p:nvSpPr>
        <p:spPr>
          <a:xfrm>
            <a:off x="4342446" y="6599750"/>
            <a:ext cx="524152" cy="280800"/>
          </a:xfrm>
          <a:prstGeom prst="diamond">
            <a:avLst/>
          </a:prstGeom>
          <a:solidFill>
            <a:schemeClr val="bg1"/>
          </a:solidFill>
          <a:ln w="6350">
            <a:solidFill>
              <a:srgbClr val="5375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1800"/>
          </a:p>
        </p:txBody>
      </p:sp>
      <p:sp>
        <p:nvSpPr>
          <p:cNvPr id="9" name="Номер слайда 25">
            <a:extLst>
              <a:ext uri="{FF2B5EF4-FFF2-40B4-BE49-F238E27FC236}">
                <a16:creationId xmlns:a16="http://schemas.microsoft.com/office/drawing/2014/main" id="{45B6DAB1-A906-4CFB-8A5B-187F881889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384532" y="6591826"/>
            <a:ext cx="427500" cy="287102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algn="ctr">
              <a:defRPr sz="1200">
                <a:ln>
                  <a:solidFill>
                    <a:srgbClr val="537599"/>
                  </a:solidFill>
                </a:ln>
                <a:solidFill>
                  <a:schemeClr val="bg1"/>
                </a:solidFill>
              </a:defRPr>
            </a:lvl1pPr>
          </a:lstStyle>
          <a:p>
            <a:fld id="{24882390-5E8C-4CFA-AF90-B2445B96FD8B}" type="slidenum">
              <a:rPr lang="ru-RU" smtClean="0"/>
              <a:pPr/>
              <a:t>‹#›</a:t>
            </a:fld>
            <a:endParaRPr lang="ru-RU" dirty="0"/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B54105DA-C2EB-4205-B06C-66D873215EA6}"/>
              </a:ext>
            </a:extLst>
          </p:cNvPr>
          <p:cNvCxnSpPr>
            <a:cxnSpLocks/>
          </p:cNvCxnSpPr>
          <p:nvPr userDrawn="1"/>
        </p:nvCxnSpPr>
        <p:spPr>
          <a:xfrm>
            <a:off x="628650" y="761362"/>
            <a:ext cx="7886700" cy="0"/>
          </a:xfrm>
          <a:prstGeom prst="line">
            <a:avLst/>
          </a:prstGeom>
          <a:ln w="22225">
            <a:solidFill>
              <a:srgbClr val="5375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6987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рису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Ромб 7">
            <a:extLst>
              <a:ext uri="{FF2B5EF4-FFF2-40B4-BE49-F238E27FC236}">
                <a16:creationId xmlns:a16="http://schemas.microsoft.com/office/drawing/2014/main" id="{BAEF36E8-808B-4C41-A349-5DAE85BF6B11}"/>
              </a:ext>
            </a:extLst>
          </p:cNvPr>
          <p:cNvSpPr/>
          <p:nvPr userDrawn="1"/>
        </p:nvSpPr>
        <p:spPr>
          <a:xfrm>
            <a:off x="4342446" y="6599750"/>
            <a:ext cx="524152" cy="280800"/>
          </a:xfrm>
          <a:prstGeom prst="diamond">
            <a:avLst/>
          </a:prstGeom>
          <a:solidFill>
            <a:schemeClr val="bg1"/>
          </a:solidFill>
          <a:ln w="6350">
            <a:solidFill>
              <a:srgbClr val="5375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1800"/>
          </a:p>
        </p:txBody>
      </p:sp>
      <p:sp>
        <p:nvSpPr>
          <p:cNvPr id="9" name="Номер слайда 25">
            <a:extLst>
              <a:ext uri="{FF2B5EF4-FFF2-40B4-BE49-F238E27FC236}">
                <a16:creationId xmlns:a16="http://schemas.microsoft.com/office/drawing/2014/main" id="{45B6DAB1-A906-4CFB-8A5B-187F881889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384532" y="6591826"/>
            <a:ext cx="427500" cy="287102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algn="ctr">
              <a:defRPr sz="1200">
                <a:ln>
                  <a:solidFill>
                    <a:srgbClr val="537599"/>
                  </a:solidFill>
                </a:ln>
                <a:solidFill>
                  <a:schemeClr val="bg1"/>
                </a:solidFill>
              </a:defRPr>
            </a:lvl1pPr>
          </a:lstStyle>
          <a:p>
            <a:fld id="{24882390-5E8C-4CFA-AF90-B2445B96FD8B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6" name="Рисунок 5">
            <a:extLst>
              <a:ext uri="{FF2B5EF4-FFF2-40B4-BE49-F238E27FC236}">
                <a16:creationId xmlns:a16="http://schemas.microsoft.com/office/drawing/2014/main" id="{199A7222-F73B-4B85-8114-99559142FB8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8650" y="903600"/>
            <a:ext cx="3886200" cy="5092330"/>
          </a:xfrm>
        </p:spPr>
        <p:txBody>
          <a:bodyPr/>
          <a:lstStyle/>
          <a:p>
            <a:endParaRPr lang="ru-RU"/>
          </a:p>
        </p:txBody>
      </p:sp>
      <p:sp>
        <p:nvSpPr>
          <p:cNvPr id="10" name="Рисунок 5">
            <a:extLst>
              <a:ext uri="{FF2B5EF4-FFF2-40B4-BE49-F238E27FC236}">
                <a16:creationId xmlns:a16="http://schemas.microsoft.com/office/drawing/2014/main" id="{4469B468-9231-4A96-ABBB-527F4CF013A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629150" y="903600"/>
            <a:ext cx="3886200" cy="5092330"/>
          </a:xfrm>
        </p:spPr>
        <p:txBody>
          <a:bodyPr/>
          <a:lstStyle/>
          <a:p>
            <a:endParaRPr lang="ru-RU"/>
          </a:p>
        </p:txBody>
      </p: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572CC4C8-BB63-46DD-B7CD-9B255830463D}"/>
              </a:ext>
            </a:extLst>
          </p:cNvPr>
          <p:cNvCxnSpPr>
            <a:cxnSpLocks/>
          </p:cNvCxnSpPr>
          <p:nvPr userDrawn="1"/>
        </p:nvCxnSpPr>
        <p:spPr>
          <a:xfrm>
            <a:off x="628650" y="761362"/>
            <a:ext cx="7886700" cy="0"/>
          </a:xfrm>
          <a:prstGeom prst="line">
            <a:avLst/>
          </a:prstGeom>
          <a:ln w="22225">
            <a:solidFill>
              <a:srgbClr val="5375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8004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000"/>
            <a:ext cx="7886700" cy="6876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903600"/>
            <a:ext cx="3868340" cy="550258"/>
          </a:xfrm>
        </p:spPr>
        <p:txBody>
          <a:bodyPr anchor="b">
            <a:normAutofit/>
          </a:bodyPr>
          <a:lstStyle>
            <a:lvl1pPr marL="0" indent="0">
              <a:lnSpc>
                <a:spcPct val="50000"/>
              </a:lnSpc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Образец </a:t>
            </a:r>
          </a:p>
          <a:p>
            <a:pPr lvl="0"/>
            <a:r>
              <a:rPr lang="ru-RU" dirty="0"/>
              <a:t>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561664"/>
            <a:ext cx="3868340" cy="46280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2" y="903600"/>
            <a:ext cx="3887391" cy="550258"/>
          </a:xfrm>
        </p:spPr>
        <p:txBody>
          <a:bodyPr anchor="b">
            <a:normAutofit/>
          </a:bodyPr>
          <a:lstStyle>
            <a:lvl1pPr marL="0" indent="0">
              <a:lnSpc>
                <a:spcPct val="50000"/>
              </a:lnSpc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Образец </a:t>
            </a:r>
          </a:p>
          <a:p>
            <a:pPr lvl="0"/>
            <a:r>
              <a:rPr lang="ru-RU" dirty="0"/>
              <a:t>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2" y="1561664"/>
            <a:ext cx="3887391" cy="46280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0" name="Ромб 9">
            <a:extLst>
              <a:ext uri="{FF2B5EF4-FFF2-40B4-BE49-F238E27FC236}">
                <a16:creationId xmlns:a16="http://schemas.microsoft.com/office/drawing/2014/main" id="{5BCECF39-A88B-4C42-99F7-2ED7AD335866}"/>
              </a:ext>
            </a:extLst>
          </p:cNvPr>
          <p:cNvSpPr/>
          <p:nvPr userDrawn="1"/>
        </p:nvSpPr>
        <p:spPr>
          <a:xfrm>
            <a:off x="4342446" y="6599750"/>
            <a:ext cx="524152" cy="280800"/>
          </a:xfrm>
          <a:prstGeom prst="diamond">
            <a:avLst/>
          </a:prstGeom>
          <a:solidFill>
            <a:schemeClr val="bg1"/>
          </a:solidFill>
          <a:ln w="6350">
            <a:solidFill>
              <a:srgbClr val="5375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1800"/>
          </a:p>
        </p:txBody>
      </p:sp>
      <p:sp>
        <p:nvSpPr>
          <p:cNvPr id="11" name="Номер слайда 25">
            <a:extLst>
              <a:ext uri="{FF2B5EF4-FFF2-40B4-BE49-F238E27FC236}">
                <a16:creationId xmlns:a16="http://schemas.microsoft.com/office/drawing/2014/main" id="{82209009-8931-4F39-AFC3-332DC2C31CB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4384532" y="6591826"/>
            <a:ext cx="427500" cy="287102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algn="ctr">
              <a:defRPr sz="1200">
                <a:ln>
                  <a:solidFill>
                    <a:srgbClr val="537599"/>
                  </a:solidFill>
                </a:ln>
                <a:solidFill>
                  <a:schemeClr val="bg1"/>
                </a:solidFill>
              </a:defRPr>
            </a:lvl1pPr>
          </a:lstStyle>
          <a:p>
            <a:fld id="{24882390-5E8C-4CFA-AF90-B2445B96FD8B}" type="slidenum">
              <a:rPr lang="ru-RU" smtClean="0"/>
              <a:pPr/>
              <a:t>‹#›</a:t>
            </a:fld>
            <a:endParaRPr lang="ru-RU" dirty="0"/>
          </a:p>
        </p:txBody>
      </p: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0550351E-7D6F-4C22-B086-34698292BA26}"/>
              </a:ext>
            </a:extLst>
          </p:cNvPr>
          <p:cNvCxnSpPr>
            <a:cxnSpLocks/>
          </p:cNvCxnSpPr>
          <p:nvPr userDrawn="1"/>
        </p:nvCxnSpPr>
        <p:spPr>
          <a:xfrm>
            <a:off x="628652" y="761362"/>
            <a:ext cx="7887891" cy="0"/>
          </a:xfrm>
          <a:prstGeom prst="line">
            <a:avLst/>
          </a:prstGeom>
          <a:ln w="22225">
            <a:solidFill>
              <a:srgbClr val="5375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7454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6" name="Ромб 5">
            <a:extLst>
              <a:ext uri="{FF2B5EF4-FFF2-40B4-BE49-F238E27FC236}">
                <a16:creationId xmlns:a16="http://schemas.microsoft.com/office/drawing/2014/main" id="{6E3C7148-48C5-412D-A636-2B912D6D76DD}"/>
              </a:ext>
            </a:extLst>
          </p:cNvPr>
          <p:cNvSpPr/>
          <p:nvPr userDrawn="1"/>
        </p:nvSpPr>
        <p:spPr>
          <a:xfrm>
            <a:off x="4342446" y="6599750"/>
            <a:ext cx="524152" cy="280800"/>
          </a:xfrm>
          <a:prstGeom prst="diamond">
            <a:avLst/>
          </a:prstGeom>
          <a:solidFill>
            <a:schemeClr val="bg1"/>
          </a:solidFill>
          <a:ln w="6350">
            <a:solidFill>
              <a:srgbClr val="5375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1800"/>
          </a:p>
        </p:txBody>
      </p:sp>
      <p:sp>
        <p:nvSpPr>
          <p:cNvPr id="7" name="Номер слайда 25">
            <a:extLst>
              <a:ext uri="{FF2B5EF4-FFF2-40B4-BE49-F238E27FC236}">
                <a16:creationId xmlns:a16="http://schemas.microsoft.com/office/drawing/2014/main" id="{58957B7E-92D6-40EF-980D-1EA85EDEA8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384532" y="6591826"/>
            <a:ext cx="427500" cy="287102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algn="ctr">
              <a:defRPr sz="1200">
                <a:ln>
                  <a:solidFill>
                    <a:srgbClr val="537599"/>
                  </a:solidFill>
                </a:ln>
                <a:solidFill>
                  <a:schemeClr val="bg1"/>
                </a:solidFill>
              </a:defRPr>
            </a:lvl1pPr>
          </a:lstStyle>
          <a:p>
            <a:fld id="{24882390-5E8C-4CFA-AF90-B2445B96FD8B}" type="slidenum">
              <a:rPr lang="ru-RU" smtClean="0"/>
              <a:pPr/>
              <a:t>‹#›</a:t>
            </a:fld>
            <a:endParaRPr lang="ru-RU" dirty="0"/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13E6A997-A5BE-466D-AA27-19A14543B654}"/>
              </a:ext>
            </a:extLst>
          </p:cNvPr>
          <p:cNvCxnSpPr>
            <a:cxnSpLocks/>
          </p:cNvCxnSpPr>
          <p:nvPr userDrawn="1"/>
        </p:nvCxnSpPr>
        <p:spPr>
          <a:xfrm>
            <a:off x="628650" y="761362"/>
            <a:ext cx="7886700" cy="0"/>
          </a:xfrm>
          <a:prstGeom prst="line">
            <a:avLst/>
          </a:prstGeom>
          <a:ln w="22225">
            <a:solidFill>
              <a:srgbClr val="5375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0261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Ромб 4">
            <a:extLst>
              <a:ext uri="{FF2B5EF4-FFF2-40B4-BE49-F238E27FC236}">
                <a16:creationId xmlns:a16="http://schemas.microsoft.com/office/drawing/2014/main" id="{10E087FF-C48F-43A3-B51E-CB79F6A1DBFD}"/>
              </a:ext>
            </a:extLst>
          </p:cNvPr>
          <p:cNvSpPr/>
          <p:nvPr userDrawn="1"/>
        </p:nvSpPr>
        <p:spPr>
          <a:xfrm>
            <a:off x="4342446" y="6599750"/>
            <a:ext cx="524152" cy="280800"/>
          </a:xfrm>
          <a:prstGeom prst="diamond">
            <a:avLst/>
          </a:prstGeom>
          <a:solidFill>
            <a:schemeClr val="bg1"/>
          </a:solidFill>
          <a:ln w="6350">
            <a:solidFill>
              <a:srgbClr val="5375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1800"/>
          </a:p>
        </p:txBody>
      </p:sp>
      <p:sp>
        <p:nvSpPr>
          <p:cNvPr id="6" name="Номер слайда 25">
            <a:extLst>
              <a:ext uri="{FF2B5EF4-FFF2-40B4-BE49-F238E27FC236}">
                <a16:creationId xmlns:a16="http://schemas.microsoft.com/office/drawing/2014/main" id="{7D87A676-E0D2-4A74-AC09-ACAD121028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384532" y="6591826"/>
            <a:ext cx="427500" cy="287102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algn="ctr">
              <a:defRPr sz="1200">
                <a:ln>
                  <a:solidFill>
                    <a:srgbClr val="537599"/>
                  </a:solidFill>
                </a:ln>
                <a:solidFill>
                  <a:schemeClr val="bg1"/>
                </a:solidFill>
              </a:defRPr>
            </a:lvl1pPr>
          </a:lstStyle>
          <a:p>
            <a:fld id="{24882390-5E8C-4CFA-AF90-B2445B96FD8B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1537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815AD966-4302-48E2-9828-B1F03FA0B06C}"/>
              </a:ext>
            </a:extLst>
          </p:cNvPr>
          <p:cNvSpPr/>
          <p:nvPr userDrawn="1"/>
        </p:nvSpPr>
        <p:spPr bwMode="auto">
          <a:xfrm rot="5400000">
            <a:off x="-3272458" y="3265886"/>
            <a:ext cx="6901104" cy="369332"/>
          </a:xfrm>
          <a:prstGeom prst="rect">
            <a:avLst/>
          </a:prstGeom>
          <a:solidFill>
            <a:srgbClr val="537599"/>
          </a:solidFill>
          <a:ln w="25400" cap="flat" cmpd="sng" algn="ctr">
            <a:noFill/>
            <a:prstDash val="solid"/>
            <a:bevel/>
            <a:headEnd type="none" w="med" len="med"/>
            <a:tailEnd type="none" w="med" len="med"/>
          </a:ln>
          <a:effectLst/>
          <a:ex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itchFamily="34" charset="0"/>
              <a:cs typeface="Arial" pitchFamily="34" charset="0"/>
              <a:sym typeface="Arial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2043553-3B14-472E-B596-C069E0028D39}"/>
              </a:ext>
            </a:extLst>
          </p:cNvPr>
          <p:cNvSpPr txBox="1"/>
          <p:nvPr userDrawn="1"/>
        </p:nvSpPr>
        <p:spPr>
          <a:xfrm>
            <a:off x="946" y="8307"/>
            <a:ext cx="357238" cy="6740307"/>
          </a:xfrm>
          <a:prstGeom prst="rect">
            <a:avLst/>
          </a:prstGeom>
          <a:noFill/>
        </p:spPr>
        <p:txBody>
          <a:bodyPr wrap="square" lIns="18000" rIns="1800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sz="800" dirty="0">
                <a:solidFill>
                  <a:schemeClr val="tx1">
                    <a:alpha val="10000"/>
                  </a:schemeClr>
                </a:solidFill>
              </a:rPr>
              <a:t>01010100010010010010101010101010000001010101011111101010101010111111111110010010010101000101001010101001010010101001010010000001000011</a:t>
            </a:r>
            <a:r>
              <a:rPr lang="en-US" sz="800" dirty="0">
                <a:solidFill>
                  <a:schemeClr val="tx1">
                    <a:alpha val="10000"/>
                  </a:schemeClr>
                </a:solidFill>
              </a:rPr>
              <a:t>100100100100001010000101111111111110101010100100101111110010001000101011111000000100101101010101010101000011110</a:t>
            </a:r>
            <a:r>
              <a:rPr lang="ru-RU" sz="800" dirty="0">
                <a:solidFill>
                  <a:schemeClr val="tx1">
                    <a:alpha val="10000"/>
                  </a:schemeClr>
                </a:solidFill>
              </a:rPr>
              <a:t>00110000100101010010111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815AD966-4302-48E2-9828-B1F03FA0B06C}"/>
              </a:ext>
            </a:extLst>
          </p:cNvPr>
          <p:cNvSpPr/>
          <p:nvPr userDrawn="1"/>
        </p:nvSpPr>
        <p:spPr bwMode="auto">
          <a:xfrm>
            <a:off x="0" y="6556718"/>
            <a:ext cx="9144000" cy="369332"/>
          </a:xfrm>
          <a:prstGeom prst="rect">
            <a:avLst/>
          </a:prstGeom>
          <a:solidFill>
            <a:srgbClr val="537599"/>
          </a:solidFill>
          <a:ln w="25400" cap="flat" cmpd="sng" algn="ctr">
            <a:noFill/>
            <a:prstDash val="solid"/>
            <a:bevel/>
            <a:headEnd type="none" w="med" len="med"/>
            <a:tailEnd type="none" w="med" len="med"/>
          </a:ln>
          <a:effectLst/>
          <a:ex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itchFamily="34" charset="0"/>
              <a:cs typeface="Arial" pitchFamily="34" charset="0"/>
              <a:sym typeface="Arial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041EA13-1187-4A3C-BF37-92B8738E17CC}"/>
              </a:ext>
            </a:extLst>
          </p:cNvPr>
          <p:cNvSpPr txBox="1"/>
          <p:nvPr userDrawn="1"/>
        </p:nvSpPr>
        <p:spPr>
          <a:xfrm>
            <a:off x="-6572" y="6562550"/>
            <a:ext cx="9146746" cy="338554"/>
          </a:xfrm>
          <a:prstGeom prst="rect">
            <a:avLst/>
          </a:prstGeom>
          <a:noFill/>
        </p:spPr>
        <p:txBody>
          <a:bodyPr wrap="square" lIns="18000" rIns="18000" rtlCol="0">
            <a:spAutoFit/>
          </a:bodyPr>
          <a:lstStyle/>
          <a:p>
            <a:r>
              <a:rPr lang="ru-RU" sz="800" dirty="0">
                <a:solidFill>
                  <a:schemeClr val="tx1">
                    <a:alpha val="10000"/>
                  </a:schemeClr>
                </a:solidFill>
              </a:rPr>
              <a:t>0101010001001001001010101010101000000101010101111110101010101011111111111001001001010100010100101010100101001010100101001000000100001001010101010101011111111101000010010101011110101010101010110101010101010011001101010101010000010010101001000100010010111111101011110101111101011111111010101010110101010100101010101011011010111111011010100110000100101010010111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094"/>
            <a:ext cx="7886700" cy="6870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EC48BF25-72CE-40D3-AEF7-19ED32CA997A}"/>
              </a:ext>
            </a:extLst>
          </p:cNvPr>
          <p:cNvSpPr/>
          <p:nvPr userDrawn="1"/>
        </p:nvSpPr>
        <p:spPr bwMode="auto">
          <a:xfrm>
            <a:off x="8171381" y="5948484"/>
            <a:ext cx="972000" cy="972000"/>
          </a:xfrm>
          <a:prstGeom prst="ellipse">
            <a:avLst/>
          </a:prstGeom>
          <a:solidFill>
            <a:srgbClr val="FFFFFF"/>
          </a:solidFill>
          <a:ln w="25400" cap="flat" cmpd="sng" algn="ctr">
            <a:noFill/>
            <a:prstDash val="solid"/>
            <a:bevel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pitchFamily="34" charset="0"/>
              <a:cs typeface="Arial" pitchFamily="34" charset="0"/>
              <a:sym typeface="Arial" pitchFamily="34" charset="0"/>
            </a:endParaRP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7E671DEE-97FB-4F25-B803-F0D41F5830C0}"/>
              </a:ext>
            </a:extLst>
          </p:cNvPr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8209447" y="6038484"/>
            <a:ext cx="907780" cy="7920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1452694-CC9C-43F6-AEB8-56C95B5E244C}"/>
              </a:ext>
            </a:extLst>
          </p:cNvPr>
          <p:cNvSpPr txBox="1"/>
          <p:nvPr userDrawn="1"/>
        </p:nvSpPr>
        <p:spPr>
          <a:xfrm>
            <a:off x="7344112" y="6501575"/>
            <a:ext cx="9236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www.kaf22.ru</a:t>
            </a:r>
            <a:endParaRPr lang="ru-RU" sz="1000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2BA0A7D-843A-42F6-A93A-7F372F48E8E3}"/>
              </a:ext>
            </a:extLst>
          </p:cNvPr>
          <p:cNvSpPr txBox="1"/>
          <p:nvPr userDrawn="1"/>
        </p:nvSpPr>
        <p:spPr>
          <a:xfrm>
            <a:off x="6483895" y="6364839"/>
            <a:ext cx="18145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>
                <a:solidFill>
                  <a:srgbClr val="537599"/>
                </a:solidFill>
              </a:rPr>
              <a:t>Кафедра №22 «Кибернетика»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084556"/>
            <a:ext cx="7886700" cy="50924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26" name="Номер слайда 25">
            <a:extLst>
              <a:ext uri="{FF2B5EF4-FFF2-40B4-BE49-F238E27FC236}">
                <a16:creationId xmlns:a16="http://schemas.microsoft.com/office/drawing/2014/main" id="{42C05CDA-94F1-4017-849E-91F43794EE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57381" y="112172"/>
            <a:ext cx="427500" cy="280800"/>
          </a:xfrm>
          <a:prstGeom prst="rect">
            <a:avLst/>
          </a:prstGeom>
          <a:solidFill>
            <a:srgbClr val="FFFFFF"/>
          </a:solidFill>
          <a:ln w="6350">
            <a:solidFill>
              <a:srgbClr val="537599"/>
            </a:solidFill>
          </a:ln>
        </p:spPr>
        <p:txBody>
          <a:bodyPr vert="horz" lIns="91440" tIns="45720" rIns="91440" bIns="45720" rtlCol="0" anchor="ctr"/>
          <a:lstStyle>
            <a:lvl1pPr algn="ctr">
              <a:defRPr sz="1200">
                <a:ln>
                  <a:solidFill>
                    <a:srgbClr val="537599"/>
                  </a:solidFill>
                </a:ln>
                <a:solidFill>
                  <a:schemeClr val="bg1"/>
                </a:solidFill>
              </a:defRPr>
            </a:lvl1pPr>
          </a:lstStyle>
          <a:p>
            <a:fld id="{24882390-5E8C-4CFA-AF90-B2445B96FD8B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7" name="Овал 16">
            <a:extLst>
              <a:ext uri="{FF2B5EF4-FFF2-40B4-BE49-F238E27FC236}">
                <a16:creationId xmlns:a16="http://schemas.microsoft.com/office/drawing/2014/main" id="{DC48568F-3887-4E0C-9A67-562A7C93CD80}"/>
              </a:ext>
            </a:extLst>
          </p:cNvPr>
          <p:cNvSpPr/>
          <p:nvPr userDrawn="1"/>
        </p:nvSpPr>
        <p:spPr bwMode="auto">
          <a:xfrm>
            <a:off x="142" y="5944226"/>
            <a:ext cx="972000" cy="972000"/>
          </a:xfrm>
          <a:prstGeom prst="ellipse">
            <a:avLst/>
          </a:prstGeom>
          <a:solidFill>
            <a:srgbClr val="FFFFFF"/>
          </a:solidFill>
          <a:ln w="25400" cap="flat" cmpd="sng" algn="ctr">
            <a:noFill/>
            <a:prstDash val="solid"/>
            <a:bevel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pitchFamily="34" charset="0"/>
              <a:cs typeface="Arial" pitchFamily="34" charset="0"/>
              <a:sym typeface="Arial" pitchFamily="34" charset="0"/>
            </a:endParaRP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F1D996F7-15DE-4568-A6EE-4FC63ECE8488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101237" y="6034226"/>
            <a:ext cx="767684" cy="7920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E5E14EE-4BBF-41D9-953D-90E980C4FC24}"/>
              </a:ext>
            </a:extLst>
          </p:cNvPr>
          <p:cNvSpPr txBox="1"/>
          <p:nvPr userDrawn="1"/>
        </p:nvSpPr>
        <p:spPr>
          <a:xfrm>
            <a:off x="886699" y="6498400"/>
            <a:ext cx="9653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n>
                  <a:noFill/>
                </a:ln>
                <a:solidFill>
                  <a:schemeClr val="bg1"/>
                </a:solidFill>
              </a:rPr>
              <a:t>www.mephi.ru</a:t>
            </a:r>
            <a:endParaRPr lang="ru-RU" sz="1000" dirty="0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5A4C9A7-6C12-4AD6-ABA3-D08646DA6E43}"/>
              </a:ext>
            </a:extLst>
          </p:cNvPr>
          <p:cNvSpPr txBox="1"/>
          <p:nvPr userDrawn="1"/>
        </p:nvSpPr>
        <p:spPr>
          <a:xfrm>
            <a:off x="874516" y="6383251"/>
            <a:ext cx="8755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>
                <a:solidFill>
                  <a:srgbClr val="537599"/>
                </a:solidFill>
              </a:rPr>
              <a:t>НИЯУ МИФИ</a:t>
            </a:r>
          </a:p>
        </p:txBody>
      </p:sp>
    </p:spTree>
    <p:extLst>
      <p:ext uri="{BB962C8B-B14F-4D97-AF65-F5344CB8AC3E}">
        <p14:creationId xmlns:p14="http://schemas.microsoft.com/office/powerpoint/2010/main" val="4085248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8" r:id="rId4"/>
    <p:sldLayoutId id="2147483665" r:id="rId5"/>
    <p:sldLayoutId id="2147483666" r:id="rId6"/>
    <p:sldLayoutId id="2147483667" r:id="rId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>
          <a:xfrm>
            <a:off x="6662737" y="4600891"/>
            <a:ext cx="2184400" cy="285274"/>
          </a:xfrm>
        </p:spPr>
        <p:txBody>
          <a:bodyPr>
            <a:normAutofit fontScale="92500" lnSpcReduction="10000"/>
          </a:bodyPr>
          <a:lstStyle/>
          <a:p>
            <a:r>
              <a:rPr lang="ru-RU" dirty="0">
                <a:solidFill>
                  <a:schemeClr val="tx1"/>
                </a:solidFill>
              </a:rPr>
              <a:t>Григорьев А.А.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1"/>
          </p:nvPr>
        </p:nvSpPr>
        <p:spPr>
          <a:xfrm>
            <a:off x="6657974" y="4974710"/>
            <a:ext cx="2184400" cy="299561"/>
          </a:xfrm>
        </p:spPr>
        <p:txBody>
          <a:bodyPr>
            <a:normAutofit lnSpcReduction="10000"/>
          </a:bodyPr>
          <a:lstStyle/>
          <a:p>
            <a:r>
              <a:rPr lang="ru-RU" dirty="0">
                <a:solidFill>
                  <a:schemeClr val="tx1"/>
                </a:solidFill>
              </a:rPr>
              <a:t>Б16-504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д.т.н., профессор</a:t>
            </a:r>
          </a:p>
          <a:p>
            <a:r>
              <a:rPr lang="ru-RU" dirty="0">
                <a:solidFill>
                  <a:schemeClr val="tx1"/>
                </a:solidFill>
              </a:rPr>
              <a:t>Рыбина Г.В.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09.03.04 ПРОГРАММНАЯ ИНЖЕНЕРИЯ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B6D683DF-8815-4241-82B4-D4CF12E9895A}"/>
              </a:ext>
            </a:extLst>
          </p:cNvPr>
          <p:cNvSpPr/>
          <p:nvPr/>
        </p:nvSpPr>
        <p:spPr>
          <a:xfrm>
            <a:off x="1388838" y="2654737"/>
            <a:ext cx="6598663" cy="150147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ru-RU" sz="2400" b="1" dirty="0"/>
              <a:t>Учебно-исследовательская работа на тему: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CFE8EB9C-28D4-40CB-904A-A87A867C6870}"/>
              </a:ext>
            </a:extLst>
          </p:cNvPr>
          <p:cNvSpPr/>
          <p:nvPr/>
        </p:nvSpPr>
        <p:spPr>
          <a:xfrm>
            <a:off x="3785190" y="6198782"/>
            <a:ext cx="1573619" cy="31897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Москва, 2019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7137" y="3184505"/>
            <a:ext cx="8629723" cy="1055959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800" dirty="0">
                <a:solidFill>
                  <a:schemeClr val="tx1"/>
                </a:solidFill>
              </a:rPr>
              <a:t>Разработка средствами комплекса АТ-ТЕХНОЛОГИЯ демонстрационного прототипа интегрированной экспертной системы для проблемной области «Медицинская ультразвуковая диагностика» и углубленное программное исследование универсального АТ-РЕШАТЕЛЯ</a:t>
            </a:r>
          </a:p>
        </p:txBody>
      </p:sp>
    </p:spTree>
    <p:extLst>
      <p:ext uri="{BB962C8B-B14F-4D97-AF65-F5344CB8AC3E}">
        <p14:creationId xmlns:p14="http://schemas.microsoft.com/office/powerpoint/2010/main" val="21264665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193C5B48-3B79-405D-96C9-76A083468F79}"/>
              </a:ext>
            </a:extLst>
          </p:cNvPr>
          <p:cNvSpPr/>
          <p:nvPr/>
        </p:nvSpPr>
        <p:spPr>
          <a:xfrm>
            <a:off x="712382" y="2041529"/>
            <a:ext cx="8314660" cy="4338712"/>
          </a:xfrm>
          <a:prstGeom prst="rect">
            <a:avLst/>
          </a:prstGeom>
          <a:ln w="28575"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759BE80E-7419-4A3E-90C0-0D17480F65D8}"/>
              </a:ext>
            </a:extLst>
          </p:cNvPr>
          <p:cNvSpPr/>
          <p:nvPr/>
        </p:nvSpPr>
        <p:spPr>
          <a:xfrm>
            <a:off x="917057" y="858492"/>
            <a:ext cx="8109983" cy="1050464"/>
          </a:xfrm>
          <a:prstGeom prst="rect">
            <a:avLst/>
          </a:prstGeom>
          <a:ln w="28575"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DA2664-D692-4762-9A26-60AA777F3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200" dirty="0"/>
              <a:t>Модель архитектуры прототипа ИЭС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C84937D-9D75-4E06-A537-436E4EC186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882390-5E8C-4CFA-AF90-B2445B96FD8B}" type="slidenum">
              <a:rPr lang="ru-RU" smtClean="0"/>
              <a:pPr/>
              <a:t>10</a:t>
            </a:fld>
            <a:endParaRPr lang="ru-RU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A086265-1756-43AA-BE6C-D8289C2427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2079" y="991065"/>
            <a:ext cx="5411767" cy="760006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8EB5AC82-ED18-4E9C-9BDB-F4FC133D42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484" y="2120541"/>
            <a:ext cx="8067675" cy="414337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9EC3931-2665-4916-8F52-CB183BBC1666}"/>
              </a:ext>
            </a:extLst>
          </p:cNvPr>
          <p:cNvSpPr txBox="1"/>
          <p:nvPr/>
        </p:nvSpPr>
        <p:spPr>
          <a:xfrm>
            <a:off x="6615802" y="1186402"/>
            <a:ext cx="2411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РДПД верхнего уровня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BCBEBB8-EE81-410A-804C-5425F129530C}"/>
              </a:ext>
            </a:extLst>
          </p:cNvPr>
          <p:cNvSpPr txBox="1"/>
          <p:nvPr/>
        </p:nvSpPr>
        <p:spPr>
          <a:xfrm>
            <a:off x="6020380" y="5278731"/>
            <a:ext cx="249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Детализирующая РДПД</a:t>
            </a:r>
          </a:p>
        </p:txBody>
      </p:sp>
    </p:spTree>
    <p:extLst>
      <p:ext uri="{BB962C8B-B14F-4D97-AF65-F5344CB8AC3E}">
        <p14:creationId xmlns:p14="http://schemas.microsoft.com/office/powerpoint/2010/main" val="34512459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Стрелка: вниз 11">
            <a:extLst>
              <a:ext uri="{FF2B5EF4-FFF2-40B4-BE49-F238E27FC236}">
                <a16:creationId xmlns:a16="http://schemas.microsoft.com/office/drawing/2014/main" id="{69536337-0C35-4248-AB00-BF842C759A01}"/>
              </a:ext>
            </a:extLst>
          </p:cNvPr>
          <p:cNvSpPr/>
          <p:nvPr/>
        </p:nvSpPr>
        <p:spPr>
          <a:xfrm rot="18605327" flipH="1">
            <a:off x="6402785" y="794711"/>
            <a:ext cx="484632" cy="2053945"/>
          </a:xfrm>
          <a:prstGeom prst="downArrow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Стрелка: вниз 10">
            <a:extLst>
              <a:ext uri="{FF2B5EF4-FFF2-40B4-BE49-F238E27FC236}">
                <a16:creationId xmlns:a16="http://schemas.microsoft.com/office/drawing/2014/main" id="{4200621A-07E4-4DAE-97FD-BBC958D7C5F2}"/>
              </a:ext>
            </a:extLst>
          </p:cNvPr>
          <p:cNvSpPr/>
          <p:nvPr/>
        </p:nvSpPr>
        <p:spPr>
          <a:xfrm rot="20621313" flipH="1">
            <a:off x="5766243" y="1525994"/>
            <a:ext cx="484632" cy="2306315"/>
          </a:xfrm>
          <a:prstGeom prst="downArrow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Стрелка: вниз 9">
            <a:extLst>
              <a:ext uri="{FF2B5EF4-FFF2-40B4-BE49-F238E27FC236}">
                <a16:creationId xmlns:a16="http://schemas.microsoft.com/office/drawing/2014/main" id="{4624CF0B-E6A7-4950-A8BF-EDAF7554099D}"/>
              </a:ext>
            </a:extLst>
          </p:cNvPr>
          <p:cNvSpPr/>
          <p:nvPr/>
        </p:nvSpPr>
        <p:spPr>
          <a:xfrm>
            <a:off x="4598636" y="1502100"/>
            <a:ext cx="484632" cy="2662433"/>
          </a:xfrm>
          <a:prstGeom prst="downArrow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Стрелка: вниз 8">
            <a:extLst>
              <a:ext uri="{FF2B5EF4-FFF2-40B4-BE49-F238E27FC236}">
                <a16:creationId xmlns:a16="http://schemas.microsoft.com/office/drawing/2014/main" id="{6B7E5C50-6B9D-4647-9CD7-55383AF47C95}"/>
              </a:ext>
            </a:extLst>
          </p:cNvPr>
          <p:cNvSpPr/>
          <p:nvPr/>
        </p:nvSpPr>
        <p:spPr>
          <a:xfrm rot="978687">
            <a:off x="3397671" y="1524823"/>
            <a:ext cx="484632" cy="2252567"/>
          </a:xfrm>
          <a:prstGeom prst="downArrow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Стрелка: вниз 5">
            <a:extLst>
              <a:ext uri="{FF2B5EF4-FFF2-40B4-BE49-F238E27FC236}">
                <a16:creationId xmlns:a16="http://schemas.microsoft.com/office/drawing/2014/main" id="{D960312F-DCC8-4E0B-B6E1-F442C357F947}"/>
              </a:ext>
            </a:extLst>
          </p:cNvPr>
          <p:cNvSpPr/>
          <p:nvPr/>
        </p:nvSpPr>
        <p:spPr>
          <a:xfrm rot="2994673">
            <a:off x="2722646" y="794709"/>
            <a:ext cx="484632" cy="2053945"/>
          </a:xfrm>
          <a:prstGeom prst="downArrow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36094"/>
            <a:ext cx="8080784" cy="687013"/>
          </a:xfrm>
        </p:spPr>
        <p:txBody>
          <a:bodyPr>
            <a:noAutofit/>
          </a:bodyPr>
          <a:lstStyle/>
          <a:p>
            <a:pPr algn="ctr"/>
            <a:r>
              <a:rPr lang="ru-RU" sz="3200" dirty="0"/>
              <a:t>Модель проблемной области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882390-5E8C-4CFA-AF90-B2445B96FD8B}" type="slidenum">
              <a:rPr lang="ru-RU" smtClean="0"/>
              <a:pPr/>
              <a:t>11</a:t>
            </a:fld>
            <a:endParaRPr lang="ru-RU" dirty="0"/>
          </a:p>
        </p:txBody>
      </p:sp>
      <p:sp>
        <p:nvSpPr>
          <p:cNvPr id="3" name="Блок-схема: типовой процесс 2">
            <a:extLst>
              <a:ext uri="{FF2B5EF4-FFF2-40B4-BE49-F238E27FC236}">
                <a16:creationId xmlns:a16="http://schemas.microsoft.com/office/drawing/2014/main" id="{EB7F03B8-9108-4C09-ACB0-658E2C2FE450}"/>
              </a:ext>
            </a:extLst>
          </p:cNvPr>
          <p:cNvSpPr/>
          <p:nvPr/>
        </p:nvSpPr>
        <p:spPr>
          <a:xfrm>
            <a:off x="3496252" y="974954"/>
            <a:ext cx="2631559" cy="687014"/>
          </a:xfrm>
          <a:prstGeom prst="flowChartPredefinedProcess">
            <a:avLst/>
          </a:prstGeom>
          <a:solidFill>
            <a:schemeClr val="accent1">
              <a:lumMod val="20000"/>
              <a:lumOff val="80000"/>
            </a:schemeClr>
          </a:solidFill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Модель задачи диагностики</a:t>
            </a:r>
          </a:p>
        </p:txBody>
      </p:sp>
      <p:graphicFrame>
        <p:nvGraphicFramePr>
          <p:cNvPr id="14" name="Таблица 13">
            <a:extLst>
              <a:ext uri="{FF2B5EF4-FFF2-40B4-BE49-F238E27FC236}">
                <a16:creationId xmlns:a16="http://schemas.microsoft.com/office/drawing/2014/main" id="{D30D1BD8-404F-4C35-A867-2612B87EB0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756375"/>
              </p:ext>
            </p:extLst>
          </p:nvPr>
        </p:nvGraphicFramePr>
        <p:xfrm>
          <a:off x="464888" y="2562335"/>
          <a:ext cx="2372532" cy="994908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2372532">
                  <a:extLst>
                    <a:ext uri="{9D8B030D-6E8A-4147-A177-3AD203B41FA5}">
                      <a16:colId xmlns:a16="http://schemas.microsoft.com/office/drawing/2014/main" val="1349256452"/>
                    </a:ext>
                  </a:extLst>
                </a:gridCol>
              </a:tblGrid>
              <a:tr h="319088">
                <a:tc>
                  <a:txBody>
                    <a:bodyPr/>
                    <a:lstStyle/>
                    <a:p>
                      <a:r>
                        <a:rPr lang="ru-RU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Диагностируемый объект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5612644"/>
                  </a:ext>
                </a:extLst>
              </a:tr>
              <a:tr h="675820">
                <a:tc>
                  <a:txBody>
                    <a:bodyPr/>
                    <a:lstStyle/>
                    <a:p>
                      <a:r>
                        <a:rPr 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Образование в молочной железе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8651601"/>
                  </a:ext>
                </a:extLst>
              </a:tr>
            </a:tbl>
          </a:graphicData>
        </a:graphic>
      </p:graphicFrame>
      <p:graphicFrame>
        <p:nvGraphicFramePr>
          <p:cNvPr id="16" name="Таблица 15">
            <a:extLst>
              <a:ext uri="{FF2B5EF4-FFF2-40B4-BE49-F238E27FC236}">
                <a16:creationId xmlns:a16="http://schemas.microsoft.com/office/drawing/2014/main" id="{DDCA654A-6EED-48F7-ACFC-8E355641BC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993330"/>
              </p:ext>
            </p:extLst>
          </p:nvPr>
        </p:nvGraphicFramePr>
        <p:xfrm>
          <a:off x="1077274" y="3757581"/>
          <a:ext cx="2372532" cy="2031013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2372532">
                  <a:extLst>
                    <a:ext uri="{9D8B030D-6E8A-4147-A177-3AD203B41FA5}">
                      <a16:colId xmlns:a16="http://schemas.microsoft.com/office/drawing/2014/main" val="1349256452"/>
                    </a:ext>
                  </a:extLst>
                </a:gridCol>
              </a:tblGrid>
              <a:tr h="354613">
                <a:tc>
                  <a:txBody>
                    <a:bodyPr/>
                    <a:lstStyle/>
                    <a:p>
                      <a:r>
                        <a:rPr lang="ru-RU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Множество симптомов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5612644"/>
                  </a:ext>
                </a:extLst>
              </a:tr>
              <a:tr h="305429">
                <a:tc>
                  <a:txBody>
                    <a:bodyPr/>
                    <a:lstStyle/>
                    <a:p>
                      <a:r>
                        <a:rPr 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Эхоструктура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8651601"/>
                  </a:ext>
                </a:extLst>
              </a:tr>
              <a:tr h="305429">
                <a:tc>
                  <a:txBody>
                    <a:bodyPr/>
                    <a:lstStyle/>
                    <a:p>
                      <a:r>
                        <a:rPr 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Эхогенность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1168654"/>
                  </a:ext>
                </a:extLst>
              </a:tr>
              <a:tr h="305429">
                <a:tc>
                  <a:txBody>
                    <a:bodyPr/>
                    <a:lstStyle/>
                    <a:p>
                      <a:r>
                        <a:rPr 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Форма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7883752"/>
                  </a:ext>
                </a:extLst>
              </a:tr>
              <a:tr h="305429">
                <a:tc>
                  <a:txBody>
                    <a:bodyPr/>
                    <a:lstStyle/>
                    <a:p>
                      <a:r>
                        <a:rPr 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Контур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4591036"/>
                  </a:ext>
                </a:extLst>
              </a:tr>
              <a:tr h="305429">
                <a:tc>
                  <a:txBody>
                    <a:bodyPr/>
                    <a:lstStyle/>
                    <a:p>
                      <a:r>
                        <a:rPr 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5993850"/>
                  </a:ext>
                </a:extLst>
              </a:tr>
            </a:tbl>
          </a:graphicData>
        </a:graphic>
      </p:graphicFrame>
      <p:graphicFrame>
        <p:nvGraphicFramePr>
          <p:cNvPr id="17" name="Таблица 16">
            <a:extLst>
              <a:ext uri="{FF2B5EF4-FFF2-40B4-BE49-F238E27FC236}">
                <a16:creationId xmlns:a16="http://schemas.microsoft.com/office/drawing/2014/main" id="{3F252F72-AA71-45F5-BB7F-C33A3BA935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1288243"/>
              </p:ext>
            </p:extLst>
          </p:nvPr>
        </p:nvGraphicFramePr>
        <p:xfrm>
          <a:off x="3821197" y="4206698"/>
          <a:ext cx="2039510" cy="1904151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2039510">
                  <a:extLst>
                    <a:ext uri="{9D8B030D-6E8A-4147-A177-3AD203B41FA5}">
                      <a16:colId xmlns:a16="http://schemas.microsoft.com/office/drawing/2014/main" val="1349256452"/>
                    </a:ext>
                  </a:extLst>
                </a:gridCol>
              </a:tblGrid>
              <a:tr h="319191">
                <a:tc>
                  <a:txBody>
                    <a:bodyPr/>
                    <a:lstStyle/>
                    <a:p>
                      <a:r>
                        <a:rPr lang="ru-RU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Множество диагнозов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5612644"/>
                  </a:ext>
                </a:extLst>
              </a:tr>
              <a:tr h="294600">
                <a:tc>
                  <a:txBody>
                    <a:bodyPr/>
                    <a:lstStyle/>
                    <a:p>
                      <a:r>
                        <a:rPr 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Доброкачественное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8651601"/>
                  </a:ext>
                </a:extLst>
              </a:tr>
              <a:tr h="508854">
                <a:tc>
                  <a:txBody>
                    <a:bodyPr/>
                    <a:lstStyle/>
                    <a:p>
                      <a:r>
                        <a:rPr 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Без подозрений на злокачественное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1168654"/>
                  </a:ext>
                </a:extLst>
              </a:tr>
              <a:tr h="294600">
                <a:tc>
                  <a:txBody>
                    <a:bodyPr/>
                    <a:lstStyle/>
                    <a:p>
                      <a:r>
                        <a:rPr 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Подозрительное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7883752"/>
                  </a:ext>
                </a:extLst>
              </a:tr>
              <a:tr h="263359">
                <a:tc>
                  <a:txBody>
                    <a:bodyPr/>
                    <a:lstStyle/>
                    <a:p>
                      <a:r>
                        <a:rPr 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4591036"/>
                  </a:ext>
                </a:extLst>
              </a:tr>
            </a:tbl>
          </a:graphicData>
        </a:graphic>
      </p:graphicFrame>
      <p:graphicFrame>
        <p:nvGraphicFramePr>
          <p:cNvPr id="18" name="Таблица 17">
            <a:extLst>
              <a:ext uri="{FF2B5EF4-FFF2-40B4-BE49-F238E27FC236}">
                <a16:creationId xmlns:a16="http://schemas.microsoft.com/office/drawing/2014/main" id="{3DA66A8F-082D-4863-9EE5-A8C37945EF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057281"/>
              </p:ext>
            </p:extLst>
          </p:nvPr>
        </p:nvGraphicFramePr>
        <p:xfrm>
          <a:off x="6336902" y="3853950"/>
          <a:ext cx="1807638" cy="2256898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07638">
                  <a:extLst>
                    <a:ext uri="{9D8B030D-6E8A-4147-A177-3AD203B41FA5}">
                      <a16:colId xmlns:a16="http://schemas.microsoft.com/office/drawing/2014/main" val="1349256452"/>
                    </a:ext>
                  </a:extLst>
                </a:gridCol>
              </a:tblGrid>
              <a:tr h="542798">
                <a:tc>
                  <a:txBody>
                    <a:bodyPr/>
                    <a:lstStyle/>
                    <a:p>
                      <a:r>
                        <a:rPr lang="ru-RU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Дифференцирующие признаки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5612644"/>
                  </a:ext>
                </a:extLst>
              </a:tr>
              <a:tr h="342820">
                <a:tc>
                  <a:txBody>
                    <a:bodyPr/>
                    <a:lstStyle/>
                    <a:p>
                      <a:r>
                        <a:rPr 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Эхогенность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8651601"/>
                  </a:ext>
                </a:extLst>
              </a:tr>
              <a:tr h="342820">
                <a:tc>
                  <a:txBody>
                    <a:bodyPr/>
                    <a:lstStyle/>
                    <a:p>
                      <a:r>
                        <a:rPr 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Форма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1168654"/>
                  </a:ext>
                </a:extLst>
              </a:tr>
              <a:tr h="342820">
                <a:tc>
                  <a:txBody>
                    <a:bodyPr/>
                    <a:lstStyle/>
                    <a:p>
                      <a:r>
                        <a:rPr 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Включения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7883752"/>
                  </a:ext>
                </a:extLst>
              </a:tr>
              <a:tr h="342820">
                <a:tc>
                  <a:txBody>
                    <a:bodyPr/>
                    <a:lstStyle/>
                    <a:p>
                      <a:r>
                        <a:rPr 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Размер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4591036"/>
                  </a:ext>
                </a:extLst>
              </a:tr>
              <a:tr h="342820">
                <a:tc>
                  <a:txBody>
                    <a:bodyPr/>
                    <a:lstStyle/>
                    <a:p>
                      <a:r>
                        <a:rPr 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5993850"/>
                  </a:ext>
                </a:extLst>
              </a:tr>
            </a:tbl>
          </a:graphicData>
        </a:graphic>
      </p:graphicFrame>
      <p:graphicFrame>
        <p:nvGraphicFramePr>
          <p:cNvPr id="19" name="Таблица 18">
            <a:extLst>
              <a:ext uri="{FF2B5EF4-FFF2-40B4-BE49-F238E27FC236}">
                <a16:creationId xmlns:a16="http://schemas.microsoft.com/office/drawing/2014/main" id="{F66772AD-2596-40FB-ADA8-82FAE5D16D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0008438"/>
              </p:ext>
            </p:extLst>
          </p:nvPr>
        </p:nvGraphicFramePr>
        <p:xfrm>
          <a:off x="7175674" y="2574236"/>
          <a:ext cx="1807638" cy="51816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07638">
                  <a:extLst>
                    <a:ext uri="{9D8B030D-6E8A-4147-A177-3AD203B41FA5}">
                      <a16:colId xmlns:a16="http://schemas.microsoft.com/office/drawing/2014/main" val="1349256452"/>
                    </a:ext>
                  </a:extLst>
                </a:gridCol>
              </a:tblGrid>
              <a:tr h="133485">
                <a:tc>
                  <a:txBody>
                    <a:bodyPr/>
                    <a:lstStyle/>
                    <a:p>
                      <a:r>
                        <a:rPr lang="ru-RU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Процедуры диагностики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56126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11120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AA89D5F-EC4D-4AEF-A32D-E412E1581A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1582" y="2192477"/>
            <a:ext cx="7200900" cy="36195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36094"/>
            <a:ext cx="7886700" cy="687013"/>
          </a:xfrm>
        </p:spPr>
        <p:txBody>
          <a:bodyPr>
            <a:noAutofit/>
          </a:bodyPr>
          <a:lstStyle/>
          <a:p>
            <a:pPr algn="ctr"/>
            <a:r>
              <a:rPr lang="ru-RU" sz="3200" dirty="0"/>
              <a:t>Модель сценария диалога с пользователем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882390-5E8C-4CFA-AF90-B2445B96FD8B}" type="slidenum">
              <a:rPr lang="ru-RU" smtClean="0"/>
              <a:pPr/>
              <a:t>12</a:t>
            </a:fld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9BF26BC-379A-4937-99D1-BD0F75F496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7275" y="1400041"/>
            <a:ext cx="7458075" cy="150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2294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A8CB26C5-25A8-46CE-82D0-FE8B97E213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697" y="3739088"/>
            <a:ext cx="5372100" cy="234315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ru-RU" sz="3200" dirty="0"/>
              <a:t>Построение прототипа ИЭС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882390-5E8C-4CFA-AF90-B2445B96FD8B}" type="slidenum">
              <a:rPr lang="ru-RU" smtClean="0"/>
              <a:pPr/>
              <a:t>13</a:t>
            </a:fld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854EE2-4980-426A-A201-28BC3C2430F5}"/>
              </a:ext>
            </a:extLst>
          </p:cNvPr>
          <p:cNvSpPr txBox="1"/>
          <p:nvPr/>
        </p:nvSpPr>
        <p:spPr>
          <a:xfrm>
            <a:off x="628650" y="1081331"/>
            <a:ext cx="64752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I.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Этап анализа системных требований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659AB6A1-3CA7-4BED-AE71-16661D5B13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1720370"/>
            <a:ext cx="5314950" cy="2524125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C6F5C858-12AF-4916-B0FA-3F0A04AB27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3980" y="2513225"/>
            <a:ext cx="3324225" cy="1114425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CE0D7DF8-7F90-4272-8336-BA138D7F90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05350" y="1962775"/>
            <a:ext cx="3810000" cy="1466850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C6587245-2D69-4377-9B82-8FB7BD5DC9B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78470" y="3375720"/>
            <a:ext cx="5343525" cy="283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3019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D0EE9C6-F839-4CDB-8D23-6C2BC564BF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468" y="1763779"/>
            <a:ext cx="3703564" cy="4668818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79C8806-7C4E-49F1-891A-1D78B93F2A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7208" y="2210346"/>
            <a:ext cx="5934075" cy="394335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ru-RU" sz="3200" dirty="0"/>
              <a:t>Построение прототипа ИЭС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882390-5E8C-4CFA-AF90-B2445B96FD8B}" type="slidenum">
              <a:rPr lang="ru-RU" smtClean="0"/>
              <a:pPr/>
              <a:t>14</a:t>
            </a:fld>
            <a:endParaRPr lang="ru-R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1269B3-0855-4D83-9F09-90F7F7DE02C2}"/>
              </a:ext>
            </a:extLst>
          </p:cNvPr>
          <p:cNvSpPr txBox="1"/>
          <p:nvPr/>
        </p:nvSpPr>
        <p:spPr>
          <a:xfrm>
            <a:off x="628650" y="1081331"/>
            <a:ext cx="64752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II.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Этап детального проектирования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1529864-A40C-43BF-B60C-C032A631F8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8712" y="3303070"/>
            <a:ext cx="3838575" cy="140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0014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882390-5E8C-4CFA-AF90-B2445B96FD8B}" type="slidenum">
              <a:rPr lang="ru-RU" smtClean="0"/>
              <a:pPr/>
              <a:t>15</a:t>
            </a:fld>
            <a:endParaRPr lang="ru-R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CCE84FA-9EDB-4A46-9BE8-0AD1281C9633}"/>
              </a:ext>
            </a:extLst>
          </p:cNvPr>
          <p:cNvSpPr txBox="1"/>
          <p:nvPr/>
        </p:nvSpPr>
        <p:spPr>
          <a:xfrm>
            <a:off x="628650" y="1081331"/>
            <a:ext cx="64752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III.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Этап реализации</a:t>
            </a:r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C2389ED9-B796-47F1-9401-BAECDE3DF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094"/>
            <a:ext cx="7886700" cy="687013"/>
          </a:xfrm>
        </p:spPr>
        <p:txBody>
          <a:bodyPr>
            <a:normAutofit/>
          </a:bodyPr>
          <a:lstStyle/>
          <a:p>
            <a:pPr algn="ctr"/>
            <a:r>
              <a:rPr lang="ru-RU" sz="3200" dirty="0"/>
              <a:t>Построение прототипа ИЭС</a:t>
            </a: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9CFB1061-B385-43E5-879D-3BA1C9662F9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668757" y="1648144"/>
            <a:ext cx="6096221" cy="4342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676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5E7167-93AC-45B8-975E-EB300E4CD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200" dirty="0"/>
              <a:t>Построение прототипа ИЭС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2626DD7-7A04-46BC-87B1-4C818B43FD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882390-5E8C-4CFA-AF90-B2445B96FD8B}" type="slidenum">
              <a:rPr lang="ru-RU" smtClean="0"/>
              <a:pPr/>
              <a:t>16</a:t>
            </a:fld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7BA749-9AAC-4DB6-AD1D-329F22D3C437}"/>
              </a:ext>
            </a:extLst>
          </p:cNvPr>
          <p:cNvSpPr txBox="1"/>
          <p:nvPr/>
        </p:nvSpPr>
        <p:spPr>
          <a:xfrm>
            <a:off x="628650" y="1081331"/>
            <a:ext cx="64752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III.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Этап тестирования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3BC91A3-0E16-4508-B9EE-4F784DD20C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969" y="1081331"/>
            <a:ext cx="7106625" cy="5329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8821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200" dirty="0"/>
              <a:t>Сценарий тестирования АТ-РЕШАТЕЛЯ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882390-5E8C-4CFA-AF90-B2445B96FD8B}" type="slidenum">
              <a:rPr lang="ru-RU" smtClean="0"/>
              <a:pPr/>
              <a:t>17</a:t>
            </a:fld>
            <a:endParaRPr lang="ru-RU" dirty="0"/>
          </a:p>
        </p:txBody>
      </p:sp>
      <p:pic>
        <p:nvPicPr>
          <p:cNvPr id="1026" name="Picture 2" descr="Сценарий тестирования АТ-РЕШАТЕЛЯ">
            <a:extLst>
              <a:ext uri="{FF2B5EF4-FFF2-40B4-BE49-F238E27FC236}">
                <a16:creationId xmlns:a16="http://schemas.microsoft.com/office/drawing/2014/main" id="{95B43CA0-40DE-49A7-9533-F17BFB7257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0706" y="817244"/>
            <a:ext cx="4675151" cy="55528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801017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600" dirty="0"/>
              <a:t>Заключение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882390-5E8C-4CFA-AF90-B2445B96FD8B}" type="slidenum">
              <a:rPr lang="ru-RU" smtClean="0"/>
              <a:pPr/>
              <a:t>18</a:t>
            </a:fld>
            <a:endParaRPr lang="ru-RU" dirty="0"/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97A16F38-C76B-4AB4-B188-C1C2BE9BA1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Проведено исследование отдельных компонентов комплекса АТ-ТЕХНОЛОГИЯ.</a:t>
            </a:r>
          </a:p>
          <a:p>
            <a:r>
              <a:rPr lang="ru-RU" dirty="0"/>
              <a:t>Построен и протестирован демонстрационный прототип интегрированной экспертной системы по проблемной области «Медицинская ультразвуковая диагностика» в направлении диагностики рака молочной железы.</a:t>
            </a:r>
          </a:p>
          <a:p>
            <a:r>
              <a:rPr lang="ru-RU" dirty="0"/>
              <a:t>Проведено программное исследование и разработаны предложения по реинжинирингу универсального АТ-РЕШАТЕЛЯ.</a:t>
            </a:r>
          </a:p>
        </p:txBody>
      </p:sp>
    </p:spTree>
    <p:extLst>
      <p:ext uri="{BB962C8B-B14F-4D97-AF65-F5344CB8AC3E}">
        <p14:creationId xmlns:p14="http://schemas.microsoft.com/office/powerpoint/2010/main" val="14390776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D859FE-0C84-474E-96A4-72A9CAF34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ru-RU" sz="2800" dirty="0"/>
              <a:t>Список литературы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37AA394-B5C2-4F01-84A1-584E5DBA33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882390-5E8C-4CFA-AF90-B2445B96FD8B}" type="slidenum">
              <a:rPr lang="ru-RU" smtClean="0"/>
              <a:pPr/>
              <a:t>19</a:t>
            </a:fld>
            <a:endParaRPr lang="ru-RU" dirty="0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2F473416-6538-491E-82A2-E86C7075E8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ru-RU" dirty="0"/>
              <a:t>Рыбина Г.В. Теория и технология построения интегрированных экспертных систем. Монография. М.:</a:t>
            </a:r>
            <a:r>
              <a:rPr lang="en-US" dirty="0"/>
              <a:t>”</a:t>
            </a:r>
            <a:r>
              <a:rPr lang="ru-RU" dirty="0"/>
              <a:t>Научтехлитиздат</a:t>
            </a:r>
            <a:r>
              <a:rPr lang="en-US" dirty="0"/>
              <a:t>”</a:t>
            </a:r>
            <a:r>
              <a:rPr lang="ru-RU" dirty="0"/>
              <a:t>, 2008. – 482 с.</a:t>
            </a:r>
          </a:p>
          <a:p>
            <a:pPr marL="514350" indent="-514350">
              <a:buAutoNum type="arabicPeriod"/>
            </a:pPr>
            <a:r>
              <a:rPr lang="ru-RU" dirty="0"/>
              <a:t>Рыбина Г.В., Демидов Д.В. Модели, методы и программные средства вывода в интегрированных экспертных системах // Инженерная физика. №2,2007. с.51-60.</a:t>
            </a:r>
          </a:p>
          <a:p>
            <a:pPr marL="514350" indent="-514350">
              <a:buAutoNum type="arabicPeriod"/>
            </a:pPr>
            <a:r>
              <a:rPr lang="en-US" dirty="0"/>
              <a:t>Dominique A. Lobar Approach to Breast Ultrasound. – </a:t>
            </a:r>
            <a:r>
              <a:rPr lang="ru-RU" dirty="0"/>
              <a:t>М</a:t>
            </a:r>
            <a:r>
              <a:rPr lang="en-US" dirty="0"/>
              <a:t>.: Springer International Publishing AG. Part of Springer Nature 2018. – 346 </a:t>
            </a:r>
            <a:r>
              <a:rPr lang="ru-RU" dirty="0"/>
              <a:t>с</a:t>
            </a:r>
            <a:r>
              <a:rPr lang="en-US" dirty="0"/>
              <a:t>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50056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202C55-90FC-4F03-9B69-0EB833983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3600" dirty="0"/>
              <a:t>Реферат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B86C53B-B465-4F3B-B49B-55327FED70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925882"/>
            <a:ext cx="7842250" cy="52510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600" dirty="0"/>
              <a:t>Пояснительная записка содержит:  </a:t>
            </a:r>
          </a:p>
          <a:p>
            <a:pPr marL="271463" indent="0">
              <a:buNone/>
            </a:pPr>
            <a:r>
              <a:rPr lang="en-US" sz="2600" dirty="0">
                <a:solidFill>
                  <a:schemeClr val="bg1">
                    <a:lumMod val="50000"/>
                  </a:schemeClr>
                </a:solidFill>
              </a:rPr>
              <a:t>41</a:t>
            </a:r>
            <a:r>
              <a:rPr lang="ru-RU" sz="2600" dirty="0">
                <a:solidFill>
                  <a:schemeClr val="bg1">
                    <a:lumMod val="50000"/>
                  </a:schemeClr>
                </a:solidFill>
              </a:rPr>
              <a:t> страницу, 18 рисунков, 2 таблицы,  </a:t>
            </a:r>
            <a:r>
              <a:rPr lang="en-US" sz="2600" dirty="0">
                <a:solidFill>
                  <a:schemeClr val="bg1">
                    <a:lumMod val="50000"/>
                  </a:schemeClr>
                </a:solidFill>
              </a:rPr>
              <a:t>47</a:t>
            </a:r>
            <a:r>
              <a:rPr lang="ru-RU" sz="2600" dirty="0">
                <a:solidFill>
                  <a:schemeClr val="bg1">
                    <a:lumMod val="50000"/>
                  </a:schemeClr>
                </a:solidFill>
              </a:rPr>
              <a:t> ссылок на источники</a:t>
            </a:r>
          </a:p>
          <a:p>
            <a:pPr marL="0" indent="0">
              <a:buNone/>
            </a:pPr>
            <a:r>
              <a:rPr lang="ru-RU" sz="2600" dirty="0"/>
              <a:t>Ключевые слова: </a:t>
            </a:r>
          </a:p>
          <a:p>
            <a:pPr marL="271463" indent="0">
              <a:buNone/>
            </a:pPr>
            <a:r>
              <a:rPr lang="ru-RU" sz="2600" dirty="0">
                <a:solidFill>
                  <a:schemeClr val="bg1">
                    <a:lumMod val="50000"/>
                  </a:schemeClr>
                </a:solidFill>
              </a:rPr>
              <a:t>задачно-ориентированная методология, инструментальный комплекс АТ-ТЕХНОЛОГИЯ, интегрированные экспертные системы, прямой вывод, обратный вывод, смешанный вывод, ультразвуковая диагностика.</a:t>
            </a:r>
          </a:p>
          <a:p>
            <a:pPr marL="0" indent="0">
              <a:buNone/>
            </a:pPr>
            <a:r>
              <a:rPr lang="ru-RU" sz="2600" dirty="0"/>
              <a:t>Программная реализация компонентов инженерной части содержит: </a:t>
            </a:r>
          </a:p>
          <a:p>
            <a:pPr marL="271463" indent="0">
              <a:buNone/>
            </a:pPr>
            <a:r>
              <a:rPr lang="ru-RU" sz="2600" dirty="0">
                <a:solidFill>
                  <a:schemeClr val="bg1">
                    <a:lumMod val="50000"/>
                  </a:schemeClr>
                </a:solidFill>
              </a:rPr>
              <a:t>14 классов, ~1800 строк программного кода</a:t>
            </a:r>
          </a:p>
          <a:p>
            <a:pPr marL="0" indent="0" algn="just">
              <a:buNone/>
            </a:pPr>
            <a:endParaRPr lang="ru-RU" sz="2000" dirty="0"/>
          </a:p>
          <a:p>
            <a:pPr marL="0" indent="0" algn="just">
              <a:buNone/>
            </a:pPr>
            <a:endParaRPr lang="ru-RU" sz="2000" dirty="0"/>
          </a:p>
          <a:p>
            <a:pPr marL="0" indent="0">
              <a:buNone/>
            </a:pPr>
            <a:endParaRPr lang="ru-RU" sz="20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481C50F-E29F-4C4B-B814-44C06F435D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882390-5E8C-4CFA-AF90-B2445B96FD8B}" type="slidenum">
              <a:rPr lang="ru-RU" smtClean="0"/>
              <a:pPr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907354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69CC55E-4EB3-4177-9E4C-130DE6DB23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882390-5E8C-4CFA-AF90-B2445B96FD8B}" type="slidenum">
              <a:rPr lang="ru-RU" smtClean="0"/>
              <a:pPr/>
              <a:t>20</a:t>
            </a:fld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E80691-F45F-44E0-BF8C-9C2D6234271D}"/>
              </a:ext>
            </a:extLst>
          </p:cNvPr>
          <p:cNvSpPr txBox="1"/>
          <p:nvPr/>
        </p:nvSpPr>
        <p:spPr>
          <a:xfrm>
            <a:off x="2704173" y="2739374"/>
            <a:ext cx="378821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200" dirty="0">
                <a:latin typeface="Arial Black" panose="020B0A04020102020204" pitchFamily="34" charset="0"/>
              </a:rPr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3840619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396CDE-446F-4C6B-9F34-DB35333EE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600" dirty="0"/>
              <a:t>Актуальность работы</a:t>
            </a:r>
            <a:endParaRPr lang="ru-RU" sz="32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7821C45-0672-4067-B020-45CF2AE6E6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882390-5E8C-4CFA-AF90-B2445B96FD8B}" type="slidenum">
              <a:rPr lang="ru-RU" smtClean="0">
                <a:solidFill>
                  <a:schemeClr val="tx1"/>
                </a:solidFill>
              </a:rPr>
              <a:pPr/>
              <a:t>3</a:t>
            </a:fld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256806" y="825667"/>
            <a:ext cx="3110451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240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70C0"/>
                </a:solidFill>
              </a:rPr>
              <a:t>Интегрированные экспертные системы </a:t>
            </a:r>
          </a:p>
          <a:p>
            <a:pPr algn="ctr"/>
            <a:r>
              <a:rPr lang="ru-RU" sz="240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70C0"/>
                </a:solidFill>
              </a:rPr>
              <a:t>(ИЭС)</a:t>
            </a:r>
            <a:endParaRPr lang="ru-RU" sz="2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0070C0"/>
              </a:solidFill>
            </a:endParaRPr>
          </a:p>
        </p:txBody>
      </p:sp>
      <p:sp>
        <p:nvSpPr>
          <p:cNvPr id="5" name="Стрелка: вниз 4">
            <a:extLst>
              <a:ext uri="{FF2B5EF4-FFF2-40B4-BE49-F238E27FC236}">
                <a16:creationId xmlns:a16="http://schemas.microsoft.com/office/drawing/2014/main" id="{2503FFE1-0969-49AB-9E9A-9DF2C864DC74}"/>
              </a:ext>
            </a:extLst>
          </p:cNvPr>
          <p:cNvSpPr/>
          <p:nvPr/>
        </p:nvSpPr>
        <p:spPr>
          <a:xfrm>
            <a:off x="4624337" y="2025996"/>
            <a:ext cx="375387" cy="7065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8B0F6772-037D-4F9B-ACC3-531D5F9BEFE1}"/>
              </a:ext>
            </a:extLst>
          </p:cNvPr>
          <p:cNvSpPr/>
          <p:nvPr/>
        </p:nvSpPr>
        <p:spPr>
          <a:xfrm>
            <a:off x="3512151" y="2797533"/>
            <a:ext cx="2637191" cy="857584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800" dirty="0">
                <a:solidFill>
                  <a:schemeClr val="accent1">
                    <a:lumMod val="75000"/>
                  </a:schemeClr>
                </a:solidFill>
              </a:rPr>
              <a:t>Медицинская диагностика</a:t>
            </a:r>
            <a:endParaRPr lang="ru-R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Стрелка: вниз 7">
            <a:extLst>
              <a:ext uri="{FF2B5EF4-FFF2-40B4-BE49-F238E27FC236}">
                <a16:creationId xmlns:a16="http://schemas.microsoft.com/office/drawing/2014/main" id="{1C7F45D5-1158-480A-933C-CA3FE1F20A51}"/>
              </a:ext>
            </a:extLst>
          </p:cNvPr>
          <p:cNvSpPr/>
          <p:nvPr/>
        </p:nvSpPr>
        <p:spPr>
          <a:xfrm rot="3242656">
            <a:off x="2676009" y="3332122"/>
            <a:ext cx="350874" cy="110578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Стрелка: вниз 16">
            <a:extLst>
              <a:ext uri="{FF2B5EF4-FFF2-40B4-BE49-F238E27FC236}">
                <a16:creationId xmlns:a16="http://schemas.microsoft.com/office/drawing/2014/main" id="{D4BB78C5-D4EA-4766-979A-6A6A5E6DDF23}"/>
              </a:ext>
            </a:extLst>
          </p:cNvPr>
          <p:cNvSpPr/>
          <p:nvPr/>
        </p:nvSpPr>
        <p:spPr>
          <a:xfrm rot="692552">
            <a:off x="3916297" y="3722158"/>
            <a:ext cx="350874" cy="110578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Стрелка: вниз 22">
            <a:extLst>
              <a:ext uri="{FF2B5EF4-FFF2-40B4-BE49-F238E27FC236}">
                <a16:creationId xmlns:a16="http://schemas.microsoft.com/office/drawing/2014/main" id="{D928D92D-1B39-433B-9DD7-E85CC91E620E}"/>
              </a:ext>
            </a:extLst>
          </p:cNvPr>
          <p:cNvSpPr/>
          <p:nvPr/>
        </p:nvSpPr>
        <p:spPr>
          <a:xfrm rot="20648054">
            <a:off x="5451189" y="3719181"/>
            <a:ext cx="350874" cy="110578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Стрелка: вниз 23">
            <a:extLst>
              <a:ext uri="{FF2B5EF4-FFF2-40B4-BE49-F238E27FC236}">
                <a16:creationId xmlns:a16="http://schemas.microsoft.com/office/drawing/2014/main" id="{919D523E-5837-4859-AF51-1A289F3AA97E}"/>
              </a:ext>
            </a:extLst>
          </p:cNvPr>
          <p:cNvSpPr/>
          <p:nvPr/>
        </p:nvSpPr>
        <p:spPr>
          <a:xfrm rot="18003624">
            <a:off x="6703558" y="3294265"/>
            <a:ext cx="350874" cy="110578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EAE2CB-62F2-4E78-BEEC-EA58F79ED1DC}"/>
              </a:ext>
            </a:extLst>
          </p:cNvPr>
          <p:cNvSpPr txBox="1"/>
          <p:nvPr/>
        </p:nvSpPr>
        <p:spPr>
          <a:xfrm>
            <a:off x="952836" y="3810409"/>
            <a:ext cx="151406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Диагностика</a:t>
            </a:r>
          </a:p>
          <a:p>
            <a:r>
              <a:rPr lang="ru-RU" dirty="0"/>
              <a:t>заболеваний </a:t>
            </a:r>
          </a:p>
          <a:p>
            <a:r>
              <a:rPr lang="ru-RU" dirty="0"/>
              <a:t>крови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7E52B61-3E9E-4751-844B-43C1A8F1881D}"/>
              </a:ext>
            </a:extLst>
          </p:cNvPr>
          <p:cNvSpPr txBox="1"/>
          <p:nvPr/>
        </p:nvSpPr>
        <p:spPr>
          <a:xfrm>
            <a:off x="2860186" y="4750408"/>
            <a:ext cx="17854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Диагностика</a:t>
            </a:r>
          </a:p>
          <a:p>
            <a:r>
              <a:rPr lang="ru-RU" dirty="0"/>
              <a:t>наследственных</a:t>
            </a:r>
          </a:p>
          <a:p>
            <a:r>
              <a:rPr lang="ru-RU" dirty="0"/>
              <a:t>заболеваний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AA8D86A-F66E-4BB4-B3E4-EFA89DE46FF8}"/>
              </a:ext>
            </a:extLst>
          </p:cNvPr>
          <p:cNvSpPr txBox="1"/>
          <p:nvPr/>
        </p:nvSpPr>
        <p:spPr>
          <a:xfrm>
            <a:off x="5578139" y="4804115"/>
            <a:ext cx="16947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Ультразвуковая</a:t>
            </a:r>
          </a:p>
          <a:p>
            <a:r>
              <a:rPr lang="ru-RU" dirty="0"/>
              <a:t>диагностика</a:t>
            </a:r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17D9BB8D-8DD4-4D86-9BF9-C2C7E0EFA73D}"/>
              </a:ext>
            </a:extLst>
          </p:cNvPr>
          <p:cNvSpPr/>
          <p:nvPr/>
        </p:nvSpPr>
        <p:spPr>
          <a:xfrm>
            <a:off x="7445402" y="4369910"/>
            <a:ext cx="170121" cy="1701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Овал 26">
            <a:extLst>
              <a:ext uri="{FF2B5EF4-FFF2-40B4-BE49-F238E27FC236}">
                <a16:creationId xmlns:a16="http://schemas.microsoft.com/office/drawing/2014/main" id="{A2B27A15-B719-44A1-9F89-1CDE0BCD0D9D}"/>
              </a:ext>
            </a:extLst>
          </p:cNvPr>
          <p:cNvSpPr/>
          <p:nvPr/>
        </p:nvSpPr>
        <p:spPr>
          <a:xfrm>
            <a:off x="7806853" y="4369910"/>
            <a:ext cx="170121" cy="1701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Овал 27">
            <a:extLst>
              <a:ext uri="{FF2B5EF4-FFF2-40B4-BE49-F238E27FC236}">
                <a16:creationId xmlns:a16="http://schemas.microsoft.com/office/drawing/2014/main" id="{296E604A-85D8-40BD-BE76-8A66B651F112}"/>
              </a:ext>
            </a:extLst>
          </p:cNvPr>
          <p:cNvSpPr/>
          <p:nvPr/>
        </p:nvSpPr>
        <p:spPr>
          <a:xfrm>
            <a:off x="8168304" y="4369909"/>
            <a:ext cx="170121" cy="1701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4695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BFB7A8-1E1A-4244-806F-8D6E13DF6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600" dirty="0"/>
              <a:t>Цель УИР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CEAFB75-0049-4183-BEAC-8310220516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917" y="1074049"/>
            <a:ext cx="7886700" cy="5251085"/>
          </a:xfrm>
        </p:spPr>
        <p:txBody>
          <a:bodyPr>
            <a:normAutofit/>
          </a:bodyPr>
          <a:lstStyle/>
          <a:p>
            <a:pPr>
              <a:buClr>
                <a:srgbClr val="002060"/>
              </a:buClr>
              <a:buFont typeface="Wingdings" panose="05000000000000000000" pitchFamily="2" charset="2"/>
              <a:buChar char="ü"/>
            </a:pPr>
            <a:r>
              <a:rPr lang="ru-RU" dirty="0"/>
              <a:t>Разработка средствами комплекса АТ-ТЕХНОЛОГИЯ демонстрационного прототипа интегрированной экспертной системы для проблемной области «Медицинская ультразвуковая диагностика» на основе разработанных моделей, предусмотренных задачно-ориентированной методологией.</a:t>
            </a:r>
          </a:p>
          <a:p>
            <a:pPr>
              <a:buClr>
                <a:srgbClr val="002060"/>
              </a:buClr>
              <a:buFont typeface="Wingdings" panose="05000000000000000000" pitchFamily="2" charset="2"/>
              <a:buChar char="ü"/>
            </a:pPr>
            <a:r>
              <a:rPr lang="ru-RU" dirty="0"/>
              <a:t>Углубленное программное исследование универсального АТ-РЕШАТЕЛЯ.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09E31F2-6CA6-4B6F-B7C2-671F4B6315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882390-5E8C-4CFA-AF90-B2445B96FD8B}" type="slidenum">
              <a:rPr lang="ru-RU" smtClean="0"/>
              <a:pPr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12245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41EDD23E-015C-40AC-B55A-01B8C5EC5974}"/>
              </a:ext>
            </a:extLst>
          </p:cNvPr>
          <p:cNvSpPr/>
          <p:nvPr/>
        </p:nvSpPr>
        <p:spPr>
          <a:xfrm>
            <a:off x="754912" y="2081087"/>
            <a:ext cx="7921256" cy="238169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BFB7A8-1E1A-4244-806F-8D6E13DF6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725" y="0"/>
            <a:ext cx="8515350" cy="687013"/>
          </a:xfrm>
          <a:ln>
            <a:noFill/>
          </a:ln>
        </p:spPr>
        <p:txBody>
          <a:bodyPr>
            <a:noAutofit/>
          </a:bodyPr>
          <a:lstStyle/>
          <a:p>
            <a:pPr algn="ctr"/>
            <a:r>
              <a:rPr lang="ru-RU" sz="3200" dirty="0"/>
              <a:t>Задачно-ориентированная методология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09E31F2-6CA6-4B6F-B7C2-671F4B6315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ln>
            <a:noFill/>
          </a:ln>
        </p:spPr>
        <p:txBody>
          <a:bodyPr/>
          <a:lstStyle/>
          <a:p>
            <a:fld id="{24882390-5E8C-4CFA-AF90-B2445B96FD8B}" type="slidenum">
              <a:rPr lang="ru-RU" sz="1800" smtClean="0"/>
              <a:pPr/>
              <a:t>5</a:t>
            </a:fld>
            <a:endParaRPr lang="ru-RU" sz="1800" dirty="0"/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960A6EB8-AABE-4A85-8E91-993DEACFC4D0}"/>
              </a:ext>
            </a:extLst>
          </p:cNvPr>
          <p:cNvSpPr/>
          <p:nvPr/>
        </p:nvSpPr>
        <p:spPr>
          <a:xfrm>
            <a:off x="2839692" y="850604"/>
            <a:ext cx="3944679" cy="64910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Основные принципы</a:t>
            </a: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0EB8349B-3977-492F-AB6F-64660FD7D1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1440046"/>
              </p:ext>
            </p:extLst>
          </p:nvPr>
        </p:nvGraphicFramePr>
        <p:xfrm>
          <a:off x="981740" y="2265973"/>
          <a:ext cx="2300176" cy="9209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300176">
                  <a:extLst>
                    <a:ext uri="{9D8B030D-6E8A-4147-A177-3AD203B41FA5}">
                      <a16:colId xmlns:a16="http://schemas.microsoft.com/office/drawing/2014/main" val="3902822123"/>
                    </a:ext>
                  </a:extLst>
                </a:gridCol>
              </a:tblGrid>
              <a:tr h="920900">
                <a:tc>
                  <a:txBody>
                    <a:bodyPr/>
                    <a:lstStyle/>
                    <a:p>
                      <a:r>
                        <a:rPr lang="ru-RU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Включение в ЭС нетрадиционных для них функций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499787"/>
                  </a:ext>
                </a:extLst>
              </a:tr>
            </a:tbl>
          </a:graphicData>
        </a:graphic>
      </p:graphicFrame>
      <p:graphicFrame>
        <p:nvGraphicFramePr>
          <p:cNvPr id="26" name="Таблица 25">
            <a:extLst>
              <a:ext uri="{FF2B5EF4-FFF2-40B4-BE49-F238E27FC236}">
                <a16:creationId xmlns:a16="http://schemas.microsoft.com/office/drawing/2014/main" id="{F3F0986B-1B22-483C-8BD0-D34A08B26A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4385225"/>
              </p:ext>
            </p:extLst>
          </p:nvPr>
        </p:nvGraphicFramePr>
        <p:xfrm>
          <a:off x="3732027" y="2265973"/>
          <a:ext cx="2105249" cy="1303671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105249">
                  <a:extLst>
                    <a:ext uri="{9D8B030D-6E8A-4147-A177-3AD203B41FA5}">
                      <a16:colId xmlns:a16="http://schemas.microsoft.com/office/drawing/2014/main" val="3902822123"/>
                    </a:ext>
                  </a:extLst>
                </a:gridCol>
              </a:tblGrid>
              <a:tr h="1303671">
                <a:tc>
                  <a:txBody>
                    <a:bodyPr/>
                    <a:lstStyle/>
                    <a:p>
                      <a:r>
                        <a:rPr lang="ru-RU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Построение иерархии моделей ЭС по уровням интеграции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499787"/>
                  </a:ext>
                </a:extLst>
              </a:tr>
            </a:tbl>
          </a:graphicData>
        </a:graphic>
      </p:graphicFrame>
      <p:graphicFrame>
        <p:nvGraphicFramePr>
          <p:cNvPr id="27" name="Таблица 26">
            <a:extLst>
              <a:ext uri="{FF2B5EF4-FFF2-40B4-BE49-F238E27FC236}">
                <a16:creationId xmlns:a16="http://schemas.microsoft.com/office/drawing/2014/main" id="{6ED2A7C4-30F1-433B-AA21-FE018DB5E4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7745456"/>
              </p:ext>
            </p:extLst>
          </p:nvPr>
        </p:nvGraphicFramePr>
        <p:xfrm>
          <a:off x="6195238" y="2265973"/>
          <a:ext cx="2300176" cy="9209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300176">
                  <a:extLst>
                    <a:ext uri="{9D8B030D-6E8A-4147-A177-3AD203B41FA5}">
                      <a16:colId xmlns:a16="http://schemas.microsoft.com/office/drawing/2014/main" val="3902822123"/>
                    </a:ext>
                  </a:extLst>
                </a:gridCol>
              </a:tblGrid>
              <a:tr h="920900">
                <a:tc>
                  <a:txBody>
                    <a:bodyPr/>
                    <a:lstStyle/>
                    <a:p>
                      <a:r>
                        <a:rPr lang="ru-RU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Моделирование конкретных типов НФ-задач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499787"/>
                  </a:ext>
                </a:extLst>
              </a:tr>
            </a:tbl>
          </a:graphicData>
        </a:graphic>
      </p:graphicFrame>
      <p:graphicFrame>
        <p:nvGraphicFramePr>
          <p:cNvPr id="28" name="Таблица 27">
            <a:extLst>
              <a:ext uri="{FF2B5EF4-FFF2-40B4-BE49-F238E27FC236}">
                <a16:creationId xmlns:a16="http://schemas.microsoft.com/office/drawing/2014/main" id="{AD22F5A3-3FE4-4B42-B141-371CB2297B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5050519"/>
              </p:ext>
            </p:extLst>
          </p:nvPr>
        </p:nvGraphicFramePr>
        <p:xfrm>
          <a:off x="981740" y="3432305"/>
          <a:ext cx="2300176" cy="9209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300176">
                  <a:extLst>
                    <a:ext uri="{9D8B030D-6E8A-4147-A177-3AD203B41FA5}">
                      <a16:colId xmlns:a16="http://schemas.microsoft.com/office/drawing/2014/main" val="3902822123"/>
                    </a:ext>
                  </a:extLst>
                </a:gridCol>
              </a:tblGrid>
              <a:tr h="920900">
                <a:tc>
                  <a:txBody>
                    <a:bodyPr/>
                    <a:lstStyle/>
                    <a:p>
                      <a:r>
                        <a:rPr lang="ru-RU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Ориентация на модель решения типовой задачи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499787"/>
                  </a:ext>
                </a:extLst>
              </a:tr>
            </a:tbl>
          </a:graphicData>
        </a:graphic>
      </p:graphicFrame>
      <p:graphicFrame>
        <p:nvGraphicFramePr>
          <p:cNvPr id="29" name="Таблица 28">
            <a:extLst>
              <a:ext uri="{FF2B5EF4-FFF2-40B4-BE49-F238E27FC236}">
                <a16:creationId xmlns:a16="http://schemas.microsoft.com/office/drawing/2014/main" id="{C9A67E64-BFFA-4284-B69D-FEC0B4858B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3167960"/>
              </p:ext>
            </p:extLst>
          </p:nvPr>
        </p:nvGraphicFramePr>
        <p:xfrm>
          <a:off x="6195238" y="3432305"/>
          <a:ext cx="2300176" cy="9209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300176">
                  <a:extLst>
                    <a:ext uri="{9D8B030D-6E8A-4147-A177-3AD203B41FA5}">
                      <a16:colId xmlns:a16="http://schemas.microsoft.com/office/drawing/2014/main" val="3902822123"/>
                    </a:ext>
                  </a:extLst>
                </a:gridCol>
              </a:tblGrid>
              <a:tr h="920900">
                <a:tc>
                  <a:txBody>
                    <a:bodyPr/>
                    <a:lstStyle/>
                    <a:p>
                      <a:r>
                        <a:rPr lang="ru-RU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Организация этапов жизненного цикла построения ИЭС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499787"/>
                  </a:ext>
                </a:extLst>
              </a:tr>
            </a:tbl>
          </a:graphicData>
        </a:graphic>
      </p:graphicFrame>
      <p:sp>
        <p:nvSpPr>
          <p:cNvPr id="31" name="Стрелка: вниз 30">
            <a:extLst>
              <a:ext uri="{FF2B5EF4-FFF2-40B4-BE49-F238E27FC236}">
                <a16:creationId xmlns:a16="http://schemas.microsoft.com/office/drawing/2014/main" id="{C8385C68-0071-49FD-AB3C-25EAE9979467}"/>
              </a:ext>
            </a:extLst>
          </p:cNvPr>
          <p:cNvSpPr/>
          <p:nvPr/>
        </p:nvSpPr>
        <p:spPr>
          <a:xfrm>
            <a:off x="4407195" y="1617195"/>
            <a:ext cx="850605" cy="3464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Крест 31">
            <a:extLst>
              <a:ext uri="{FF2B5EF4-FFF2-40B4-BE49-F238E27FC236}">
                <a16:creationId xmlns:a16="http://schemas.microsoft.com/office/drawing/2014/main" id="{EE538506-944A-447C-8B1B-F2693AD8B8DD}"/>
              </a:ext>
            </a:extLst>
          </p:cNvPr>
          <p:cNvSpPr/>
          <p:nvPr/>
        </p:nvSpPr>
        <p:spPr>
          <a:xfrm>
            <a:off x="4618747" y="4580263"/>
            <a:ext cx="427500" cy="427500"/>
          </a:xfrm>
          <a:prstGeom prst="plus">
            <a:avLst>
              <a:gd name="adj" fmla="val 4224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C93B6179-79F4-48D4-8976-5D44ECEE5453}"/>
              </a:ext>
            </a:extLst>
          </p:cNvPr>
          <p:cNvSpPr/>
          <p:nvPr/>
        </p:nvSpPr>
        <p:spPr>
          <a:xfrm>
            <a:off x="1892594" y="5124893"/>
            <a:ext cx="5879805" cy="5737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Автоматизированное приобретение знаний</a:t>
            </a:r>
          </a:p>
        </p:txBody>
      </p:sp>
    </p:spTree>
    <p:extLst>
      <p:ext uri="{BB962C8B-B14F-4D97-AF65-F5344CB8AC3E}">
        <p14:creationId xmlns:p14="http://schemas.microsoft.com/office/powerpoint/2010/main" val="20336388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628649" y="36094"/>
            <a:ext cx="8784858" cy="687013"/>
          </a:xfrm>
        </p:spPr>
        <p:txBody>
          <a:bodyPr>
            <a:noAutofit/>
          </a:bodyPr>
          <a:lstStyle/>
          <a:p>
            <a:pPr algn="ctr"/>
            <a:r>
              <a:rPr lang="ru-RU" sz="2800" dirty="0"/>
              <a:t>Инструментальный комплекс АТ-ТЕХНОЛОГИЯ</a:t>
            </a: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326BC743-BE1F-4698-A241-AF9133A5596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507" y="1137683"/>
            <a:ext cx="7299515" cy="4741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406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BFB7A8-1E1A-4244-806F-8D6E13DF6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007" y="0"/>
            <a:ext cx="8515351" cy="687013"/>
          </a:xfrm>
        </p:spPr>
        <p:txBody>
          <a:bodyPr>
            <a:normAutofit/>
          </a:bodyPr>
          <a:lstStyle/>
          <a:p>
            <a:pPr algn="ctr"/>
            <a:r>
              <a:rPr lang="ru-RU" sz="3200" dirty="0"/>
              <a:t>Универсальный АТ-РЕШАТЕЛЬ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09E31F2-6CA6-4B6F-B7C2-671F4B6315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882390-5E8C-4CFA-AF90-B2445B96FD8B}" type="slidenum">
              <a:rPr lang="ru-RU" smtClean="0"/>
              <a:pPr/>
              <a:t>7</a:t>
            </a:fld>
            <a:endParaRPr lang="ru-RU" dirty="0"/>
          </a:p>
        </p:txBody>
      </p:sp>
      <p:pic>
        <p:nvPicPr>
          <p:cNvPr id="3074" name="Picture 2" descr="Структура АТ-РЕШАТЕЛЯ">
            <a:extLst>
              <a:ext uri="{FF2B5EF4-FFF2-40B4-BE49-F238E27FC236}">
                <a16:creationId xmlns:a16="http://schemas.microsoft.com/office/drawing/2014/main" id="{EF42777B-7280-42BE-AD48-758D255C64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617" y="1004223"/>
            <a:ext cx="7736304" cy="4418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556458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8C1D19-330B-4CC1-918D-EC866EC4D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600" dirty="0"/>
              <a:t>Задачи УИР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F2DC5C4-F706-4886-AF63-489979282A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925882"/>
            <a:ext cx="7886700" cy="5251085"/>
          </a:xfrm>
        </p:spPr>
        <p:txBody>
          <a:bodyPr>
            <a:normAutofit fontScale="92500"/>
          </a:bodyPr>
          <a:lstStyle/>
          <a:p>
            <a:pPr lvl="0"/>
            <a:r>
              <a:rPr lang="ru-RU" dirty="0"/>
              <a:t>Разработка комплекса моделей, предусмотренных задачно-ориентированной методологией.</a:t>
            </a:r>
          </a:p>
          <a:p>
            <a:pPr lvl="0"/>
            <a:r>
              <a:rPr lang="ru-RU" dirty="0"/>
              <a:t>Проектирование архитектуры демонстрационного прототипа ИЭС выбранной ПрО.</a:t>
            </a:r>
          </a:p>
          <a:p>
            <a:pPr lvl="0"/>
            <a:r>
              <a:rPr lang="ru-RU" dirty="0"/>
              <a:t>Построение и тестирование демонстрационного прототипа ИЭС с использованием базовых средств инструментального комплекса АТ-ТЕХНОЛОГИЯ.</a:t>
            </a:r>
          </a:p>
          <a:p>
            <a:pPr lvl="0"/>
            <a:r>
              <a:rPr lang="ru-RU" dirty="0"/>
              <a:t>Разработка сценария тестирования основных компонентов АТ-РЕШАТЕЛЯ.</a:t>
            </a:r>
          </a:p>
          <a:p>
            <a:pPr lvl="0"/>
            <a:r>
              <a:rPr lang="ru-RU" dirty="0"/>
              <a:t>Разработка предложений по реинжинирингу универсального АТ-РЕШАТЕЛЯ.</a:t>
            </a:r>
          </a:p>
          <a:p>
            <a:pPr marL="0">
              <a:buNone/>
            </a:pPr>
            <a:r>
              <a:rPr lang="ru-RU" sz="2000" dirty="0"/>
              <a:t>	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7FA2337-0BE5-47EC-8352-79BCEE0DAE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882390-5E8C-4CFA-AF90-B2445B96FD8B}" type="slidenum">
              <a:rPr lang="ru-RU" smtClean="0"/>
              <a:pPr/>
              <a:t>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25865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600" dirty="0"/>
              <a:t>Постановка задачи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49" y="925882"/>
            <a:ext cx="8225639" cy="5251085"/>
          </a:xfrm>
        </p:spPr>
        <p:txBody>
          <a:bodyPr>
            <a:normAutofit/>
          </a:bodyPr>
          <a:lstStyle/>
          <a:p>
            <a:pPr marL="0" indent="0" hangingPunct="0">
              <a:buNone/>
            </a:pPr>
            <a:r>
              <a:rPr lang="ru-RU" b="1" dirty="0">
                <a:solidFill>
                  <a:schemeClr val="bg1">
                    <a:lumMod val="50000"/>
                  </a:schemeClr>
                </a:solidFill>
              </a:rPr>
              <a:t>Дано: </a:t>
            </a:r>
          </a:p>
          <a:p>
            <a:pPr lvl="1" hangingPunct="0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Сведения о проблемной области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hangingPunct="0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Общие описания моделей принципов задачно-ориентированной методологии</a:t>
            </a:r>
          </a:p>
          <a:p>
            <a:pPr marL="457200" lvl="1" indent="0" hangingPunct="0">
              <a:buNone/>
            </a:pPr>
            <a:endParaRPr lang="ru-RU" dirty="0"/>
          </a:p>
          <a:p>
            <a:pPr marL="0" indent="0">
              <a:buNone/>
            </a:pPr>
            <a:r>
              <a:rPr lang="ru-RU" b="1" dirty="0">
                <a:solidFill>
                  <a:schemeClr val="bg1">
                    <a:lumMod val="50000"/>
                  </a:schemeClr>
                </a:solidFill>
              </a:rPr>
              <a:t>Требуется</a:t>
            </a:r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: </a:t>
            </a:r>
          </a:p>
          <a:p>
            <a:pPr lvl="1" hangingPunct="0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Построить модель проблемной области</a:t>
            </a:r>
          </a:p>
          <a:p>
            <a:pPr lvl="1" hangingPunct="0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спецификации моделей</a:t>
            </a:r>
          </a:p>
          <a:p>
            <a:pPr lvl="1" hangingPunct="0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основе построенных моделей разработать и протестировать прототип ИЭС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882390-5E8C-4CFA-AF90-B2445B96FD8B}" type="slidenum">
              <a:rPr lang="ru-RU" smtClean="0"/>
              <a:pPr/>
              <a:t>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6991518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3928</TotalTime>
  <Words>520</Words>
  <Application>Microsoft Office PowerPoint</Application>
  <PresentationFormat>Экран (4:3)</PresentationFormat>
  <Paragraphs>119</Paragraphs>
  <Slides>20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7" baseType="lpstr">
      <vt:lpstr>Arial</vt:lpstr>
      <vt:lpstr>Arial Black</vt:lpstr>
      <vt:lpstr>Calibri</vt:lpstr>
      <vt:lpstr>Calibri Light</vt:lpstr>
      <vt:lpstr>Times New Roman</vt:lpstr>
      <vt:lpstr>Wingdings</vt:lpstr>
      <vt:lpstr>Тема Office</vt:lpstr>
      <vt:lpstr>Разработка средствами комплекса АТ-ТЕХНОЛОГИЯ демонстрационного прототипа интегрированной экспертной системы для проблемной области «Медицинская ультразвуковая диагностика» и углубленное программное исследование универсального АТ-РЕШАТЕЛЯ</vt:lpstr>
      <vt:lpstr>Реферат</vt:lpstr>
      <vt:lpstr>Актуальность работы</vt:lpstr>
      <vt:lpstr>Цель УИР</vt:lpstr>
      <vt:lpstr>Задачно-ориентированная методология</vt:lpstr>
      <vt:lpstr>Инструментальный комплекс АТ-ТЕХНОЛОГИЯ</vt:lpstr>
      <vt:lpstr>Универсальный АТ-РЕШАТЕЛЬ</vt:lpstr>
      <vt:lpstr>Задачи УИР</vt:lpstr>
      <vt:lpstr>Постановка задачи</vt:lpstr>
      <vt:lpstr>Модель архитектуры прототипа ИЭС</vt:lpstr>
      <vt:lpstr>Модель проблемной области</vt:lpstr>
      <vt:lpstr>Модель сценария диалога с пользователем</vt:lpstr>
      <vt:lpstr>Построение прототипа ИЭС</vt:lpstr>
      <vt:lpstr>Построение прототипа ИЭС</vt:lpstr>
      <vt:lpstr>Построение прототипа ИЭС</vt:lpstr>
      <vt:lpstr>Построение прототипа ИЭС</vt:lpstr>
      <vt:lpstr>Сценарий тестирования АТ-РЕШАТЕЛЯ</vt:lpstr>
      <vt:lpstr>Заключение</vt:lpstr>
      <vt:lpstr>Список литературы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V. R.</dc:creator>
  <cp:lastModifiedBy>Андрей Григорьев</cp:lastModifiedBy>
  <cp:revision>103</cp:revision>
  <dcterms:created xsi:type="dcterms:W3CDTF">2017-09-30T21:27:42Z</dcterms:created>
  <dcterms:modified xsi:type="dcterms:W3CDTF">2019-06-09T17:00:47Z</dcterms:modified>
</cp:coreProperties>
</file>