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71" r:id="rId3"/>
    <p:sldId id="272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291" r:id="rId13"/>
    <p:sldId id="30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5"/>
          </p:nvPr>
        </p:nvSpPr>
        <p:spPr>
          <a:xfrm>
            <a:off x="650110" y="5185795"/>
            <a:ext cx="5141471" cy="82119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650110" y="3492480"/>
            <a:ext cx="4698722" cy="14465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>
                <a:latin typeface="Arial" panose="020B0604020202020204" pitchFamily="34" charset="0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2504169" y="-11026"/>
            <a:ext cx="9690100" cy="6286500"/>
          </a:xfrm>
          <a:custGeom>
            <a:avLst/>
            <a:gdLst>
              <a:gd name="connsiteX0" fmla="*/ 0 w 9690100"/>
              <a:gd name="connsiteY0" fmla="*/ 0 h 6286500"/>
              <a:gd name="connsiteX1" fmla="*/ 9690100 w 9690100"/>
              <a:gd name="connsiteY1" fmla="*/ 0 h 6286500"/>
              <a:gd name="connsiteX2" fmla="*/ 9690100 w 9690100"/>
              <a:gd name="connsiteY2" fmla="*/ 3302000 h 6286500"/>
              <a:gd name="connsiteX3" fmla="*/ 6616700 w 9690100"/>
              <a:gd name="connsiteY3" fmla="*/ 6286500 h 628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90100" h="6286500">
                <a:moveTo>
                  <a:pt x="0" y="0"/>
                </a:moveTo>
                <a:lnTo>
                  <a:pt x="9690100" y="0"/>
                </a:lnTo>
                <a:lnTo>
                  <a:pt x="9690100" y="3302000"/>
                </a:lnTo>
                <a:lnTo>
                  <a:pt x="6616700" y="6286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菱形 9"/>
          <p:cNvSpPr/>
          <p:nvPr userDrawn="1"/>
        </p:nvSpPr>
        <p:spPr>
          <a:xfrm>
            <a:off x="3619498" y="1265178"/>
            <a:ext cx="4953002" cy="4953002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28"/>
          <p:cNvSpPr>
            <a:spLocks noGrp="1"/>
          </p:cNvSpPr>
          <p:nvPr>
            <p:ph type="body" sz="quarter" idx="15"/>
          </p:nvPr>
        </p:nvSpPr>
        <p:spPr>
          <a:xfrm>
            <a:off x="3525264" y="3741679"/>
            <a:ext cx="5141471" cy="82119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2292420" y="2705725"/>
            <a:ext cx="7607161" cy="144655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400" b="1">
                <a:latin typeface="Arial" panose="020B0604020202020204" pitchFamily="34" charset="0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1" name="等腰三角形 10"/>
          <p:cNvSpPr/>
          <p:nvPr userDrawn="1"/>
        </p:nvSpPr>
        <p:spPr>
          <a:xfrm flipH="1" flipV="1">
            <a:off x="0" y="0"/>
            <a:ext cx="1696719" cy="919764"/>
          </a:xfrm>
          <a:prstGeom prst="triangle">
            <a:avLst>
              <a:gd name="adj" fmla="val 3742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6200000" flipH="1" flipV="1">
            <a:off x="-610974" y="883920"/>
            <a:ext cx="2668498" cy="14465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flipH="1">
            <a:off x="10336418" y="5852160"/>
            <a:ext cx="1855506" cy="10058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5"/>
          </p:nvPr>
        </p:nvSpPr>
        <p:spPr>
          <a:xfrm>
            <a:off x="6096000" y="4427925"/>
            <a:ext cx="5595938" cy="7493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06319" y="2896439"/>
            <a:ext cx="5575300" cy="1573498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4800"/>
            </a:lvl1pPr>
          </a:lstStyle>
          <a:p>
            <a:pPr lvl="0"/>
            <a:r>
              <a:rPr lang="zh-CN" altLang="en-US" dirty="0"/>
              <a:t>单击编辑文本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-2540"/>
            <a:ext cx="8214360" cy="4937760"/>
          </a:xfrm>
          <a:custGeom>
            <a:avLst/>
            <a:gdLst>
              <a:gd name="connsiteX0" fmla="*/ 0 w 8214360"/>
              <a:gd name="connsiteY0" fmla="*/ 0 h 4937760"/>
              <a:gd name="connsiteX1" fmla="*/ 8214360 w 8214360"/>
              <a:gd name="connsiteY1" fmla="*/ 0 h 4937760"/>
              <a:gd name="connsiteX2" fmla="*/ 4145280 w 8214360"/>
              <a:gd name="connsiteY2" fmla="*/ 4937760 h 4937760"/>
              <a:gd name="connsiteX3" fmla="*/ 0 w 8214360"/>
              <a:gd name="connsiteY3" fmla="*/ 685800 h 493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4360" h="4937760">
                <a:moveTo>
                  <a:pt x="0" y="0"/>
                </a:moveTo>
                <a:lnTo>
                  <a:pt x="8214360" y="0"/>
                </a:lnTo>
                <a:lnTo>
                  <a:pt x="4145280" y="4937760"/>
                </a:lnTo>
                <a:lnTo>
                  <a:pt x="0" y="685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8564974" y="4228828"/>
            <a:ext cx="657990" cy="0"/>
          </a:xfrm>
          <a:prstGeom prst="line">
            <a:avLst/>
          </a:prstGeom>
          <a:ln w="38100">
            <a:solidFill>
              <a:srgbClr val="2664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菱形 17"/>
          <p:cNvSpPr/>
          <p:nvPr userDrawn="1"/>
        </p:nvSpPr>
        <p:spPr>
          <a:xfrm>
            <a:off x="6912769" y="2399327"/>
            <a:ext cx="3962400" cy="3962400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 userDrawn="1"/>
        </p:nvGrpSpPr>
        <p:grpSpPr>
          <a:xfrm flipV="1">
            <a:off x="8227220" y="1630975"/>
            <a:ext cx="1333498" cy="1338339"/>
            <a:chOff x="500744" y="3429000"/>
            <a:chExt cx="3037114" cy="3048140"/>
          </a:xfrm>
        </p:grpSpPr>
        <p:sp>
          <p:nvSpPr>
            <p:cNvPr id="20" name="菱形 19"/>
            <p:cNvSpPr/>
            <p:nvPr/>
          </p:nvSpPr>
          <p:spPr>
            <a:xfrm>
              <a:off x="500744" y="3440026"/>
              <a:ext cx="3037114" cy="3037114"/>
            </a:xfrm>
            <a:prstGeom prst="diamond">
              <a:avLst/>
            </a:prstGeom>
            <a:solidFill>
              <a:srgbClr val="266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1352552" y="3429000"/>
              <a:ext cx="1333498" cy="1333498"/>
            </a:xfrm>
            <a:prstGeom prst="diamond">
              <a:avLst/>
            </a:prstGeom>
            <a:solidFill>
              <a:srgbClr val="6292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 userDrawn="1"/>
        </p:nvSpPr>
        <p:spPr>
          <a:xfrm rot="16200000" flipV="1">
            <a:off x="-467147" y="470553"/>
            <a:ext cx="1868590" cy="934297"/>
          </a:xfrm>
          <a:custGeom>
            <a:avLst/>
            <a:gdLst>
              <a:gd name="connsiteX0" fmla="*/ 1868590 w 1868590"/>
              <a:gd name="connsiteY0" fmla="*/ 934296 h 934297"/>
              <a:gd name="connsiteX1" fmla="*/ 934295 w 1868590"/>
              <a:gd name="connsiteY1" fmla="*/ 0 h 934297"/>
              <a:gd name="connsiteX2" fmla="*/ 0 w 1868590"/>
              <a:gd name="connsiteY2" fmla="*/ 934297 h 93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590" h="934297">
                <a:moveTo>
                  <a:pt x="1868590" y="934296"/>
                </a:moveTo>
                <a:lnTo>
                  <a:pt x="934295" y="0"/>
                </a:lnTo>
                <a:lnTo>
                  <a:pt x="0" y="934297"/>
                </a:lnTo>
                <a:close/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 userDrawn="1"/>
        </p:nvSpPr>
        <p:spPr>
          <a:xfrm rot="16200000" flipV="1">
            <a:off x="117677" y="525988"/>
            <a:ext cx="823427" cy="823427"/>
          </a:xfrm>
          <a:prstGeom prst="diamond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5"/>
          </p:nvPr>
        </p:nvSpPr>
        <p:spPr>
          <a:xfrm>
            <a:off x="1059991" y="2411230"/>
            <a:ext cx="4102100" cy="373531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1073607" y="811031"/>
            <a:ext cx="4102101" cy="16001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6600494" y="0"/>
            <a:ext cx="5591506" cy="6858000"/>
          </a:xfrm>
          <a:custGeom>
            <a:avLst/>
            <a:gdLst>
              <a:gd name="connsiteX0" fmla="*/ 1714500 w 5591506"/>
              <a:gd name="connsiteY0" fmla="*/ 0 h 6858000"/>
              <a:gd name="connsiteX1" fmla="*/ 5591506 w 5591506"/>
              <a:gd name="connsiteY1" fmla="*/ 0 h 6858000"/>
              <a:gd name="connsiteX2" fmla="*/ 5591506 w 5591506"/>
              <a:gd name="connsiteY2" fmla="*/ 6858000 h 6858000"/>
              <a:gd name="connsiteX3" fmla="*/ 0 w 559150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1506" h="6858000">
                <a:moveTo>
                  <a:pt x="1714500" y="0"/>
                </a:moveTo>
                <a:lnTo>
                  <a:pt x="5591506" y="0"/>
                </a:lnTo>
                <a:lnTo>
                  <a:pt x="559150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5400000">
            <a:off x="358137" y="769622"/>
            <a:ext cx="641659" cy="34894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2"/>
          <p:cNvSpPr>
            <a:spLocks noGrp="1"/>
          </p:cNvSpPr>
          <p:nvPr>
            <p:ph type="body" sz="quarter" idx="15"/>
          </p:nvPr>
        </p:nvSpPr>
        <p:spPr>
          <a:xfrm>
            <a:off x="7485380" y="2704595"/>
            <a:ext cx="4102100" cy="3735318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7485379" y="1104396"/>
            <a:ext cx="4102101" cy="1600199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4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0779630" y="2496548"/>
            <a:ext cx="65799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721391" y="1315204"/>
            <a:ext cx="10749883" cy="33223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21392" y="136525"/>
            <a:ext cx="10749216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721392" y="4917361"/>
            <a:ext cx="10749216" cy="100584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2"/>
          <p:cNvSpPr>
            <a:spLocks noGrp="1"/>
          </p:cNvSpPr>
          <p:nvPr>
            <p:ph type="body" sz="quarter" idx="15"/>
          </p:nvPr>
        </p:nvSpPr>
        <p:spPr>
          <a:xfrm>
            <a:off x="670560" y="3291840"/>
            <a:ext cx="5593080" cy="2270757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670560" y="1691641"/>
            <a:ext cx="4102101" cy="1600199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4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807720" y="3083793"/>
            <a:ext cx="65799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 userDrawn="1"/>
        </p:nvSpPr>
        <p:spPr>
          <a:xfrm rot="16200000" flipV="1">
            <a:off x="-467147" y="470553"/>
            <a:ext cx="1868590" cy="934297"/>
          </a:xfrm>
          <a:custGeom>
            <a:avLst/>
            <a:gdLst>
              <a:gd name="connsiteX0" fmla="*/ 1868590 w 1868590"/>
              <a:gd name="connsiteY0" fmla="*/ 934296 h 934297"/>
              <a:gd name="connsiteX1" fmla="*/ 934295 w 1868590"/>
              <a:gd name="connsiteY1" fmla="*/ 0 h 934297"/>
              <a:gd name="connsiteX2" fmla="*/ 0 w 1868590"/>
              <a:gd name="connsiteY2" fmla="*/ 934297 h 93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590" h="934297">
                <a:moveTo>
                  <a:pt x="1868590" y="934296"/>
                </a:moveTo>
                <a:lnTo>
                  <a:pt x="934295" y="0"/>
                </a:lnTo>
                <a:lnTo>
                  <a:pt x="0" y="934297"/>
                </a:lnTo>
                <a:close/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 userDrawn="1"/>
        </p:nvSpPr>
        <p:spPr>
          <a:xfrm rot="16200000" flipV="1">
            <a:off x="117677" y="525988"/>
            <a:ext cx="823427" cy="823427"/>
          </a:xfrm>
          <a:prstGeom prst="diamond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6"/>
          </p:nvPr>
        </p:nvSpPr>
        <p:spPr>
          <a:xfrm>
            <a:off x="604520" y="1203961"/>
            <a:ext cx="6268721" cy="44500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2"/>
          <p:cNvSpPr>
            <a:spLocks noGrp="1"/>
          </p:cNvSpPr>
          <p:nvPr>
            <p:ph type="body" sz="quarter" idx="15"/>
          </p:nvPr>
        </p:nvSpPr>
        <p:spPr>
          <a:xfrm>
            <a:off x="7485379" y="2704595"/>
            <a:ext cx="4102100" cy="373531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7485379" y="1104396"/>
            <a:ext cx="4102101" cy="1600199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4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576819" y="2466068"/>
            <a:ext cx="65799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 rot="16200000" flipV="1">
            <a:off x="-467147" y="470553"/>
            <a:ext cx="1868590" cy="934297"/>
          </a:xfrm>
          <a:custGeom>
            <a:avLst/>
            <a:gdLst>
              <a:gd name="connsiteX0" fmla="*/ 1868590 w 1868590"/>
              <a:gd name="connsiteY0" fmla="*/ 934296 h 934297"/>
              <a:gd name="connsiteX1" fmla="*/ 934295 w 1868590"/>
              <a:gd name="connsiteY1" fmla="*/ 0 h 934297"/>
              <a:gd name="connsiteX2" fmla="*/ 0 w 1868590"/>
              <a:gd name="connsiteY2" fmla="*/ 934297 h 93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590" h="934297">
                <a:moveTo>
                  <a:pt x="1868590" y="934296"/>
                </a:moveTo>
                <a:lnTo>
                  <a:pt x="934295" y="0"/>
                </a:lnTo>
                <a:lnTo>
                  <a:pt x="0" y="934297"/>
                </a:lnTo>
                <a:close/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rot="16200000" flipV="1">
            <a:off x="117677" y="525988"/>
            <a:ext cx="823427" cy="823427"/>
          </a:xfrm>
          <a:prstGeom prst="diamond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 rot="16200000" flipV="1">
            <a:off x="10987785" y="5653784"/>
            <a:ext cx="937700" cy="1470730"/>
          </a:xfrm>
          <a:custGeom>
            <a:avLst/>
            <a:gdLst>
              <a:gd name="connsiteX0" fmla="*/ 937700 w 937700"/>
              <a:gd name="connsiteY0" fmla="*/ 533030 h 1470730"/>
              <a:gd name="connsiteX1" fmla="*/ 404671 w 937700"/>
              <a:gd name="connsiteY1" fmla="*/ 0 h 1470730"/>
              <a:gd name="connsiteX2" fmla="*/ 0 w 937700"/>
              <a:gd name="connsiteY2" fmla="*/ 0 h 1470730"/>
              <a:gd name="connsiteX3" fmla="*/ 0 w 937700"/>
              <a:gd name="connsiteY3" fmla="*/ 1470730 h 147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700" h="1470730">
                <a:moveTo>
                  <a:pt x="937700" y="533030"/>
                </a:moveTo>
                <a:lnTo>
                  <a:pt x="404671" y="0"/>
                </a:lnTo>
                <a:lnTo>
                  <a:pt x="0" y="0"/>
                </a:lnTo>
                <a:lnTo>
                  <a:pt x="0" y="1470730"/>
                </a:lnTo>
                <a:close/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 userDrawn="1"/>
        </p:nvSpPr>
        <p:spPr>
          <a:xfrm rot="16200000" flipV="1">
            <a:off x="11780168" y="6446168"/>
            <a:ext cx="411714" cy="411948"/>
          </a:xfrm>
          <a:custGeom>
            <a:avLst/>
            <a:gdLst>
              <a:gd name="connsiteX0" fmla="*/ 411714 w 411714"/>
              <a:gd name="connsiteY0" fmla="*/ 234 h 411948"/>
              <a:gd name="connsiteX1" fmla="*/ 411479 w 411714"/>
              <a:gd name="connsiteY1" fmla="*/ 0 h 411948"/>
              <a:gd name="connsiteX2" fmla="*/ 0 w 411714"/>
              <a:gd name="connsiteY2" fmla="*/ 0 h 411948"/>
              <a:gd name="connsiteX3" fmla="*/ 0 w 411714"/>
              <a:gd name="connsiteY3" fmla="*/ 411946 h 411948"/>
              <a:gd name="connsiteX4" fmla="*/ 1 w 411714"/>
              <a:gd name="connsiteY4" fmla="*/ 411948 h 4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714" h="411948">
                <a:moveTo>
                  <a:pt x="411714" y="234"/>
                </a:moveTo>
                <a:lnTo>
                  <a:pt x="411479" y="0"/>
                </a:lnTo>
                <a:lnTo>
                  <a:pt x="0" y="0"/>
                </a:lnTo>
                <a:lnTo>
                  <a:pt x="0" y="411946"/>
                </a:lnTo>
                <a:lnTo>
                  <a:pt x="1" y="411948"/>
                </a:lnTo>
                <a:close/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261256" y="1904998"/>
            <a:ext cx="4953002" cy="4953002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1164771" y="1526036"/>
            <a:ext cx="3145972" cy="3145972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3260275" y="723901"/>
            <a:ext cx="8673190" cy="8673190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500744" y="0"/>
            <a:ext cx="3037114" cy="3037114"/>
          </a:xfrm>
          <a:prstGeom prst="diamond">
            <a:avLst/>
          </a:prstGeom>
          <a:solidFill>
            <a:srgbClr val="266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1352552" y="-11026"/>
            <a:ext cx="1333498" cy="1333498"/>
          </a:xfrm>
          <a:prstGeom prst="diamond">
            <a:avLst/>
          </a:prstGeom>
          <a:solidFill>
            <a:srgbClr val="62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10145487" y="4746171"/>
            <a:ext cx="1785257" cy="1785257"/>
          </a:xfrm>
          <a:prstGeom prst="diamond">
            <a:avLst/>
          </a:prstGeom>
          <a:solidFill>
            <a:srgbClr val="266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10940144" y="5143499"/>
            <a:ext cx="990600" cy="990600"/>
          </a:xfrm>
          <a:prstGeom prst="diamond">
            <a:avLst/>
          </a:prstGeom>
          <a:solidFill>
            <a:srgbClr val="62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ro-RO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Grigoraș</a:t>
            </a:r>
            <a:r>
              <a:rPr lang="en-US" altLang="ro-RO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ro-RO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Alexandru</a:t>
            </a:r>
            <a:r>
              <a:rPr lang="en-US" altLang="ro-RO" sz="1800">
                <a:solidFill>
                  <a:schemeClr val="tx1">
                    <a:lumMod val="85000"/>
                    <a:lumOff val="15000"/>
                  </a:schemeClr>
                </a:solidFill>
              </a:rPr>
              <a:t>-Iulian</a:t>
            </a:r>
            <a:endParaRPr lang="en-US" altLang="ro-R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50240" y="3492500"/>
            <a:ext cx="5622925" cy="144653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</a:t>
            </a:r>
            <a:r>
              <a:rPr lang="ro-RO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ȚIE DE AUTOBUZ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ro-RO" alt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dedicată și nevăzătorilor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51710" y="5041628"/>
            <a:ext cx="657990" cy="0"/>
          </a:xfrm>
          <a:prstGeom prst="line">
            <a:avLst/>
          </a:prstGeom>
          <a:ln w="38100">
            <a:solidFill>
              <a:srgbClr val="2664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占位符 1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6"/>
          <a:stretch>
            <a:fillRect/>
          </a:stretch>
        </p:blipFill>
        <p:spPr>
          <a:xfrm>
            <a:off x="2504169" y="-231"/>
            <a:ext cx="9690100" cy="62865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tie_1.2_2020-Mar-15_02-46-15PM-000_CustomizedView9779222195"/>
          <p:cNvPicPr>
            <a:picLocks noChangeAspect="1"/>
          </p:cNvPicPr>
          <p:nvPr/>
        </p:nvPicPr>
        <p:blipFill>
          <a:blip r:embed="rId2"/>
          <a:srcRect l="25355" r="15860"/>
          <a:stretch>
            <a:fillRect/>
          </a:stretch>
        </p:blipFill>
        <p:spPr>
          <a:xfrm>
            <a:off x="2702560" y="1468120"/>
            <a:ext cx="6786880" cy="392176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2339975" y="1911985"/>
            <a:ext cx="2194560" cy="995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544695" y="3750945"/>
            <a:ext cx="233680" cy="2153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6891655" y="3202305"/>
            <a:ext cx="1036320" cy="255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049655" y="1525905"/>
            <a:ext cx="1198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en-US"/>
              <a:t>tapet cu aspect de lemn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766695" y="5904865"/>
            <a:ext cx="2987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en-US"/>
              <a:t>banca din lemn de bambus tratat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440295" y="5823585"/>
            <a:ext cx="260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en-US"/>
              <a:t>oglinda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bi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20850"/>
            <a:ext cx="10057765" cy="34163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5496560" y="1395095"/>
            <a:ext cx="544830" cy="148082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4952365" y="959485"/>
            <a:ext cx="120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licheni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1151431" y="775470"/>
            <a:ext cx="4102100" cy="37353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o-RO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 Fiecare cetățean are dreptul de a beneficia de un transport în comun civilizat, incluzând și timpul petrecut așteptând autobuzul. Persoanele cu deficiențe de vedere pot călători in condiții normale utilizând panoul cu alfabet Braille, dedicat acestora.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" b="10"/>
          <a:stretch>
            <a:fillRect/>
          </a:stretch>
        </p:blipFill>
        <p:spPr/>
      </p:pic>
      <p:grpSp>
        <p:nvGrpSpPr>
          <p:cNvPr id="7" name="组合 6"/>
          <p:cNvGrpSpPr/>
          <p:nvPr/>
        </p:nvGrpSpPr>
        <p:grpSpPr>
          <a:xfrm rot="5400000" flipV="1">
            <a:off x="6258926" y="4428204"/>
            <a:ext cx="1267096" cy="1271696"/>
            <a:chOff x="500744" y="3429000"/>
            <a:chExt cx="3037114" cy="3048140"/>
          </a:xfrm>
        </p:grpSpPr>
        <p:sp>
          <p:nvSpPr>
            <p:cNvPr id="8" name="菱形 7"/>
            <p:cNvSpPr/>
            <p:nvPr/>
          </p:nvSpPr>
          <p:spPr>
            <a:xfrm>
              <a:off x="500744" y="3440026"/>
              <a:ext cx="3037114" cy="3037114"/>
            </a:xfrm>
            <a:prstGeom prst="diamon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1352552" y="3429000"/>
              <a:ext cx="1333498" cy="133349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292420" y="2705725"/>
            <a:ext cx="7607161" cy="1446550"/>
          </a:xfrm>
        </p:spPr>
        <p:txBody>
          <a:bodyPr/>
          <a:lstStyle/>
          <a:p>
            <a:r>
              <a:rPr lang="ro-RO" altLang="en-US" dirty="0"/>
              <a:t>MULȚUMESC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767005" y="3578588"/>
            <a:ext cx="657990" cy="0"/>
          </a:xfrm>
          <a:prstGeom prst="line">
            <a:avLst/>
          </a:prstGeom>
          <a:ln w="38100">
            <a:solidFill>
              <a:srgbClr val="2664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67005" y="1367655"/>
            <a:ext cx="657990" cy="0"/>
          </a:xfrm>
          <a:prstGeom prst="line">
            <a:avLst/>
          </a:prstGeom>
          <a:ln w="38100">
            <a:solidFill>
              <a:srgbClr val="2664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982085" y="521335"/>
            <a:ext cx="44983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altLang="en-US" sz="4800" b="1" dirty="0">
                <a:latin typeface="Arial" panose="020B0604020202020204" pitchFamily="34" charset="0"/>
              </a:rPr>
              <a:t>CUPRINS</a:t>
            </a: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570716" y="3114423"/>
            <a:ext cx="3172209" cy="715273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ro-RO" altLang="en-US" sz="2400" dirty="0">
                <a:solidFill>
                  <a:schemeClr val="tx1"/>
                </a:solidFill>
                <a:latin typeface="+mn-ea"/>
                <a:cs typeface="+mj-cs"/>
              </a:rPr>
              <a:t>FUNCȚII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570716" y="3840721"/>
            <a:ext cx="3505924" cy="1203794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just">
              <a:defRPr sz="1400">
                <a:solidFill>
                  <a:srgbClr val="474546"/>
                </a:solidFill>
              </a:defRPr>
            </a:lvl1pPr>
          </a:lstStyle>
          <a:p>
            <a:pPr algn="l"/>
            <a:r>
              <a:rPr lang="ro-RO" altLang="en-US" sz="1800" dirty="0">
                <a:solidFill>
                  <a:schemeClr val="tx1"/>
                </a:solidFill>
                <a:latin typeface="+mn-ea"/>
              </a:rPr>
              <a:t>Prezentarea principiului de funcționare</a:t>
            </a:r>
          </a:p>
        </p:txBody>
      </p:sp>
      <p:sp>
        <p:nvSpPr>
          <p:cNvPr id="7" name="菱形 6"/>
          <p:cNvSpPr/>
          <p:nvPr/>
        </p:nvSpPr>
        <p:spPr>
          <a:xfrm>
            <a:off x="6309316" y="1907102"/>
            <a:ext cx="4953002" cy="4953002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5400000" flipH="1">
            <a:off x="6426681" y="3281540"/>
            <a:ext cx="929032" cy="932405"/>
            <a:chOff x="500744" y="-11026"/>
            <a:chExt cx="3037114" cy="3048140"/>
          </a:xfrm>
        </p:grpSpPr>
        <p:sp>
          <p:nvSpPr>
            <p:cNvPr id="9" name="菱形 8"/>
            <p:cNvSpPr/>
            <p:nvPr/>
          </p:nvSpPr>
          <p:spPr>
            <a:xfrm>
              <a:off x="500744" y="0"/>
              <a:ext cx="3037114" cy="3037114"/>
            </a:xfrm>
            <a:prstGeom prst="diamond">
              <a:avLst/>
            </a:prstGeom>
            <a:solidFill>
              <a:srgbClr val="266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1352552" y="-11026"/>
              <a:ext cx="1333498" cy="1333498"/>
            </a:xfrm>
            <a:prstGeom prst="diamond">
              <a:avLst/>
            </a:prstGeom>
            <a:solidFill>
              <a:srgbClr val="6292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6641688" y="3524395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191082" y="3114423"/>
            <a:ext cx="3172209" cy="715273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ro-RO" altLang="en-US" sz="2400" dirty="0">
                <a:solidFill>
                  <a:schemeClr val="tx1"/>
                </a:solidFill>
                <a:latin typeface="+mn-ea"/>
                <a:cs typeface="+mj-cs"/>
              </a:rPr>
              <a:t>DESIGN</a:t>
            </a: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191082" y="3840721"/>
            <a:ext cx="3505924" cy="1203794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just">
              <a:defRPr sz="1400">
                <a:solidFill>
                  <a:srgbClr val="474546"/>
                </a:solidFill>
              </a:defRPr>
            </a:lvl1pPr>
          </a:lstStyle>
          <a:p>
            <a:pPr algn="l"/>
            <a:r>
              <a:rPr lang="ro-RO" altLang="en-US" sz="1800" dirty="0">
                <a:solidFill>
                  <a:schemeClr val="tx1"/>
                </a:solidFill>
                <a:latin typeface="+mn-ea"/>
              </a:rPr>
              <a:t>Prezentarea modelelor</a:t>
            </a:r>
          </a:p>
        </p:txBody>
      </p:sp>
      <p:sp>
        <p:nvSpPr>
          <p:cNvPr id="14" name="菱形 13"/>
          <p:cNvSpPr/>
          <p:nvPr/>
        </p:nvSpPr>
        <p:spPr>
          <a:xfrm>
            <a:off x="929682" y="1907102"/>
            <a:ext cx="4953002" cy="4953002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 rot="5400000" flipH="1">
            <a:off x="1047047" y="3281540"/>
            <a:ext cx="929032" cy="932405"/>
            <a:chOff x="500744" y="-11026"/>
            <a:chExt cx="3037114" cy="3048140"/>
          </a:xfrm>
        </p:grpSpPr>
        <p:sp>
          <p:nvSpPr>
            <p:cNvPr id="16" name="菱形 15"/>
            <p:cNvSpPr/>
            <p:nvPr/>
          </p:nvSpPr>
          <p:spPr>
            <a:xfrm>
              <a:off x="500744" y="0"/>
              <a:ext cx="3037114" cy="3037114"/>
            </a:xfrm>
            <a:prstGeom prst="diamond">
              <a:avLst/>
            </a:prstGeom>
            <a:solidFill>
              <a:srgbClr val="266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1352552" y="-11026"/>
              <a:ext cx="1333498" cy="1333498"/>
            </a:xfrm>
            <a:prstGeom prst="diamond">
              <a:avLst/>
            </a:prstGeom>
            <a:solidFill>
              <a:srgbClr val="6292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1262054" y="3524395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669784" y="1982289"/>
            <a:ext cx="2619178" cy="2619178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969703" y="3508649"/>
            <a:ext cx="2619178" cy="2619178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7176179" y="1982289"/>
            <a:ext cx="2619178" cy="2619178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767005" y="3292340"/>
            <a:ext cx="657990" cy="0"/>
          </a:xfrm>
          <a:prstGeom prst="line">
            <a:avLst/>
          </a:prstGeom>
          <a:ln w="38100">
            <a:solidFill>
              <a:srgbClr val="2664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010155" y="5525930"/>
            <a:ext cx="2619178" cy="2619178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8562669" y="5520867"/>
            <a:ext cx="2619178" cy="2619178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3"/>
          <p:cNvSpPr/>
          <p:nvPr/>
        </p:nvSpPr>
        <p:spPr>
          <a:xfrm>
            <a:off x="3922395" y="2462530"/>
            <a:ext cx="43472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altLang="en-US" sz="4800" b="1" dirty="0">
                <a:latin typeface="Arial" panose="020B0604020202020204" pitchFamily="34" charset="0"/>
              </a:rPr>
              <a:t>MODELE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83615" y="723265"/>
            <a:ext cx="3535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en-US" sz="2000">
                <a:solidFill>
                  <a:schemeClr val="accent1"/>
                </a:solidFill>
              </a:rPr>
              <a:t>MODELUL CU UȘI</a:t>
            </a:r>
          </a:p>
        </p:txBody>
      </p:sp>
      <p:pic>
        <p:nvPicPr>
          <p:cNvPr id="3" name="Picture 2" descr="statie_1.1_2020-Mar-11_02-30-49PM-000_CustomizedView16074463798"/>
          <p:cNvPicPr>
            <a:picLocks noChangeAspect="1"/>
          </p:cNvPicPr>
          <p:nvPr/>
        </p:nvPicPr>
        <p:blipFill>
          <a:blip r:embed="rId2"/>
          <a:srcRect l="11181" t="14374" r="11753" b="20625"/>
          <a:stretch>
            <a:fillRect/>
          </a:stretch>
        </p:blipFill>
        <p:spPr>
          <a:xfrm>
            <a:off x="2675890" y="1847215"/>
            <a:ext cx="6840855" cy="4252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tie_1.1_2020-Mar-11_02-48-23PM-000_CustomizedView27146926107"/>
          <p:cNvPicPr>
            <a:picLocks noChangeAspect="1"/>
          </p:cNvPicPr>
          <p:nvPr/>
        </p:nvPicPr>
        <p:blipFill>
          <a:blip r:embed="rId2"/>
          <a:srcRect l="15784" t="19825" r="17267" b="18967"/>
          <a:stretch>
            <a:fillRect/>
          </a:stretch>
        </p:blipFill>
        <p:spPr>
          <a:xfrm>
            <a:off x="2727960" y="1550035"/>
            <a:ext cx="6736080" cy="4493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83615" y="723265"/>
            <a:ext cx="3535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en-US" sz="2000">
                <a:solidFill>
                  <a:schemeClr val="accent1"/>
                </a:solidFill>
              </a:rPr>
              <a:t>MODELUL FĂRĂ UȘI</a:t>
            </a:r>
          </a:p>
        </p:txBody>
      </p:sp>
      <p:pic>
        <p:nvPicPr>
          <p:cNvPr id="4" name="Picture 3" descr="statie_1.1_2020-Mar-11_03-10-32PM-000_CustomizedView6865673212"/>
          <p:cNvPicPr>
            <a:picLocks noChangeAspect="1"/>
          </p:cNvPicPr>
          <p:nvPr/>
        </p:nvPicPr>
        <p:blipFill>
          <a:blip r:embed="rId2"/>
          <a:srcRect l="11547" t="21271" r="18182" b="15758"/>
          <a:stretch>
            <a:fillRect/>
          </a:stretch>
        </p:blipFill>
        <p:spPr>
          <a:xfrm>
            <a:off x="2607310" y="1440180"/>
            <a:ext cx="6977380" cy="4750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tie_1.2_2020-Mar-11_02-52-03PM-000_CustomizedView46045234757"/>
          <p:cNvPicPr>
            <a:picLocks noChangeAspect="1"/>
          </p:cNvPicPr>
          <p:nvPr/>
        </p:nvPicPr>
        <p:blipFill>
          <a:blip r:embed="rId2"/>
          <a:srcRect l="7708" t="18855" r="26332" b="19533"/>
          <a:stretch>
            <a:fillRect/>
          </a:stretch>
        </p:blipFill>
        <p:spPr>
          <a:xfrm>
            <a:off x="2778760" y="1438275"/>
            <a:ext cx="6634480" cy="4732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669784" y="1982289"/>
            <a:ext cx="2619178" cy="2619178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969703" y="3508649"/>
            <a:ext cx="2619178" cy="2619178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7176179" y="1982289"/>
            <a:ext cx="2619178" cy="2619178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767005" y="3292340"/>
            <a:ext cx="657990" cy="0"/>
          </a:xfrm>
          <a:prstGeom prst="line">
            <a:avLst/>
          </a:prstGeom>
          <a:ln w="38100">
            <a:solidFill>
              <a:srgbClr val="2664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010155" y="5525930"/>
            <a:ext cx="2619178" cy="2619178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8562669" y="5520867"/>
            <a:ext cx="2619178" cy="2619178"/>
          </a:xfrm>
          <a:prstGeom prst="diamond">
            <a:avLst/>
          </a:prstGeom>
          <a:noFill/>
          <a:ln>
            <a:solidFill>
              <a:schemeClr val="accent1">
                <a:lumMod val="20000"/>
                <a:lumOff val="8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3"/>
          <p:cNvSpPr/>
          <p:nvPr/>
        </p:nvSpPr>
        <p:spPr>
          <a:xfrm>
            <a:off x="3348990" y="2381250"/>
            <a:ext cx="549465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altLang="en-US" sz="4800" b="1" dirty="0">
                <a:latin typeface="Arial" panose="020B0604020202020204" pitchFamily="34" charset="0"/>
              </a:rPr>
              <a:t>FUNCȚIONARE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tie_1.1_2020-Mar-11_02-30-49PM-000_CustomizedView16074463798"/>
          <p:cNvPicPr>
            <a:picLocks noChangeAspect="1"/>
          </p:cNvPicPr>
          <p:nvPr/>
        </p:nvPicPr>
        <p:blipFill>
          <a:blip r:embed="rId2"/>
          <a:srcRect l="24880" t="31852" r="32595" b="32862"/>
          <a:stretch>
            <a:fillRect/>
          </a:stretch>
        </p:blipFill>
        <p:spPr>
          <a:xfrm>
            <a:off x="3242310" y="1941830"/>
            <a:ext cx="5707380" cy="355219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3589655" y="1464945"/>
            <a:ext cx="812800" cy="16764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701415" y="1454785"/>
            <a:ext cx="3728720" cy="154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5895975" y="1393825"/>
            <a:ext cx="792480" cy="1402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749415" y="1739265"/>
            <a:ext cx="1584960" cy="1117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05175" y="4208145"/>
            <a:ext cx="1087120" cy="1615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42455" y="3334385"/>
            <a:ext cx="2346960" cy="568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07335" y="3700145"/>
            <a:ext cx="2418080" cy="50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266055" y="4015105"/>
            <a:ext cx="497840" cy="2113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560695" y="4065905"/>
            <a:ext cx="2499360" cy="1950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550535" y="3933825"/>
            <a:ext cx="3708400" cy="116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081655" y="1089025"/>
            <a:ext cx="1137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en-US"/>
              <a:t>aerisiri</a:t>
            </a:r>
          </a:p>
          <a:p>
            <a:endParaRPr lang="ro-RO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5631180" y="443865"/>
            <a:ext cx="3820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en-US"/>
              <a:t>panou digital </a:t>
            </a:r>
            <a:r>
              <a:rPr lang="en-US" altLang="ro-RO"/>
              <a:t>(</a:t>
            </a:r>
            <a:r>
              <a:rPr lang="ro-RO" altLang="en-US"/>
              <a:t>număr stație, locație, ora și data, informații autobuze, temperatura atmosferică</a:t>
            </a:r>
            <a:r>
              <a:rPr lang="en-US" altLang="ro-RO"/>
              <a:t>)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8334375" y="1365885"/>
            <a:ext cx="310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en-US"/>
              <a:t>spațiu pentru vegetație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9370695" y="3060065"/>
            <a:ext cx="2621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en-US"/>
              <a:t>uși semi-transparente </a:t>
            </a:r>
            <a:r>
              <a:rPr lang="en-US" altLang="ro-RO"/>
              <a:t>(glisante)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9289415" y="4959985"/>
            <a:ext cx="133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en-US"/>
              <a:t>difuzor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8060055" y="6016625"/>
            <a:ext cx="3017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en-US"/>
              <a:t>introducere cash/card și eliberare bilet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4936490" y="6189345"/>
            <a:ext cx="2894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en-US"/>
              <a:t>panou interactiv nevăzători (alfabet Braille)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1080135" y="3533775"/>
            <a:ext cx="2377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en-US"/>
              <a:t>tabletă digitală</a:t>
            </a:r>
          </a:p>
          <a:p>
            <a:r>
              <a:rPr lang="en-US" altLang="ro-RO"/>
              <a:t>(pentru achizi</a:t>
            </a:r>
            <a:r>
              <a:rPr lang="ro-RO" altLang="en-US"/>
              <a:t>ț</a:t>
            </a:r>
            <a:r>
              <a:rPr lang="en-US" altLang="ro-RO"/>
              <a:t>ionarea tichetelor de c</a:t>
            </a:r>
            <a:r>
              <a:rPr lang="ro-RO" altLang="en-US"/>
              <a:t>ă</a:t>
            </a:r>
            <a:r>
              <a:rPr lang="en-US" altLang="ro-RO"/>
              <a:t>latorie)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1080135" y="5965825"/>
            <a:ext cx="294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en-US"/>
              <a:t>geam semi-transparent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配色方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64F7"/>
      </a:accent1>
      <a:accent2>
        <a:srgbClr val="6292B9"/>
      </a:accent2>
      <a:accent3>
        <a:srgbClr val="5DB6E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3f241k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alex</cp:lastModifiedBy>
  <cp:revision>116</cp:revision>
  <dcterms:created xsi:type="dcterms:W3CDTF">2019-08-22T14:28:00Z</dcterms:created>
  <dcterms:modified xsi:type="dcterms:W3CDTF">2022-11-20T21:23:54Z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