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slide" Target="slides/slide56.xml"/><Relationship Id="rId69" Type="http://schemas.openxmlformats.org/officeDocument/2006/relationships/slide" Target="slides/slide57.xml"/><Relationship Id="rId70" Type="http://schemas.openxmlformats.org/officeDocument/2006/relationships/slide" Target="slides/slide58.xml"/><Relationship Id="rId71" Type="http://schemas.openxmlformats.org/officeDocument/2006/relationships/slide" Target="slides/slide59.xml"/><Relationship Id="rId72" Type="http://schemas.openxmlformats.org/officeDocument/2006/relationships/slide" Target="slides/slide60.xml"/><Relationship Id="rId73" Type="http://schemas.openxmlformats.org/officeDocument/2006/relationships/slide" Target="slides/slide61.xml"/><Relationship Id="rId74" Type="http://schemas.openxmlformats.org/officeDocument/2006/relationships/slide" Target="slides/slide62.xml"/><Relationship Id="rId75" Type="http://schemas.openxmlformats.org/officeDocument/2006/relationships/slide" Target="slides/slide63.xml"/><Relationship Id="rId76" Type="http://schemas.openxmlformats.org/officeDocument/2006/relationships/slide" Target="slides/slide64.xml"/><Relationship Id="rId77" Type="http://schemas.openxmlformats.org/officeDocument/2006/relationships/slide" Target="slides/slide65.xml"/><Relationship Id="rId78" Type="http://schemas.openxmlformats.org/officeDocument/2006/relationships/slide" Target="slides/slide66.xml"/><Relationship Id="rId79" Type="http://schemas.openxmlformats.org/officeDocument/2006/relationships/slide" Target="slides/slide67.xml"/><Relationship Id="rId80" Type="http://schemas.openxmlformats.org/officeDocument/2006/relationships/slide" Target="slides/slide68.xml"/><Relationship Id="rId81" Type="http://schemas.openxmlformats.org/officeDocument/2006/relationships/slide" Target="slides/slide69.xml"/><Relationship Id="rId82" Type="http://schemas.openxmlformats.org/officeDocument/2006/relationships/slide" Target="slides/slide70.xml"/><Relationship Id="rId83" Type="http://schemas.openxmlformats.org/officeDocument/2006/relationships/slide" Target="slides/slide71.xml"/><Relationship Id="rId84" Type="http://schemas.openxmlformats.org/officeDocument/2006/relationships/slide" Target="slides/slide72.xml"/><Relationship Id="rId85" Type="http://schemas.openxmlformats.org/officeDocument/2006/relationships/slide" Target="slides/slide73.xml"/><Relationship Id="rId86" Type="http://schemas.openxmlformats.org/officeDocument/2006/relationships/slide" Target="slides/slide74.xml"/><Relationship Id="rId87" Type="http://schemas.openxmlformats.org/officeDocument/2006/relationships/slide" Target="slides/slide75.xml"/><Relationship Id="rId88" Type="http://schemas.openxmlformats.org/officeDocument/2006/relationships/slide" Target="slides/slide76.xml"/><Relationship Id="rId89" Type="http://schemas.openxmlformats.org/officeDocument/2006/relationships/slide" Target="slides/slide77.xml"/><Relationship Id="rId9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CB074D-1228-4DD5-8D2E-5036808653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E7E8BDB-7BA2-40AB-857A-A1AD5BC08B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54D1053-D603-4376-8DD0-F2D8AEFB04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0054EE-BE36-4C1A-8500-1728CA4F8A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66259E-DF28-4F07-A919-5A8A608008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0B43B2E-D8E7-4702-BD3E-C1363D74FC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ACB618C-0794-4218-B931-B336D44627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AD9C75F-E0A5-4AD1-9A62-495E6A9015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A99001B-BEAC-4655-925E-A78400FC8B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7617166-7758-4970-BEB5-759F92DA91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D931BF7-3005-46B9-BD63-D1326F3A63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2" descr="C:\Users\Cecilio\Desktop\IFSP\entidade relacionamento\capa.jpg"/>
          <p:cNvPicPr/>
          <p:nvPr/>
        </p:nvPicPr>
        <p:blipFill>
          <a:blip r:embed="rId3"/>
          <a:stretch/>
        </p:blipFill>
        <p:spPr>
          <a:xfrm>
            <a:off x="0" y="59760"/>
            <a:ext cx="9143280" cy="67975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FBC7E3-A09D-4D5E-8B5E-CC29524D511B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4D9BD9-0888-441A-832F-0ADE87A0F330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FB2DE9-87CC-4458-86D9-977DBDA3E9AC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270E10-8FB3-4CBE-86D9-9C71D0A75364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CD85CC-C9D7-4748-872A-A7945553138A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24A332-0DE8-4E4C-A4F8-0D2FED3755C3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105122-E690-47EF-8AB0-28EF207F9896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4EFDCF-DEAB-434C-A231-A1751B13367E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17E81B-FD11-483E-BEB4-DD940DDC3660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A41669-680E-4902-9989-C7ACA501BC97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Cecilio\Desktop\IFSP\entidade relacionamento\cabecalho.jpg"/>
          <p:cNvPicPr/>
          <p:nvPr/>
        </p:nvPicPr>
        <p:blipFill>
          <a:blip r:embed="rId2"/>
          <a:stretch/>
        </p:blipFill>
        <p:spPr>
          <a:xfrm>
            <a:off x="4286160" y="38880"/>
            <a:ext cx="4788720" cy="70416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D64FE0-5AA0-4F1E-9DA2-948A5CA4F589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84574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ADMINISTRAÇÃO DE BANCO DE DADOS – REVISÃO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Prof. Dr. Rafael Garcia Leonel Miani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RESTRIÇÕES - UNIQUE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79640" y="1600200"/>
            <a:ext cx="89636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Tabela Aluno com campos PRONTUARIO e CPF: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59"/>
              </a:spcBef>
              <a:buNone/>
              <a:tabLst>
                <a:tab algn="l" pos="0"/>
              </a:tabLst>
            </a:pP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create table aluno(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59"/>
              </a:spcBef>
              <a:buNone/>
              <a:tabLst>
                <a:tab algn="l" pos="0"/>
              </a:tabLst>
            </a:pP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prontuario VARCHAR (10),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59"/>
              </a:spcBef>
              <a:buNone/>
              <a:tabLst>
                <a:tab algn="l" pos="0"/>
              </a:tabLst>
            </a:pP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nome varchar(40),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59"/>
              </a:spcBef>
              <a:buNone/>
              <a:tabLst>
                <a:tab algn="l" pos="0"/>
              </a:tabLst>
            </a:pP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cpf varchar(12),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59"/>
              </a:spcBef>
              <a:buNone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Courier New"/>
              </a:rPr>
              <a:t>constraint pk_aluno primary key (prontuario),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59"/>
              </a:spcBef>
              <a:buNone/>
              <a:tabLst>
                <a:tab algn="l" pos="0"/>
              </a:tabLst>
            </a:pP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constraint un_cpf unique (cpf));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RESTRIÇÕES UNIQUE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Exercícios: Criar uma tabela PESSOA com (</a:t>
            </a:r>
            <a:r>
              <a:rPr b="0" lang="pt-BR" sz="3200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, pNome, sNome, email)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Email deve ser único.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AGENDA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RESTRIÇÕES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VIEWS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FUNÇÕES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LOOPS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TRIGGERS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Objeto do BD que pode ser compartilhado por vários usuários.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Números inteiros exclusivos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Incrementada ou decrementada.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Chave primária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Mesmo objeto pode ser utilizado por várias tabelas.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Nome para a sequência.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Padrão: sid_nome_Tabela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Tabela Cliente: sid_cliente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Considere as tabelas: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Seq_funcionário = {id_func, cpf, nome, endereco, cidade, salario}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Seq_salario_registro = {id_salRegistro, id_Func(FK), salario, data_aumento}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Criar sequências para seq_funcionário.id_func e seq_salario_registro.id_salRegistro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 COMPLETA: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CREATE [ TEMPORARY | TEMP ] SEQUENCE [ IF NOT EXISTS ] name [ INCREMENT [ BY ] increment ]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[ MINVALUE minvalue | NO MINVALUE ] [ MAXVALUE maxvalue | NO MAXVALUE ]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[ START [ WITH ] start ] [ CACHE cache ] [ [ NO ] CYCLE ]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[ OWNED BY { table_name.column_name | NONE } ]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 COMPLETA: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fvend()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returns setof record as $$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declare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reg record;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for reg in select nome_vendedor, salario_fixo, faixa_comissao from vendedor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loop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return next reg;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end loop;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return;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$$ language plpgsql;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 COMPLETA: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f_atualizaVendaIP()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RETURNS VOID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AS $$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DECLARE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regProd RECORD;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FOR regProd IN SELECT codigo_produto, valor_venda FROM produto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LOOP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UPDATE item_pedido SET valor_venda = regProd.valor_venda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    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WHERE codigo_produto = regProd.codigo_produto;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END LOOP;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$$ LANGUAGE plpgsql;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 COMPLETA: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fatuvend()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returns void as $$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declare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reg record;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for reg in select p.num_pedido, quantidade, valor_venda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from pedido p inner join item_pedido ip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on p.num_pedido = ip.num_pedido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loop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update pedido set total_pedido = total_pedido + reg.quantidade * reg.valor_venda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where num_pedido = reg.num_pedido;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end loop;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$$ language plpgsql;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AGENDA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rgbClr val="c00000"/>
                </a:solidFill>
                <a:uFillTx/>
                <a:latin typeface="Calibri"/>
              </a:rPr>
              <a:t>RESTRIÇÕES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SEQUÊNCIAS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VIEWS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FUNÇÕES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LOOPS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TRIGGERS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 COMPLETA: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trigger_atualiza_valor_venda()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RETURNS TRIGGER AS $$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UPDATE item_pedido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SET valor_venda = p.valor_venda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FROM produto p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WHERE item_pedido.codigo_produto = p.codigo_produto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AND item_pedido.num_pedido = NEW.num_pedido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AND item_pedido.codigo_produto = NEW.codigo_produto;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RETURN NEW;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$$ LANGUAGE plpgsql;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CREATE TRIGGER trg_atualiza_valor_venda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AFTER INSERT ON item_pedido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FOR EACH ROW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EXECUTE FUNCTION trigger_atualiza_valor_venda();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 COMPLETA: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trigger_atualiza_total_pedido()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RETURNS TRIGGER AS $$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UPDATE pedido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SET total_pedido = (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SELECT SUM(quantidade * valor_venda)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FROM item_pedido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WHERE num_pedido = NEW.num_pedido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WHERE num_pedido = NEW.num_pedido;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RETURN NEW;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$$ LANGUAGE plpgsql;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CREATE TRIGGER trg_atualiza_total_pedido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AFTER UPDATE OF valor_venda ON item_pedido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FOR EACH ROW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EXECUTE FUNCTION trigger_atualiza_total_pedido();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00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 COMPLETA: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6. Faça uma função que retorne o nome dos vendedores, seus salários e faixas de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comissão. Não deve ser passado nenhum parâmetro.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7. A tabela item_pedido também possui a coluna valor_venda. No script ela está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como vazia. Faça uma função que atualiza todos os valores do valor_venda na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tabela Item_pedido. Para isso deve-se usar um FOR pegando todos os dados dos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produtos. Crie uma variável do tipo RECORD para pegar o código_produto 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valor_venda da tabela PRODUTO. Faça o UPDATE.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8. Considere que a função 7 está OK e tenha atualizado os valores. Crie uma função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para atualizar o total do pedido na tabela pedido. Deve ser criada uma variável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“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regPed” do tipo RECORD. Dentro do FOR, fazer um JOIN. No loop fazer 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atualização. É importante antes do FOR realizar um UPDATE colocando o valor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0 para o total para que possa ser somado.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9. Considerando que as funções anteriores foram criadas, crie uma trigger que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atualize o valor da venda na tabela item_pedido após a INSERÇÃO na tabela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item_pedido.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10. Após a criação da trigger do exercício 9, crie uma trigger após a atualização na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coluna valor_venda na tabela item_pedido que atualize o total do pedido.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Criando uma sequência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Create sequence sid_func;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Uso da sequência: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NEXTVAL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CURRVAL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NEXTVAL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Para usar uma sequência, a função NEXTVAL deve ser usada.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Exemplo: inserindo um novo funcionário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Insert into seq_funcionario VALUES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(</a:t>
            </a:r>
            <a:r>
              <a:rPr b="1" lang="pt-BR" sz="2400" strike="noStrike" u="none">
                <a:solidFill>
                  <a:srgbClr val="c00000"/>
                </a:solidFill>
                <a:uFillTx/>
                <a:latin typeface="Calibri"/>
              </a:rPr>
              <a:t>nextval(‘sid_seqFuncionario’),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 ‘1312’, ‘João da Silva’, ‘Rua A’, ‘Votuporanga’, 2500);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Select nextval(‘sid_func’); -- o que ocorre?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Muda o valor da sequência.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SEQUÊNCIAS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CURRVAL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Traz o valor da sequência atual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select currval(’sid_seqfuncionario’);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Deve ter sido executada um NEXTVAL antes.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Exemplos: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Inserindo na tabela seq_salario_registro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insert into seq_salario_registro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values (nextval('sid_seqsalRegistro'),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(select id_func from seq_funcionario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where cpf = '1312'), 3000, current_date);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SEQUENCES – ALTER/DROP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51640" y="1600200"/>
            <a:ext cx="88916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DROP SEQUENCE sequence_name;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Apaga a sequência.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ALTER SEQUENCE [IF EXISTS] name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[INCREMENT [BY] increment]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[MINVALUE minvalue | NO MINVALUE]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[MAXVALUE maxvalue | NO MAXVALUE]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[START [WITH] start]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[RESTART [[WITH] restart]]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[CACHE cache][[NO] CYCLE]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ALTER SEQUENCE [IF EXISTS] name RENAME TO new_name;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EXEMPLOS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Altere a sequência para sid_func para ter um incremento de 2 em 2.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No mesmo comando, ALTERE a sequência para colocar mínimo valor -10 e máximo 12, reiniciando em -10.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AGENDA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RESTRIÇÕES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SEQUÊNCIAS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rgbClr val="c00000"/>
                </a:solidFill>
                <a:uFillTx/>
                <a:latin typeface="Calibri"/>
              </a:rPr>
              <a:t>VIEWS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FUNÇÕES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LOOPS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TRIGGERS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RESTRIÇÕES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BD2 – Restrições: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PRIMARY KEY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FOREIGN KEY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NOT NULL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REGRAS DE NEGÓCIO: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CHECK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UNIQUE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VIEW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Consideradas pseudo-tabelas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Usada com o SELECT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Subconjunto de dados de uma ou mais tabelas.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Views possuem permissões separadas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Restringir o que um usuário pode ver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VIEW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</a:rPr>
              <a:t>CREATE [ OR REPLACE ] [ TEMP | TEMPORARY ] [ RECURSIVE ] VIEW name [ ( column_name [, ...] ) ]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</a:rPr>
              <a:t>[ WITH ( view_option_name [= view_option_value] [, ... ] ) ]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</a:rPr>
              <a:t>AS query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</a:rPr>
              <a:t>[ WITH [ CASCADED | LOCAL ] CHECK OPTION ]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VIEW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CREATE OR REPLACE VIEW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Se existir uma visão com o mesmo nome, a mais antiga é substituída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Visões podem ser usadas para: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Substituir consultas longas e complexas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Elementos de segurança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Wingdings"/>
              </a:rPr>
              <a:t>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limita o acesso de usuários aos dados.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VIEW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Considere o DER a seguir e o modelo relacional para a criação de views.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Professor = {</a:t>
            </a:r>
            <a:r>
              <a:rPr b="0" lang="pt-BR" sz="2400" strike="noStrike" u="sng">
                <a:solidFill>
                  <a:schemeClr val="dk1"/>
                </a:solidFill>
                <a:uFillTx/>
                <a:latin typeface="Calibri"/>
              </a:rPr>
              <a:t>prontuario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, pnome, snome, dtaNasc}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Aluno = {</a:t>
            </a:r>
            <a:r>
              <a:rPr b="0" lang="pt-BR" sz="2400" strike="noStrike" u="sng">
                <a:solidFill>
                  <a:schemeClr val="dk1"/>
                </a:solidFill>
                <a:uFillTx/>
                <a:latin typeface="Calibri"/>
              </a:rPr>
              <a:t>prontuario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, pnome, snome,dtaNasc, sexo, idCurso(FK)}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professorLecionaALuno = {</a:t>
            </a:r>
            <a:r>
              <a:rPr b="0" lang="pt-BR" sz="2400" strike="noStrike" u="sng">
                <a:solidFill>
                  <a:schemeClr val="dk1"/>
                </a:solidFill>
                <a:uFillTx/>
                <a:latin typeface="Calibri"/>
              </a:rPr>
              <a:t>prontuarioProfessor (FK), prontuarioAluno (FK), ano, semestre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, nota}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Curso = {</a:t>
            </a:r>
            <a:r>
              <a:rPr b="0" lang="pt-BR" sz="2400" strike="noStrike" u="sng">
                <a:solidFill>
                  <a:schemeClr val="dk1"/>
                </a:solidFill>
                <a:uFillTx/>
                <a:latin typeface="Calibri"/>
              </a:rPr>
              <a:t>idCurso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, nomeCurso, nroSemestres, dtaFundacao}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7" name="Imagem 3" descr=""/>
          <p:cNvPicPr/>
          <p:nvPr/>
        </p:nvPicPr>
        <p:blipFill>
          <a:blip r:embed="rId1"/>
          <a:stretch/>
        </p:blipFill>
        <p:spPr>
          <a:xfrm>
            <a:off x="4019400" y="-171360"/>
            <a:ext cx="5123880" cy="41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VIEW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1: Criar uma visão para aparecer somente os alunos de sexo feminino.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c00000"/>
                </a:solidFill>
                <a:uFillTx/>
                <a:latin typeface="Calibri"/>
              </a:rPr>
              <a:t>CREATE VIEW v_sexoAlunoF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c00000"/>
                </a:solidFill>
                <a:uFillTx/>
                <a:latin typeface="Calibri"/>
              </a:rPr>
              <a:t>AS SELECT * FROM aluno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c00000"/>
                </a:solidFill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rgbClr val="c00000"/>
                </a:solidFill>
                <a:uFillTx/>
                <a:latin typeface="Calibri"/>
              </a:rPr>
              <a:t>WHERE sexo = 'F';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Para consultar a VIEW: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SELECT * FROM v_sexoAlunoF;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VIEW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2: Faça uma consulta que retorne o nome dos alunos e a quantidade de reprovas que cada um possui.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VIEW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PARA APAGAR UMA VIEW: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DROP VIEW nomeView.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MATERIALIZED VIEW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Os resultados da Visão materializada são persistidos no BD como um formato de tabela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Consultas mais rápidas.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Não podem ser atualizadas diretamente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Mudanças nas tabelas da visão materializadas não são automaticamente persistidas.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Deve-se atualizar a view materializada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MATERIALIZED VIEW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CREATE MATERIALIZED VIEW nomeView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AS query;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Para atualizar a VIEW: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REFRESH MATERIALIZED VIEW nomeView;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AGENDA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RESTRIÇÕES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SEQUÊNCIAS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VIEWS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rgbClr val="c00000"/>
                </a:solidFill>
                <a:uFillTx/>
                <a:latin typeface="Calibri"/>
              </a:rPr>
              <a:t>FUNÇÕES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LOOPS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TRIGGERS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RESTRIÇÕES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Regras de negócio (as quais os valores dos dados devem obedecer) podem ser implementadas no momento da criação das tabelas: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Check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UNIQUE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PL/pgSQL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 básica: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[ &lt;&lt;label&gt;&gt; 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[ DECLARE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declarations 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statements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END [ label ];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PL/pgSQL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Tipos de dados: integer, boolan, real, numeric...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Atribuição de variável: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nomeVariavel tipo := valor;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novaVariavel tipo = valor;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Blocos de comando tem a estrutura BEGIN...END;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; final da linha.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Mostrando mensagem na tela: RAISE NOTICE ‘mensagem’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FUNCTIONS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PostgreSQL trabalha com funções ao invés de procedimentos.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Blocos de PL/pgSQL nomeados que podem receber parâmetros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Chamada de função: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Comando SELECT (seção atual ou em outro bloco PL/pgSQL)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FUNCTIONS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VANTAGENS: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Rotinas altamente reutilizáveis, úteis em ambientes cliente/servidor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DESVANTAGEM: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Restrito à sintaxe do SGBD.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FUNCTIONS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4344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nomeFuncao [(arg1 tipoDado, arg2 tipodado,..., argN tipoDado)] RETURNS void || tipoDado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AS 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[DECLARE]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declarações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$$ LANGUAGE plpgsql;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FUNCTION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1: função para imprimir ‘Olá mundo!!!’ sem argumentos.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f_ola() RETURNS VARCHAR 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return 'Olá Mundo!!!';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b050"/>
                </a:solidFill>
                <a:uFillTx/>
                <a:latin typeface="Courier New"/>
              </a:rPr>
              <a:t>--chamando a função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SELECT f_ola();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FUNCTION – Tipos de dados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%type: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Atribui à variável que está sendo declarada o mesmo tipo de dado da coluna que está sendo usada.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Exemplo: salFunc funcionario.salario%type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variável salFunc tem o mesmo tipo de dado da coluna salario do Funcionário.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%rowtype: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Atribui à variável um registro contendo todas as colunas da tabela.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Exemplo: regFunc funcionario%rowtype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variável regFunc terá todos os tipos de dados das colunas da tabela funcionário.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FUNCTION – Tipos de dados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99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nomeFunc() RETURNS VARCHAR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AS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DECLARE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nomeFunc empregado.pnome%type;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func empregado%rowtype;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nomeFunc = 'Rafael Miani';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RAISE NOTICE 'Nome = %', nomeFunc;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func.pnome = 'André';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func.snome = 'Gobbi';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func.cargo = 'Professor';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RETURN 'Nome: ' || func.pnome || ' ' || func.snome || ', cargo = ' || func.cargo;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ESTRUTURA DE CONTROLE IF...THEN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Mesma ideia das linguagens de programação: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1 – IF &lt;condição&gt; THEN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&lt;comandos&gt;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 IF;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2 - IF &lt;condição&gt; THEN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&lt;comandos&gt;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ELSE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&lt;comandos&gt;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 IF;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3 - IF &lt;condição&gt; THEN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&lt;comandos&gt;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ELSIF &lt;condição&gt; THEN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&lt;comandos&gt;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ELSE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&lt;comandos&gt;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 IF;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ESTRUTURA DE CONTROLE IF...THEN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Exemplo: entrar com um caractere e verificar o sexo da pessoa.  (M ou m retornar masculino) (F ou f,feminino), (senão, indefinido)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f_definicao(sexo char) RETURNS VARCHAR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IF (sexo = 'M' OR sexo = 'm') THEN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return 'Masculino';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ELSIF (sexo= 'F' OR sexo = 'f') THEN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return 'Feminino';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ELSE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return 'Indefinido';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 IF;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RESTRIÇÕES - CHECK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Antes de um valor ser inserido, confere-se se ele está de acordo a uma determinada condição.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Check idade &gt;= 18;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Postgres cria um nome para essa restrição: {table}_{column}_check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Também é possível criar um nome: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nomeColuna tipoDado CONSTRAINT nome_constraint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ESTRUTURA DE CONTROLE IF...THEN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Exercício: Faça uma função que receba 3 parâmetros. Os dos primeiros são números para serem utilizados em uma das4 operações básicas. O terceiro é o tipo da operação (+, -,* ou /). A função deve retornar uma mensagem como: ‘A soma dos números X e Y é Z’.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SELECT .. INTO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Esse comando permite recuperar dados de tabelas e colocar em variáveis de determinadas funções.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SELECT col1, col2, ..., colN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INTO var1, var2, ..., varN [FROM tabela];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SELECT .. INTO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Mesma quantidade de colunas das tabelas e de variáveis após o INTO.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ourier New"/>
              </a:rPr>
              <a:t>Exemplo 1: soma de dois números: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f_somaDoisNros(n1 real, n2 real) RETURNS REAL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DECLARE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retVal REAL;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SELECT (n1 + n2) INTO retVal;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RETURN retVal;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SELECT .. INTO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9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Times New Roman"/>
              </a:rPr>
              <a:t>Exemplo 2: Criar uma função que recebe o id de um empregado e retorne seu primeiro nome, salário e cargo concatenados.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f_nomeSalarioCargo (idEmpregado integer) RETURNS VARCHAR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DECLARE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pnomeEmp VARCHAR;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salEmp REAL;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cargoEmp VARCHAR;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SELECT pnome, salario, cargo INTO pnomeEmp, salEmp, cargoEmp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FROM empregado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WHERE idEmp = idEmpregado;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RETURN pnomeEmp || ' tem salário ' || salEmp || ' e o cargo de ' || cargoEmp;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COMANDOS DML EM FUNÇÕES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Podemos utilizar comandos DML (INSERT, DELETE e UPDATE) em funções.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1: criar uma função que insere dados na tabela empregado. Devem ser passados todos os valores como parâmetros.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No código na próxima página, o código RETURNING idEmp INTO result coloca o valor de um campo inserido na variável result.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COMANDOS DML EM FUNÇÕES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1: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f_insereEmpr(id integer, pnomeEmp VARCHAR, snomeEmp VARCHAR, idadeEmp integer, salarioEmp real, cargoEmp VARCHAR)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RETURNS integer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DECLARE result integer;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INSERT INTO EMPREGADO(idEmp, pnome, snome, idade, salario, cargo)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VALUES (id, pnomeEmp, snomeEmp, idadeEmp, salarioEmp, cargoEmp)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returning idEmp INTO result;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RETURN result;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AGENDA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RESTRIÇÕES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SEQUÊNCIAS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VIEWS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FUNÇÕES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rgbClr val="c00000"/>
                </a:solidFill>
                <a:uFillTx/>
                <a:latin typeface="Calibri"/>
              </a:rPr>
              <a:t>LOOPS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TRIGGERS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INTRODUÇÃO – LOOPS pl/pgsql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Postgres define 3 tipos de estruturas de repetição: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LOOP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WHILE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FOR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INTRODUÇÃO – LOOPS pl/pgsql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LOOP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Executar um bloco de comandos até uma condição se tornar verdadeira.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5748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ourier New"/>
              </a:rPr>
              <a:t>&lt;&lt;label&gt;&gt;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5748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ourier New"/>
              </a:rPr>
              <a:t>LOOP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5748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ourier New"/>
              </a:rPr>
              <a:t>  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ourier New"/>
              </a:rPr>
              <a:t>Statements;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5748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ourier New"/>
              </a:rPr>
              <a:t>  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ourier New"/>
              </a:rPr>
              <a:t>EXIT [&lt;&lt;label&gt;&gt;] WHEN condition;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5748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ourier New"/>
              </a:rPr>
              <a:t>END LOOP;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5748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5748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WHILE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Executa um laço até que uma condição se torne falsa.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Desenvolva uma função que insira dados aleatórios na tabela empregados. Isso é útil quando desejamos popular uma base de dados para realização de testes, como de desempenho, detecção de padrões, etc. Algo muito usado em Data Science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Crie uma sequência para começas em 22.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RESTRIÇÕES - CHECK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79640" y="1600200"/>
            <a:ext cx="87123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Exemplo: Criar uma tabela que só permite inserir empréstimos com valores maiores que 100.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create table emprestimo(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nome_age_emp varchar(15) not null,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numero_emp varchar(10) not null,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valor_emp numeric(10,2),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constraint pk_emprestimo primary key </a:t>
            </a: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(numero_emp),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100" strike="noStrike" u="none">
                <a:solidFill>
                  <a:schemeClr val="dk1"/>
                </a:solidFill>
                <a:uFillTx/>
                <a:latin typeface="Courier New"/>
              </a:rPr>
              <a:t>constraint ck_valor check (valor_emp &gt; 100));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WHILE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39920" y="86436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f_insereFuncionario() RETURNS text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AS $$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DECLARE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regEmp empregado%rowtype;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i integer = 0;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while (i &lt; 1000) LOOP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regEmp.idEmp = nextval('sid_emp');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regEmp.pnome = 'Nome ' || regEmp.idEmp;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regEmp.snome = 'Sobrenome ' || regEmp.idEmp;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regEmp.cargo = 'Cargo ' || regEmp.idEmp;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regEmp.salario = 1000 + regEmp.idEmp;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if (i &gt; 65) THEN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regEmp.idade = 18 + (i % 65);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else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regEmp.idade = 18 +i;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END if;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INSERT INTO EMPREGADO VALUES (regEmp.idEmp, regEmp.pnome, regEmp.snome, regEmp.idade, regEmp.salario, regEmp.cargo);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i = i + 1;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end loop;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RETURN 'Foram inseridos ' || i || ' empregados';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FOR – Com variável inteira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6860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FOR variável IN [REVERSE] valorInic .. valorFim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LOOP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END LOOP;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A variável do laço é automaticamente definida como inteiro.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FOR – Com variável inteira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686080" cy="50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Exemplo: função que recebe um número como parâmetro e some todos os números de 1 até ele.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somatorio(num INTEGER) RETURNS INTEGER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DECLARE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soma integer = 0;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for i in 1..num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LOOP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soma = soma + i;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RAISE notice 'Soma parcial até % = %', i, soma;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 LOOP;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RETURN soma;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FOR – com resultado de QUERY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Pl pgsql possui o tipo de dado RECORD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Funções podem retornar registros da tabela (tipo RECORD)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Funções trabalham como se fossem um comando select.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For registro in QUERY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LOOP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END LOOP;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FOR – com resultado de QUERY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50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1: SEM O FOR. Dado o id do cliente e usando uma variável RECORD, fazer uma função que retorne o pnome, cargo e salário dos empregados.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f_procuraEmpre(id INTEGER) 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RETURNS RECORD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AS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DECLARE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regEmpr RECORD;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SELECT pnome, cargo, salario INTO regEmpr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FROM empregado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WHERE idEmp = id;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if not found then 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raise 'O empregado de código % não foi encontrado' , id using ERRCODE = 'ERR01';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end if;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return regEmpr;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FOR – com resultado de QUERY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50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1: Chamada da função: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SELECT f_procuraEmpre(2);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300" strike="noStrike" u="none">
                <a:solidFill>
                  <a:schemeClr val="dk1"/>
                </a:solidFill>
                <a:uFillTx/>
                <a:latin typeface="Courier New"/>
              </a:rPr>
              <a:t>SELECT * FROM f_procuraEmpre(2) AS (NomeEmpre VARCHAR, cargo VARCHAR, salario REAL);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FOR – com resultado de QUERY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50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2: Criar uma função que, dado o cargo, retorne o pnome, salario, idade e o cargo de todos os funcionários que trabalham nele.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f_listaCargo(cargoEmp VARCHAR) RETURNS VOID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AS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DECLARE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regEmp RECORD; -- registros de empregado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BEGIN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for regEmp in SELECT pnome, cargo, salario, idade FROM empregado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WHERE cargo = cargoEmp -- não tem o ';' pois o fim do comando é o END LOOP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LOOP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raise notice '%', regEmp;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END LOOP;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$$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AGENDA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RESTRIÇÕES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SEQUÊNCIAS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VIEWS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FUNÇÕES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LOOPS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Rotinas disparadas automaticamente de acordo com determinados eventos.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Não é necessário fazer a chamada direta da trigger.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Vantagem: automatização de determinadas rotinas.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525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EVENTOS que a trigger podem disparar estão relacionados a comandos DML: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INSERT, DELETE e UPDATE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ANTES (before) ou DEPOIS (after) de um comando DML.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É possível combinar mais de um evento: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Exemplo: BEFORE INSERT OR UPDATE.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Disparado ANTES de uma inserção ou deleção.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0" name="Imagem 3" descr=""/>
          <p:cNvPicPr/>
          <p:nvPr/>
        </p:nvPicPr>
        <p:blipFill>
          <a:blip r:embed="rId1"/>
          <a:stretch/>
        </p:blipFill>
        <p:spPr>
          <a:xfrm>
            <a:off x="1229040" y="3501000"/>
            <a:ext cx="6685200" cy="208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RESTRIÇÕES - CHECK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79640" y="1600200"/>
            <a:ext cx="87123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Exemplo: Criar uma tabela que só permite inserir empréstimos com valores maiores que 100.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Insira dois dados (um com valor maior e outro não)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Acesso aos valores dos campos da TRIGGER: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Pode-se acessar os campos que estão sendo processados por meio dos identificadores: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OLD: indica o valor corrente de uma coluna em operações que lidam com as instruções DELETE e UPDATE.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NEW: refere-se ao novo valor das colunas nas operações de INSERT e UPDATE.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3" name="Imagem 3" descr=""/>
          <p:cNvPicPr/>
          <p:nvPr/>
        </p:nvPicPr>
        <p:blipFill>
          <a:blip r:embed="rId1"/>
          <a:stretch/>
        </p:blipFill>
        <p:spPr>
          <a:xfrm>
            <a:off x="179640" y="5157360"/>
            <a:ext cx="4102560" cy="1150920"/>
          </a:xfrm>
          <a:prstGeom prst="rect">
            <a:avLst/>
          </a:prstGeom>
          <a:ln w="0">
            <a:noFill/>
          </a:ln>
        </p:spPr>
      </p:pic>
      <p:pic>
        <p:nvPicPr>
          <p:cNvPr id="204" name="Imagem 4" descr=""/>
          <p:cNvPicPr/>
          <p:nvPr/>
        </p:nvPicPr>
        <p:blipFill>
          <a:blip r:embed="rId2"/>
          <a:stretch/>
        </p:blipFill>
        <p:spPr>
          <a:xfrm>
            <a:off x="4560480" y="5157360"/>
            <a:ext cx="4103640" cy="13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CRIANDO UMA TRIGGER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A implementação de uma trigger é feita em uma função separada dele.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Primeiro deve ser criada uma função que retorna um tipo de dados trigger (</a:t>
            </a:r>
            <a:r>
              <a:rPr b="0" i="1" lang="pt-BR" sz="2800" strike="noStrike" u="none">
                <a:solidFill>
                  <a:srgbClr val="c00000"/>
                </a:solidFill>
                <a:uFillTx/>
                <a:latin typeface="Calibri"/>
              </a:rPr>
              <a:t>returns trigger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Segundo: criar a trigger.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CRIANDO UMA TRIGGER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SINTAXE FUNÇÃO TRIGGER: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CREATE OR REPLACE FUNCTION nomeFuncTrigger () returns trigger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716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 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AS $$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716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...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716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  </a:t>
            </a:r>
            <a:r>
              <a:rPr b="1" lang="pt-BR" sz="2000" strike="noStrike" u="none">
                <a:solidFill>
                  <a:schemeClr val="dk1"/>
                </a:solidFill>
                <a:uFillTx/>
                <a:latin typeface="Courier New"/>
              </a:rPr>
              <a:t>return null || new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716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 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end;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716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 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urier New"/>
              </a:rPr>
              <a:t>language plpgsql;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0" y="1600200"/>
            <a:ext cx="93236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CRIANDO UMA TRIGGER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SINTAXE TRIGGER: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CREATE trigger nome_do_gatilho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eventos_que_disparam_o_gatilho on tabela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for tipo_execução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execute procedure nome_da_funcao();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Nome_do_gatilho: nome da trigger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Eventos_que_disparam o gatilho: comandos DML  (insert, delete ou UPDATE)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Tabela: tabela do banco de dados em que o gatilho será executado.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Tipo_execução: indica se a trigger deve ser executada uma vez por comando SQL ou se deve ser executado para cada linha da tabela em questão: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Each statement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: dispara o gatilho uma única vez (é o default se nada for especificado).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ourier New"/>
              </a:rPr>
              <a:t>Each row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: dispara o gatilho para cada linha afetada pelos comandos DML.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Triggers são muito úteis para tabelas de auditorias.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2: Crie uma trigger para inserir um empregado excluído em uma tabela chamada ex_empregados. Criação da tabela: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CREATE TABLE ex_empregados (idEmp integer,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pnome varchar(50),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snome varchar(50),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cargo varchar(50),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dataDemissao date,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   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ourier New"/>
              </a:rPr>
              <a:t>constraint pk_exEmpr PRIMARY KEY (idEmp));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2: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Crie a função para inserir na tabela de auditoria.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Crie a trigger.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TRIGGERS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SELECT * FROM INFORMATION_SCHEMA.TRIGGERS;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RESTRIÇÕES - CHECK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79640" y="1600200"/>
            <a:ext cx="87123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Exemplo 2: Criar uma tabela cliente e verifique se o estado do cliente é SP ou MG: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999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pt-BR" sz="2200" strike="noStrike" u="none">
                <a:solidFill>
                  <a:schemeClr val="dk1"/>
                </a:solidFill>
                <a:uFillTx/>
                <a:latin typeface="Courier New"/>
              </a:rPr>
              <a:t>create table cliente(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999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pt-BR" sz="2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Courier New"/>
              </a:rPr>
              <a:t>codigo numeric(5),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999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pt-BR" sz="2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Courier New"/>
              </a:rPr>
              <a:t>nome varchar(40),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999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pt-BR" sz="2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Courier New"/>
              </a:rPr>
              <a:t>estado char(2),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99960"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pt-BR" sz="2200" strike="noStrike" u="none">
                <a:solidFill>
                  <a:schemeClr val="dk1"/>
                </a:solidFill>
                <a:uFillTx/>
                <a:latin typeface="Courier New"/>
              </a:rPr>
              <a:t>	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Courier New"/>
              </a:rPr>
              <a:t>constraint ck_estado check (estado in (‘SP’ , ‘MG’)));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c00000"/>
                </a:solidFill>
                <a:uFillTx/>
                <a:latin typeface="Calibri"/>
              </a:rPr>
              <a:t>RESTRIÇÕES - UNIQUE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Garantir que colunas não chave primária (chaves candidatas) tenham valores únicos.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SINTAXE: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NomeColuna tipoDeDado UNIQUE;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Opcional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Projeto Relacional - Mapeamento e Conceitos Iniciais</Template>
  <TotalTime>10664</TotalTime>
  <Application>LibreOffice/24.8.0.3$Windows_X86_64 LibreOffice_project/0bdf1299c94fe897b119f97f3c613e9dca6be583</Application>
  <AppVersion>15.0000</AppVersion>
  <Words>3490</Words>
  <Paragraphs>593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2012-03-15T13:15:13Z</dcterms:created>
  <dc:creator>RafaelMiani</dc:creator>
  <dc:description/>
  <dc:language>pt-BR</dc:language>
  <cp:lastModifiedBy/>
  <dcterms:modified xsi:type="dcterms:W3CDTF">2025-04-02T21:28:27Z</dcterms:modified>
  <cp:revision>90</cp:revision>
  <dc:subject/>
  <dc:title>SQL - Introdução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71</vt:i4>
  </property>
</Properties>
</file>