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0" r:id="rId13"/>
    <p:sldId id="269" r:id="rId14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0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Fb8p11hBH8IdZG/7y1u11sHrV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4028"/>
    <a:srgbClr val="264C3D"/>
    <a:srgbClr val="63B8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AD8528-EE07-4C5A-B129-4DFE786EAE85}">
  <a:tblStyle styleId="{B1AD8528-EE07-4C5A-B129-4DFE786EAE8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14" y="58"/>
      </p:cViewPr>
      <p:guideLst>
        <p:guide orient="horz" pos="24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0d7555567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c0d755556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9362f43468937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129362f4346893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microsoft.com/office/2007/relationships/hdphoto" Target="../media/hdphoto1.wdp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B8A7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1303238" y="2377735"/>
            <a:ext cx="7269322" cy="5848781"/>
            <a:chOff x="0" y="47625"/>
            <a:chExt cx="9692430" cy="7798375"/>
          </a:xfrm>
        </p:grpSpPr>
        <p:sp>
          <p:nvSpPr>
            <p:cNvPr id="89" name="Google Shape;89;p1"/>
            <p:cNvSpPr txBox="1"/>
            <p:nvPr/>
          </p:nvSpPr>
          <p:spPr>
            <a:xfrm>
              <a:off x="0" y="47625"/>
              <a:ext cx="9692430" cy="7798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7100" b="0" i="0" u="none" strike="noStrike" cap="none" dirty="0">
                  <a:solidFill>
                    <a:srgbClr val="264C3D"/>
                  </a:solidFill>
                  <a:latin typeface="Arial"/>
                  <a:ea typeface="Arial"/>
                  <a:cs typeface="Arial"/>
                  <a:sym typeface="Arial"/>
                </a:rPr>
                <a:t>Моделирование процессов компании</a:t>
              </a:r>
              <a:endParaRPr dirty="0"/>
            </a:p>
            <a:p>
              <a:pPr marL="0" marR="0" lvl="0" indent="0" algn="l" rtl="0">
                <a:lnSpc>
                  <a:spcPct val="10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7100" b="0" i="0" u="none" strike="noStrike" cap="none" dirty="0">
                  <a:solidFill>
                    <a:srgbClr val="264C3D"/>
                  </a:solidFill>
                  <a:latin typeface="Arial"/>
                  <a:ea typeface="Arial"/>
                  <a:cs typeface="Arial"/>
                  <a:sym typeface="Arial"/>
                </a:rPr>
                <a:t>«</a:t>
              </a:r>
              <a:r>
                <a:rPr lang="ru-RU" sz="7100" b="0" i="0" u="none" strike="noStrike" cap="none" dirty="0" err="1">
                  <a:solidFill>
                    <a:srgbClr val="264C3D"/>
                  </a:solidFill>
                  <a:latin typeface="Arial"/>
                  <a:ea typeface="Arial"/>
                  <a:cs typeface="Arial"/>
                  <a:sym typeface="Arial"/>
                </a:rPr>
                <a:t>Аскона</a:t>
              </a:r>
              <a:r>
                <a:rPr lang="ru-RU" sz="7100" b="0" i="0" u="none" strike="noStrike" cap="none" dirty="0">
                  <a:solidFill>
                    <a:srgbClr val="264C3D"/>
                  </a:solidFill>
                  <a:latin typeface="Arial"/>
                  <a:ea typeface="Arial"/>
                  <a:cs typeface="Arial"/>
                  <a:sym typeface="Arial"/>
                </a:rPr>
                <a:t>»</a:t>
              </a:r>
              <a:endParaRPr lang="en-US" sz="7100" b="0" i="0" u="none" strike="noStrike" cap="none" dirty="0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100" dirty="0">
                <a:solidFill>
                  <a:srgbClr val="264C3D"/>
                </a:solidFill>
              </a:endParaRPr>
            </a:p>
            <a:p>
              <a:pPr marL="0" marR="0" lvl="0" indent="0" algn="l" rtl="0">
                <a:lnSpc>
                  <a:spcPct val="10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0" y="6508387"/>
              <a:ext cx="9692430" cy="9146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7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999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Полутина М., Григоращенко Е., Юсупова А., Полищук А.</a:t>
              </a:r>
              <a:endParaRPr dirty="0"/>
            </a:p>
            <a:p>
              <a:pPr marL="0" marR="0" lvl="0" indent="0" algn="l" rtl="0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999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ББИ1904</a:t>
              </a:r>
              <a:endParaRPr sz="1999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 rot="4524093">
            <a:off x="9078522" y="738064"/>
            <a:ext cx="7501714" cy="8855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35057" y="2094031"/>
            <a:ext cx="7788643" cy="6143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/>
          <p:nvPr/>
        </p:nvSpPr>
        <p:spPr>
          <a:xfrm>
            <a:off x="762000" y="390939"/>
            <a:ext cx="16459200" cy="9372600"/>
          </a:xfrm>
          <a:custGeom>
            <a:avLst/>
            <a:gdLst/>
            <a:ahLst/>
            <a:cxnLst/>
            <a:rect l="l" t="t" r="r" b="b"/>
            <a:pathLst>
              <a:path w="4782157" h="1811812" extrusionOk="0">
                <a:moveTo>
                  <a:pt x="4657697" y="1811812"/>
                </a:moveTo>
                <a:lnTo>
                  <a:pt x="124460" y="1811812"/>
                </a:lnTo>
                <a:cubicBezTo>
                  <a:pt x="55880" y="1811812"/>
                  <a:pt x="0" y="1755932"/>
                  <a:pt x="0" y="1687351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657697" y="0"/>
                </a:lnTo>
                <a:cubicBezTo>
                  <a:pt x="4726277" y="0"/>
                  <a:pt x="4782157" y="55880"/>
                  <a:pt x="4782157" y="124460"/>
                </a:cubicBezTo>
                <a:lnTo>
                  <a:pt x="4782157" y="1687352"/>
                </a:lnTo>
                <a:cubicBezTo>
                  <a:pt x="4782157" y="1755932"/>
                  <a:pt x="4726277" y="1811812"/>
                  <a:pt x="4657697" y="1811812"/>
                </a:cubicBezTo>
                <a:close/>
              </a:path>
            </a:pathLst>
          </a:custGeom>
          <a:solidFill>
            <a:srgbClr val="3978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0"/>
          <p:cNvSpPr txBox="1"/>
          <p:nvPr/>
        </p:nvSpPr>
        <p:spPr>
          <a:xfrm>
            <a:off x="2133601" y="1017002"/>
            <a:ext cx="323139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Модель </a:t>
            </a:r>
            <a:r>
              <a:rPr lang="ru-RU" sz="3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BPMN</a:t>
            </a:r>
            <a:r>
              <a:rPr lang="ru-RU"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8991600" y="49911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9144000" y="5143500"/>
            <a:ext cx="35052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1" y="1654546"/>
            <a:ext cx="14020798" cy="7282708"/>
          </a:xfrm>
          <a:prstGeom prst="roundRect">
            <a:avLst>
              <a:gd name="adj" fmla="val 1182"/>
            </a:avLst>
          </a:prstGeom>
          <a:noFill/>
          <a:ln>
            <a:noFill/>
          </a:ln>
        </p:spPr>
      </p:pic>
      <p:sp>
        <p:nvSpPr>
          <p:cNvPr id="194" name="Google Shape;194;p10"/>
          <p:cNvSpPr txBox="1"/>
          <p:nvPr/>
        </p:nvSpPr>
        <p:spPr>
          <a:xfrm>
            <a:off x="11463948" y="8980239"/>
            <a:ext cx="469045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[Выделена проблемная зона]</a:t>
            </a:r>
            <a:endParaRPr sz="24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13"/>
          <p:cNvPicPr preferRelativeResize="0"/>
          <p:nvPr/>
        </p:nvPicPr>
        <p:blipFill rotWithShape="1">
          <a:blip r:embed="rId3">
            <a:alphaModFix amt="90000"/>
          </a:blip>
          <a:srcRect/>
          <a:stretch/>
        </p:blipFill>
        <p:spPr>
          <a:xfrm rot="5400000">
            <a:off x="3390400" y="3284421"/>
            <a:ext cx="2613151" cy="3084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3390397" y="6186008"/>
            <a:ext cx="2613152" cy="308477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3"/>
          <p:cNvSpPr txBox="1"/>
          <p:nvPr/>
        </p:nvSpPr>
        <p:spPr>
          <a:xfrm>
            <a:off x="3572758" y="4382420"/>
            <a:ext cx="2248433" cy="88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843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ru-RU"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ERP </a:t>
            </a:r>
            <a:endParaRPr sz="2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843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ru-RU"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«Галактика»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3"/>
          <p:cNvSpPr txBox="1"/>
          <p:nvPr/>
        </p:nvSpPr>
        <p:spPr>
          <a:xfrm>
            <a:off x="3614734" y="7284009"/>
            <a:ext cx="2164479" cy="88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843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ru-RU"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Документооборот DIRECTUM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3"/>
          <p:cNvSpPr txBox="1"/>
          <p:nvPr/>
        </p:nvSpPr>
        <p:spPr>
          <a:xfrm>
            <a:off x="2249437" y="723900"/>
            <a:ext cx="13789125" cy="651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9427D"/>
              </a:buClr>
              <a:buSzPts val="4200"/>
              <a:buFont typeface="Arial"/>
              <a:buNone/>
            </a:pPr>
            <a:r>
              <a:rPr lang="ru-RU" sz="4200" b="0" i="0" u="none" strike="noStrike" cap="non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Внедренные системы:</a:t>
            </a:r>
            <a:endParaRPr sz="4200" b="0" i="0" u="none" strike="noStrike" cap="none">
              <a:solidFill>
                <a:srgbClr val="0942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1906147" y="4438864"/>
            <a:ext cx="2741982" cy="323685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3"/>
          <p:cNvSpPr txBox="1"/>
          <p:nvPr/>
        </p:nvSpPr>
        <p:spPr>
          <a:xfrm>
            <a:off x="11812617" y="5844348"/>
            <a:ext cx="2929041" cy="42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358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ru-RU" sz="2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ERP "1C"</a:t>
            </a:r>
            <a:endParaRPr sz="263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3"/>
          <p:cNvSpPr txBox="1"/>
          <p:nvPr/>
        </p:nvSpPr>
        <p:spPr>
          <a:xfrm>
            <a:off x="2209801" y="2127123"/>
            <a:ext cx="5105399" cy="6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1666"/>
              </a:lnSpc>
              <a:spcBef>
                <a:spcPts val="0"/>
              </a:spcBef>
              <a:spcAft>
                <a:spcPts val="0"/>
              </a:spcAft>
              <a:buClr>
                <a:srgbClr val="4686C8"/>
              </a:buClr>
              <a:buSzPts val="3600"/>
              <a:buFont typeface="Arial"/>
              <a:buNone/>
            </a:pPr>
            <a:r>
              <a:rPr lang="ru-RU" sz="3600" i="0">
                <a:solidFill>
                  <a:srgbClr val="4686C8"/>
                </a:solidFill>
                <a:latin typeface="Arial"/>
                <a:ea typeface="Arial"/>
                <a:cs typeface="Arial"/>
                <a:sym typeface="Arial"/>
              </a:rPr>
              <a:t>Аскона (франчайзор):</a:t>
            </a:r>
            <a:endParaRPr sz="3600" i="0" u="none" strike="noStrike" cap="none">
              <a:solidFill>
                <a:srgbClr val="4686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3"/>
          <p:cNvSpPr txBox="1"/>
          <p:nvPr/>
        </p:nvSpPr>
        <p:spPr>
          <a:xfrm>
            <a:off x="10972802" y="2127123"/>
            <a:ext cx="4283257" cy="6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1666"/>
              </a:lnSpc>
              <a:spcBef>
                <a:spcPts val="0"/>
              </a:spcBef>
              <a:spcAft>
                <a:spcPts val="0"/>
              </a:spcAft>
              <a:buClr>
                <a:srgbClr val="4686C8"/>
              </a:buClr>
              <a:buSzPts val="3600"/>
              <a:buFont typeface="Arial"/>
              <a:buNone/>
            </a:pPr>
            <a:r>
              <a:rPr lang="ru-RU" sz="3600" b="0" i="0">
                <a:solidFill>
                  <a:srgbClr val="4686C8"/>
                </a:solidFill>
                <a:latin typeface="Arial"/>
                <a:ea typeface="Arial"/>
                <a:cs typeface="Arial"/>
                <a:sym typeface="Arial"/>
              </a:rPr>
              <a:t>ИП (франчайзи):</a:t>
            </a:r>
            <a:endParaRPr sz="3600" i="0" u="none" strike="noStrike" cap="none">
              <a:solidFill>
                <a:srgbClr val="4686C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B8A7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0d7555567_0_8"/>
          <p:cNvSpPr txBox="1"/>
          <p:nvPr/>
        </p:nvSpPr>
        <p:spPr>
          <a:xfrm>
            <a:off x="6840660" y="1228435"/>
            <a:ext cx="618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647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3978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c0d7555567_0_8"/>
          <p:cNvSpPr txBox="1"/>
          <p:nvPr/>
        </p:nvSpPr>
        <p:spPr>
          <a:xfrm>
            <a:off x="2416850" y="6877308"/>
            <a:ext cx="399213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lt1"/>
                </a:solidFill>
              </a:rPr>
              <a:t>Сокращение времени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lt1"/>
                </a:solidFill>
              </a:rPr>
              <a:t>работы 1 менеджера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lt1"/>
                </a:solidFill>
              </a:rPr>
              <a:t>с 1 документом</a:t>
            </a:r>
          </a:p>
        </p:txBody>
      </p:sp>
      <p:sp>
        <p:nvSpPr>
          <p:cNvPr id="268" name="Google Shape;268;gc0d7555567_0_8"/>
          <p:cNvSpPr txBox="1"/>
          <p:nvPr/>
        </p:nvSpPr>
        <p:spPr>
          <a:xfrm>
            <a:off x="1142225" y="572824"/>
            <a:ext cx="5015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solidFill>
                  <a:srgbClr val="264C3D"/>
                </a:solidFill>
              </a:rPr>
              <a:t>Внедрение:</a:t>
            </a:r>
            <a:endParaRPr dirty="0"/>
          </a:p>
        </p:txBody>
      </p:sp>
      <p:sp>
        <p:nvSpPr>
          <p:cNvPr id="6" name="Google Shape;268;gc0d7555567_0_8">
            <a:extLst>
              <a:ext uri="{FF2B5EF4-FFF2-40B4-BE49-F238E27FC236}">
                <a16:creationId xmlns:a16="http://schemas.microsoft.com/office/drawing/2014/main" id="{AFA488E4-82FB-4D5B-97D5-1D72F8B200BE}"/>
              </a:ext>
            </a:extLst>
          </p:cNvPr>
          <p:cNvSpPr txBox="1"/>
          <p:nvPr/>
        </p:nvSpPr>
        <p:spPr>
          <a:xfrm>
            <a:off x="1142225" y="1718904"/>
            <a:ext cx="1359419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i="1" dirty="0" err="1">
                <a:solidFill>
                  <a:srgbClr val="D64028"/>
                </a:solidFill>
              </a:rPr>
              <a:t>1С:Подпись</a:t>
            </a:r>
            <a:r>
              <a:rPr lang="ru-RU" sz="3200" i="1" dirty="0">
                <a:solidFill>
                  <a:srgbClr val="D64028"/>
                </a:solidFill>
              </a:rPr>
              <a:t> </a:t>
            </a:r>
            <a:r>
              <a:rPr lang="en-US" sz="3200" i="1" dirty="0">
                <a:solidFill>
                  <a:schemeClr val="bg1"/>
                </a:solidFill>
              </a:rPr>
              <a:t>[</a:t>
            </a:r>
            <a:r>
              <a:rPr lang="ru-RU" sz="3200" i="1" dirty="0">
                <a:solidFill>
                  <a:schemeClr val="bg1"/>
                </a:solidFill>
              </a:rPr>
              <a:t>с подпиской </a:t>
            </a:r>
            <a:r>
              <a:rPr lang="ru-RU" sz="3200" i="1" dirty="0" err="1">
                <a:solidFill>
                  <a:schemeClr val="bg1"/>
                </a:solidFill>
              </a:rPr>
              <a:t>Adobe</a:t>
            </a:r>
            <a:r>
              <a:rPr lang="ru-RU" sz="3200" i="1" dirty="0">
                <a:solidFill>
                  <a:schemeClr val="bg1"/>
                </a:solidFill>
              </a:rPr>
              <a:t> </a:t>
            </a:r>
            <a:r>
              <a:rPr lang="ru-RU" sz="3200" i="1" dirty="0" err="1">
                <a:solidFill>
                  <a:schemeClr val="bg1"/>
                </a:solidFill>
              </a:rPr>
              <a:t>Pro</a:t>
            </a:r>
            <a:r>
              <a:rPr lang="en-US" sz="3200" i="1" dirty="0">
                <a:solidFill>
                  <a:schemeClr val="bg1"/>
                </a:solidFill>
              </a:rPr>
              <a:t>]</a:t>
            </a:r>
            <a:endParaRPr sz="1050" i="1" dirty="0">
              <a:solidFill>
                <a:schemeClr val="bg1"/>
              </a:solidFill>
            </a:endParaRPr>
          </a:p>
        </p:txBody>
      </p:sp>
      <p:sp>
        <p:nvSpPr>
          <p:cNvPr id="7" name="Google Shape;268;gc0d7555567_0_8">
            <a:extLst>
              <a:ext uri="{FF2B5EF4-FFF2-40B4-BE49-F238E27FC236}">
                <a16:creationId xmlns:a16="http://schemas.microsoft.com/office/drawing/2014/main" id="{47FA9427-6BCC-4980-ACD9-B6015ED29241}"/>
              </a:ext>
            </a:extLst>
          </p:cNvPr>
          <p:cNvSpPr txBox="1"/>
          <p:nvPr/>
        </p:nvSpPr>
        <p:spPr>
          <a:xfrm>
            <a:off x="1142225" y="2501740"/>
            <a:ext cx="1359419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i="1" dirty="0">
                <a:solidFill>
                  <a:schemeClr val="bg1"/>
                </a:solidFill>
              </a:rPr>
              <a:t>Вертикальное сжатие </a:t>
            </a:r>
            <a:endParaRPr sz="1050" i="1" dirty="0">
              <a:solidFill>
                <a:schemeClr val="bg1"/>
              </a:solidFill>
            </a:endParaRPr>
          </a:p>
        </p:txBody>
      </p:sp>
      <p:sp>
        <p:nvSpPr>
          <p:cNvPr id="8" name="Google Shape;268;gc0d7555567_0_8">
            <a:extLst>
              <a:ext uri="{FF2B5EF4-FFF2-40B4-BE49-F238E27FC236}">
                <a16:creationId xmlns:a16="http://schemas.microsoft.com/office/drawing/2014/main" id="{EFC53970-D608-4495-B68D-971A8DCBBE50}"/>
              </a:ext>
            </a:extLst>
          </p:cNvPr>
          <p:cNvSpPr txBox="1"/>
          <p:nvPr/>
        </p:nvSpPr>
        <p:spPr>
          <a:xfrm>
            <a:off x="1142225" y="3284576"/>
            <a:ext cx="1359419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i="1" dirty="0">
                <a:solidFill>
                  <a:schemeClr val="bg1"/>
                </a:solidFill>
              </a:rPr>
              <a:t>Временные ограничения на задачи</a:t>
            </a:r>
            <a:endParaRPr sz="1050" i="1" dirty="0">
              <a:solidFill>
                <a:schemeClr val="bg1"/>
              </a:solidFill>
            </a:endParaRPr>
          </a:p>
        </p:txBody>
      </p:sp>
      <p:sp>
        <p:nvSpPr>
          <p:cNvPr id="9" name="Google Shape;268;gc0d7555567_0_8">
            <a:extLst>
              <a:ext uri="{FF2B5EF4-FFF2-40B4-BE49-F238E27FC236}">
                <a16:creationId xmlns:a16="http://schemas.microsoft.com/office/drawing/2014/main" id="{C24A41B2-578C-4347-A200-865ADF50AE2C}"/>
              </a:ext>
            </a:extLst>
          </p:cNvPr>
          <p:cNvSpPr txBox="1"/>
          <p:nvPr/>
        </p:nvSpPr>
        <p:spPr>
          <a:xfrm>
            <a:off x="1142225" y="5541065"/>
            <a:ext cx="5015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solidFill>
                  <a:srgbClr val="264C3D"/>
                </a:solidFill>
              </a:rPr>
              <a:t>Результат:</a:t>
            </a:r>
            <a:endParaRPr dirty="0"/>
          </a:p>
        </p:txBody>
      </p:sp>
      <p:pic>
        <p:nvPicPr>
          <p:cNvPr id="1026" name="Picture 2" descr="1С:Подпись | Сервисы 1С">
            <a:extLst>
              <a:ext uri="{FF2B5EF4-FFF2-40B4-BE49-F238E27FC236}">
                <a16:creationId xmlns:a16="http://schemas.microsoft.com/office/drawing/2014/main" id="{CE026E41-26CF-4D4D-86BE-528D7B80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6750" y1="26500" x2="36750" y2="26500"/>
                        <a14:foregroundMark x1="54000" y1="36500" x2="54000" y2="36500"/>
                        <a14:foregroundMark x1="61250" y1="47250" x2="61250" y2="47250"/>
                        <a14:foregroundMark x1="37750" y1="57750" x2="37750" y2="57750"/>
                        <a14:foregroundMark x1="63250" y1="66500" x2="63250" y2="6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922" y="1201045"/>
            <a:ext cx="3186123" cy="3186123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225B71-8F86-4CB1-8A6B-C03F2C8101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719512" y="6995776"/>
            <a:ext cx="1087881" cy="108788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00F44D5-CCE6-448C-A7D9-5CE5237596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10651" y="6995777"/>
            <a:ext cx="1087881" cy="108788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F001FAD-9E16-446A-82CF-D91E8E6158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05173" y="6933512"/>
            <a:ext cx="1087881" cy="1087881"/>
          </a:xfrm>
          <a:prstGeom prst="rect">
            <a:avLst/>
          </a:prstGeom>
        </p:spPr>
      </p:pic>
      <p:sp>
        <p:nvSpPr>
          <p:cNvPr id="22" name="Google Shape;267;gc0d7555567_0_8">
            <a:extLst>
              <a:ext uri="{FF2B5EF4-FFF2-40B4-BE49-F238E27FC236}">
                <a16:creationId xmlns:a16="http://schemas.microsoft.com/office/drawing/2014/main" id="{D3F965D6-7178-446B-B8EE-6EAE0F609170}"/>
              </a:ext>
            </a:extLst>
          </p:cNvPr>
          <p:cNvSpPr txBox="1"/>
          <p:nvPr/>
        </p:nvSpPr>
        <p:spPr>
          <a:xfrm>
            <a:off x="8129012" y="6692642"/>
            <a:ext cx="3992131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lt1"/>
                </a:solidFill>
              </a:rPr>
              <a:t>Уменьшение количества итераций по подтверждению документов</a:t>
            </a:r>
          </a:p>
        </p:txBody>
      </p:sp>
      <p:sp>
        <p:nvSpPr>
          <p:cNvPr id="23" name="Google Shape;267;gc0d7555567_0_8">
            <a:extLst>
              <a:ext uri="{FF2B5EF4-FFF2-40B4-BE49-F238E27FC236}">
                <a16:creationId xmlns:a16="http://schemas.microsoft.com/office/drawing/2014/main" id="{25180B5C-99F6-477F-9737-95E6B188620F}"/>
              </a:ext>
            </a:extLst>
          </p:cNvPr>
          <p:cNvSpPr txBox="1"/>
          <p:nvPr/>
        </p:nvSpPr>
        <p:spPr>
          <a:xfrm>
            <a:off x="13892303" y="6754906"/>
            <a:ext cx="3992131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lt1"/>
                </a:solidFill>
              </a:rPr>
              <a:t>Отсутствие необходимости ручной проверки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lt1"/>
                </a:solidFill>
              </a:rPr>
              <a:t>несколько раз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B8A7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9362f434689373_0"/>
          <p:cNvSpPr txBox="1"/>
          <p:nvPr/>
        </p:nvSpPr>
        <p:spPr>
          <a:xfrm>
            <a:off x="1142234" y="591786"/>
            <a:ext cx="618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647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3978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29362f434689373_0"/>
          <p:cNvSpPr txBox="1"/>
          <p:nvPr/>
        </p:nvSpPr>
        <p:spPr>
          <a:xfrm>
            <a:off x="1378297" y="1408134"/>
            <a:ext cx="650011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b="1" dirty="0">
                <a:solidFill>
                  <a:schemeClr val="bg1"/>
                </a:solidFill>
              </a:rPr>
              <a:t>Текущие метрики</a:t>
            </a:r>
            <a:r>
              <a:rPr lang="ru-RU" sz="5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 b="1" dirty="0">
              <a:solidFill>
                <a:schemeClr val="bg1"/>
              </a:solidFill>
            </a:endParaRPr>
          </a:p>
        </p:txBody>
      </p:sp>
      <p:sp>
        <p:nvSpPr>
          <p:cNvPr id="259" name="Google Shape;259;g129362f434689373_0"/>
          <p:cNvSpPr txBox="1"/>
          <p:nvPr/>
        </p:nvSpPr>
        <p:spPr>
          <a:xfrm>
            <a:off x="10409586" y="1408134"/>
            <a:ext cx="672791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b="1" dirty="0">
                <a:solidFill>
                  <a:schemeClr val="bg1"/>
                </a:solidFill>
              </a:rPr>
              <a:t>Целевые метрики</a:t>
            </a:r>
            <a:r>
              <a:rPr lang="ru-RU" sz="5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B3108-DB03-4BFC-B031-3E5FF4C069A0}"/>
              </a:ext>
            </a:extLst>
          </p:cNvPr>
          <p:cNvSpPr txBox="1"/>
          <p:nvPr/>
        </p:nvSpPr>
        <p:spPr>
          <a:xfrm>
            <a:off x="13782741" y="3749162"/>
            <a:ext cx="1370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>
                <a:solidFill>
                  <a:srgbClr val="264C3D"/>
                </a:solidFill>
              </a:rPr>
              <a:t>1 шт.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B71CB5-B6C0-4080-A4F7-DF6C21CB1A0C}"/>
              </a:ext>
            </a:extLst>
          </p:cNvPr>
          <p:cNvSpPr txBox="1"/>
          <p:nvPr/>
        </p:nvSpPr>
        <p:spPr>
          <a:xfrm>
            <a:off x="13782741" y="5192934"/>
            <a:ext cx="19303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>
                <a:solidFill>
                  <a:srgbClr val="264C3D"/>
                </a:solidFill>
              </a:rPr>
              <a:t>1-3 </a:t>
            </a:r>
          </a:p>
          <a:p>
            <a:r>
              <a:rPr lang="ru-RU" sz="3200" b="1" i="1" dirty="0">
                <a:solidFill>
                  <a:srgbClr val="264C3D"/>
                </a:solidFill>
              </a:rPr>
              <a:t>минуты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6212F8-0618-4730-8C3D-7A38A9031D46}"/>
              </a:ext>
            </a:extLst>
          </p:cNvPr>
          <p:cNvSpPr txBox="1"/>
          <p:nvPr/>
        </p:nvSpPr>
        <p:spPr>
          <a:xfrm>
            <a:off x="13773541" y="6892450"/>
            <a:ext cx="15792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>
                <a:solidFill>
                  <a:srgbClr val="264C3D"/>
                </a:solidFill>
              </a:rPr>
              <a:t>10-20 </a:t>
            </a:r>
          </a:p>
          <a:p>
            <a:r>
              <a:rPr lang="ru-RU" sz="3200" b="1" i="1" dirty="0">
                <a:solidFill>
                  <a:srgbClr val="264C3D"/>
                </a:solidFill>
              </a:rPr>
              <a:t>минут</a:t>
            </a:r>
          </a:p>
        </p:txBody>
      </p:sp>
      <p:sp>
        <p:nvSpPr>
          <p:cNvPr id="4" name="Стрелка: пятиугольник 3">
            <a:extLst>
              <a:ext uri="{FF2B5EF4-FFF2-40B4-BE49-F238E27FC236}">
                <a16:creationId xmlns:a16="http://schemas.microsoft.com/office/drawing/2014/main" id="{4D5C900E-FEF2-4D46-A8B1-AB7E77866DEA}"/>
              </a:ext>
            </a:extLst>
          </p:cNvPr>
          <p:cNvSpPr/>
          <p:nvPr/>
        </p:nvSpPr>
        <p:spPr>
          <a:xfrm>
            <a:off x="5459896" y="3339551"/>
            <a:ext cx="7818600" cy="1404000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i="1" dirty="0"/>
          </a:p>
        </p:txBody>
      </p:sp>
      <p:sp>
        <p:nvSpPr>
          <p:cNvPr id="15" name="Стрелка: пятиугольник 14">
            <a:extLst>
              <a:ext uri="{FF2B5EF4-FFF2-40B4-BE49-F238E27FC236}">
                <a16:creationId xmlns:a16="http://schemas.microsoft.com/office/drawing/2014/main" id="{20BCE232-3C82-4BC9-A858-3E899E45E2ED}"/>
              </a:ext>
            </a:extLst>
          </p:cNvPr>
          <p:cNvSpPr/>
          <p:nvPr/>
        </p:nvSpPr>
        <p:spPr>
          <a:xfrm>
            <a:off x="5459896" y="5034305"/>
            <a:ext cx="7818600" cy="1404000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пятиугольник 15">
            <a:extLst>
              <a:ext uri="{FF2B5EF4-FFF2-40B4-BE49-F238E27FC236}">
                <a16:creationId xmlns:a16="http://schemas.microsoft.com/office/drawing/2014/main" id="{ECB76BE2-0AFF-4AEF-AF80-D4242E3408D6}"/>
              </a:ext>
            </a:extLst>
          </p:cNvPr>
          <p:cNvSpPr/>
          <p:nvPr/>
        </p:nvSpPr>
        <p:spPr>
          <a:xfrm>
            <a:off x="5459896" y="6729059"/>
            <a:ext cx="7818600" cy="1404000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1" name="Google Shape;260;g129362f434689373_0">
            <a:extLst>
              <a:ext uri="{FF2B5EF4-FFF2-40B4-BE49-F238E27FC236}">
                <a16:creationId xmlns:a16="http://schemas.microsoft.com/office/drawing/2014/main" id="{C56CE2C1-9D03-44F2-B084-1D0EA3B7676D}"/>
              </a:ext>
            </a:extLst>
          </p:cNvPr>
          <p:cNvSpPr txBox="1"/>
          <p:nvPr/>
        </p:nvSpPr>
        <p:spPr>
          <a:xfrm>
            <a:off x="5646387" y="7169469"/>
            <a:ext cx="744561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marR="0"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r>
              <a:rPr lang="ru-RU" sz="2800" dirty="0">
                <a:solidFill>
                  <a:srgbClr val="63B8A7"/>
                </a:solidFill>
              </a:rPr>
              <a:t>время приемки товара на склад</a:t>
            </a:r>
            <a:endParaRPr sz="2800" dirty="0">
              <a:solidFill>
                <a:srgbClr val="63B8A7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5D6C6-CA13-455E-8510-EFA899EB6545}"/>
              </a:ext>
            </a:extLst>
          </p:cNvPr>
          <p:cNvSpPr txBox="1"/>
          <p:nvPr/>
        </p:nvSpPr>
        <p:spPr>
          <a:xfrm>
            <a:off x="3014872" y="3749163"/>
            <a:ext cx="173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>
                <a:solidFill>
                  <a:srgbClr val="264C3D"/>
                </a:solidFill>
              </a:rPr>
              <a:t>1-4</a:t>
            </a:r>
            <a:r>
              <a:rPr lang="en-US" sz="3200" b="1" i="1" dirty="0">
                <a:solidFill>
                  <a:srgbClr val="264C3D"/>
                </a:solidFill>
              </a:rPr>
              <a:t> </a:t>
            </a:r>
            <a:r>
              <a:rPr lang="ru-RU" sz="3200" b="1" i="1" dirty="0">
                <a:solidFill>
                  <a:srgbClr val="264C3D"/>
                </a:solidFill>
              </a:rPr>
              <a:t>шт.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AD74AC-45C6-47E3-B861-0F1E8DE29F2F}"/>
              </a:ext>
            </a:extLst>
          </p:cNvPr>
          <p:cNvSpPr txBox="1"/>
          <p:nvPr/>
        </p:nvSpPr>
        <p:spPr>
          <a:xfrm>
            <a:off x="2733798" y="5192934"/>
            <a:ext cx="19303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b="1" i="1" dirty="0">
                <a:solidFill>
                  <a:srgbClr val="264C3D"/>
                </a:solidFill>
              </a:rPr>
              <a:t>10-15</a:t>
            </a:r>
          </a:p>
          <a:p>
            <a:pPr algn="r"/>
            <a:r>
              <a:rPr lang="ru-RU" sz="3200" b="1" i="1" dirty="0">
                <a:solidFill>
                  <a:srgbClr val="264C3D"/>
                </a:solidFill>
              </a:rPr>
              <a:t>минуты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2B99FB-F424-4DF4-BF77-1C0367FD155D}"/>
              </a:ext>
            </a:extLst>
          </p:cNvPr>
          <p:cNvSpPr txBox="1"/>
          <p:nvPr/>
        </p:nvSpPr>
        <p:spPr>
          <a:xfrm>
            <a:off x="3521964" y="6892450"/>
            <a:ext cx="1106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b="1" i="1" dirty="0">
                <a:solidFill>
                  <a:srgbClr val="264C3D"/>
                </a:solidFill>
              </a:rPr>
              <a:t>1-3</a:t>
            </a:r>
          </a:p>
          <a:p>
            <a:pPr algn="r"/>
            <a:r>
              <a:rPr lang="ru-RU" sz="3200" b="1" i="1" dirty="0">
                <a:solidFill>
                  <a:srgbClr val="264C3D"/>
                </a:solidFill>
              </a:rPr>
              <a:t>часа</a:t>
            </a:r>
          </a:p>
        </p:txBody>
      </p:sp>
      <p:sp>
        <p:nvSpPr>
          <p:cNvPr id="17" name="Google Shape;260;g129362f434689373_0">
            <a:extLst>
              <a:ext uri="{FF2B5EF4-FFF2-40B4-BE49-F238E27FC236}">
                <a16:creationId xmlns:a16="http://schemas.microsoft.com/office/drawing/2014/main" id="{D1787903-1D48-41F2-AB1F-5BDC3C9DE1B0}"/>
              </a:ext>
            </a:extLst>
          </p:cNvPr>
          <p:cNvSpPr txBox="1"/>
          <p:nvPr/>
        </p:nvSpPr>
        <p:spPr>
          <a:xfrm>
            <a:off x="5646388" y="5254510"/>
            <a:ext cx="744561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marR="0"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r>
              <a:rPr lang="ru-RU" sz="2800" dirty="0">
                <a:solidFill>
                  <a:srgbClr val="63B8A7"/>
                </a:solidFill>
              </a:rPr>
              <a:t>время, затраченное на работу с </a:t>
            </a:r>
          </a:p>
          <a:p>
            <a:pPr marL="76200" marR="0"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r>
              <a:rPr lang="ru-RU" sz="2800" dirty="0">
                <a:solidFill>
                  <a:srgbClr val="63B8A7"/>
                </a:solidFill>
              </a:rPr>
              <a:t>одним документом одним менеджером</a:t>
            </a:r>
          </a:p>
        </p:txBody>
      </p:sp>
      <p:sp>
        <p:nvSpPr>
          <p:cNvPr id="18" name="Google Shape;260;g129362f434689373_0">
            <a:extLst>
              <a:ext uri="{FF2B5EF4-FFF2-40B4-BE49-F238E27FC236}">
                <a16:creationId xmlns:a16="http://schemas.microsoft.com/office/drawing/2014/main" id="{BD7B7DD1-825D-49C1-86CA-150BD5F50C77}"/>
              </a:ext>
            </a:extLst>
          </p:cNvPr>
          <p:cNvSpPr txBox="1"/>
          <p:nvPr/>
        </p:nvSpPr>
        <p:spPr>
          <a:xfrm>
            <a:off x="5646387" y="3576173"/>
            <a:ext cx="744561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marR="0"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r>
              <a:rPr lang="ru-RU" sz="2800" dirty="0">
                <a:solidFill>
                  <a:srgbClr val="63B8A7"/>
                </a:solidFill>
              </a:rPr>
              <a:t>количество итераций по подтверждению счёта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B8A7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 rot="1112919">
            <a:off x="1096525" y="1866776"/>
            <a:ext cx="6129395" cy="6353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5149" y="1956502"/>
            <a:ext cx="5638800" cy="534154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7958177" y="1369302"/>
            <a:ext cx="6272978" cy="599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2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Название проекта:</a:t>
            </a:r>
            <a:endParaRPr sz="2400" b="1" i="0" u="none" strike="noStrike" cap="none">
              <a:solidFill>
                <a:srgbClr val="0942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7958177" y="1624261"/>
            <a:ext cx="9829800" cy="767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365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«Моделирование процессов компании «Аскона».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7925721" y="2677004"/>
            <a:ext cx="6272978" cy="599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2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Задачи:</a:t>
            </a:r>
            <a:endParaRPr sz="2400" b="1" i="0" u="none" strike="noStrike" cap="none">
              <a:solidFill>
                <a:srgbClr val="0942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7925721" y="3330993"/>
            <a:ext cx="98298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Наша задача проанализировать и оптимизировать процессы взаимодействия в цепочке франчайзор («Аскона») – франчайзи (обычно ИП) – клиенты.</a:t>
            </a:r>
            <a:endParaRPr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7925721" y="4248726"/>
            <a:ext cx="6272978" cy="599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2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Критерий успешности</a:t>
            </a:r>
            <a:r>
              <a:rPr lang="ru-RU" sz="2400" b="1" u="non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 b="1" u="none">
              <a:solidFill>
                <a:srgbClr val="0942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7925721" y="4951142"/>
            <a:ext cx="98298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Нахождение этапа(ов) бизнес процесса, который(е) можно оптимизировать. Завершение проекта до 29 марта 2021 года.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7925721" y="6085864"/>
            <a:ext cx="627297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Основные участники проекта и заинтересованные лица:</a:t>
            </a:r>
            <a:r>
              <a:rPr lang="ru-RU" sz="2400" b="1" u="non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 b="1" u="none">
              <a:solidFill>
                <a:srgbClr val="0942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7958177" y="6896100"/>
            <a:ext cx="9829800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Полутина Марина (менеджер),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Григоращенко Екатерина (бизнес-аналитик),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Юсупова Арина (бизнес-аналитик),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Полищук Анастасия(аудитор),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Казанцев Н.С. (куратор).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3"/>
          <p:cNvGrpSpPr/>
          <p:nvPr/>
        </p:nvGrpSpPr>
        <p:grpSpPr>
          <a:xfrm rot="5077701">
            <a:off x="15951956" y="965860"/>
            <a:ext cx="6598676" cy="8010438"/>
            <a:chOff x="357326" y="595112"/>
            <a:chExt cx="8798233" cy="12208610"/>
          </a:xfrm>
        </p:grpSpPr>
        <p:sp>
          <p:nvSpPr>
            <p:cNvPr id="112" name="Google Shape;112;p3"/>
            <p:cNvSpPr/>
            <p:nvPr/>
          </p:nvSpPr>
          <p:spPr>
            <a:xfrm rot="322299">
              <a:off x="391320" y="11261778"/>
              <a:ext cx="8730244" cy="1135794"/>
            </a:xfrm>
            <a:custGeom>
              <a:avLst/>
              <a:gdLst/>
              <a:ahLst/>
              <a:cxnLst/>
              <a:rect l="l" t="t" r="r" b="b"/>
              <a:pathLst>
                <a:path w="4782157" h="1321853" extrusionOk="0">
                  <a:moveTo>
                    <a:pt x="4657697" y="1321853"/>
                  </a:moveTo>
                  <a:lnTo>
                    <a:pt x="124460" y="1321853"/>
                  </a:lnTo>
                  <a:cubicBezTo>
                    <a:pt x="55880" y="1321853"/>
                    <a:pt x="0" y="1265973"/>
                    <a:pt x="0" y="119739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57697" y="0"/>
                  </a:lnTo>
                  <a:cubicBezTo>
                    <a:pt x="4726277" y="0"/>
                    <a:pt x="4782157" y="55880"/>
                    <a:pt x="4782157" y="124460"/>
                  </a:cubicBezTo>
                  <a:lnTo>
                    <a:pt x="4782157" y="1197393"/>
                  </a:lnTo>
                  <a:cubicBezTo>
                    <a:pt x="4782157" y="1265973"/>
                    <a:pt x="4726277" y="1321853"/>
                    <a:pt x="4657697" y="1321853"/>
                  </a:cubicBezTo>
                  <a:close/>
                </a:path>
              </a:pathLst>
            </a:custGeom>
            <a:solidFill>
              <a:srgbClr val="63B8A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BFE2D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"/>
            <p:cNvSpPr txBox="1"/>
            <p:nvPr/>
          </p:nvSpPr>
          <p:spPr>
            <a:xfrm>
              <a:off x="471735" y="595112"/>
              <a:ext cx="8149782" cy="558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399" u="none">
                  <a:solidFill>
                    <a:srgbClr val="264C3D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471735" y="4024966"/>
              <a:ext cx="8149782" cy="5590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3"/>
          <p:cNvGrpSpPr/>
          <p:nvPr/>
        </p:nvGrpSpPr>
        <p:grpSpPr>
          <a:xfrm>
            <a:off x="-488224" y="-1240090"/>
            <a:ext cx="15683958" cy="12243491"/>
            <a:chOff x="-1075939" y="-442724"/>
            <a:chExt cx="14762992" cy="20161376"/>
          </a:xfrm>
        </p:grpSpPr>
        <p:pic>
          <p:nvPicPr>
            <p:cNvPr id="116" name="Google Shape;116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9870530">
              <a:off x="1148955" y="606452"/>
              <a:ext cx="10313205" cy="180630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" name="Google Shape;117;p3"/>
            <p:cNvGrpSpPr/>
            <p:nvPr/>
          </p:nvGrpSpPr>
          <p:grpSpPr>
            <a:xfrm>
              <a:off x="676596" y="3482540"/>
              <a:ext cx="6631459" cy="1072973"/>
              <a:chOff x="-2489628" y="-1078312"/>
              <a:chExt cx="8841947" cy="1430631"/>
            </a:xfrm>
          </p:grpSpPr>
          <p:sp>
            <p:nvSpPr>
              <p:cNvPr id="118" name="Google Shape;118;p3"/>
              <p:cNvSpPr txBox="1"/>
              <p:nvPr/>
            </p:nvSpPr>
            <p:spPr>
              <a:xfrm>
                <a:off x="-1440214" y="-1078312"/>
                <a:ext cx="6237423" cy="14306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4200" u="none">
                    <a:solidFill>
                      <a:srgbClr val="63B8A7"/>
                    </a:solidFill>
                    <a:latin typeface="Arial"/>
                    <a:ea typeface="Arial"/>
                    <a:cs typeface="Arial"/>
                    <a:sym typeface="Arial"/>
                  </a:rPr>
                  <a:t>Ведение задач</a:t>
                </a:r>
                <a:endParaRPr sz="4200" u="none">
                  <a:solidFill>
                    <a:srgbClr val="63B8A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3"/>
              <p:cNvSpPr txBox="1"/>
              <p:nvPr/>
            </p:nvSpPr>
            <p:spPr>
              <a:xfrm>
                <a:off x="-2489628" y="-617929"/>
                <a:ext cx="8841947" cy="608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u="non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20" name="Google Shape;12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9774" y="1992416"/>
            <a:ext cx="14020800" cy="654768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5791200" y="8570179"/>
            <a:ext cx="4343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Для записи плана проекта работы был выбрана система Trello, так как с ней хорошо знакома команда проекта.</a:t>
            </a:r>
            <a:endParaRPr sz="1600" u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 rot="5400000">
            <a:off x="13546656" y="5056617"/>
            <a:ext cx="4796206" cy="419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https://trello.com/b/K8NlBnCp</a:t>
            </a:r>
            <a:endParaRPr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4"/>
          <p:cNvGrpSpPr/>
          <p:nvPr/>
        </p:nvGrpSpPr>
        <p:grpSpPr>
          <a:xfrm>
            <a:off x="-193699" y="889978"/>
            <a:ext cx="8820423" cy="8681721"/>
            <a:chOff x="-54459" y="563097"/>
            <a:chExt cx="10036659" cy="9552379"/>
          </a:xfrm>
        </p:grpSpPr>
        <p:pic>
          <p:nvPicPr>
            <p:cNvPr id="128" name="Google Shape;128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168430">
              <a:off x="997148" y="1554149"/>
              <a:ext cx="7177115" cy="71771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9620152">
              <a:off x="895418" y="2336555"/>
              <a:ext cx="6829044" cy="68290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4"/>
            <p:cNvSpPr txBox="1"/>
            <p:nvPr/>
          </p:nvSpPr>
          <p:spPr>
            <a:xfrm>
              <a:off x="2040318" y="4278592"/>
              <a:ext cx="4539242" cy="2101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4000">
                  <a:solidFill>
                    <a:srgbClr val="264C3D"/>
                  </a:solidFill>
                  <a:latin typeface="Arial"/>
                  <a:ea typeface="Arial"/>
                  <a:cs typeface="Arial"/>
                  <a:sym typeface="Arial"/>
                </a:rPr>
                <a:t>Матрица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4000">
                  <a:solidFill>
                    <a:srgbClr val="264C3D"/>
                  </a:solidFill>
                  <a:latin typeface="Arial"/>
                  <a:ea typeface="Arial"/>
                  <a:cs typeface="Arial"/>
                  <a:sym typeface="Arial"/>
                </a:rPr>
                <a:t>коммуникаций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4000" u="none">
                  <a:solidFill>
                    <a:srgbClr val="264C3D"/>
                  </a:solidFill>
                  <a:latin typeface="Arial"/>
                  <a:ea typeface="Arial"/>
                  <a:cs typeface="Arial"/>
                  <a:sym typeface="Arial"/>
                </a:rPr>
                <a:t>[RACI]</a:t>
              </a:r>
              <a:endParaRPr/>
            </a:p>
          </p:txBody>
        </p:sp>
        <p:graphicFrame>
          <p:nvGraphicFramePr>
            <p:cNvPr id="131" name="Google Shape;131;p4"/>
            <p:cNvGraphicFramePr/>
            <p:nvPr/>
          </p:nvGraphicFramePr>
          <p:xfrm>
            <a:off x="8755063" y="4956175"/>
            <a:ext cx="1227137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227137" imgH="373063" progId="Excel.Sheet.12">
                    <p:embed/>
                  </p:oleObj>
                </mc:Choice>
                <mc:Fallback>
                  <p:oleObj r:id="rId5" imgW="1227137" imgH="373063" progId="Excel.Sheet.12">
                    <p:embed/>
                    <p:pic>
                      <p:nvPicPr>
                        <p:cNvPr id="131" name="Google Shape;131;p4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8755063" y="4956175"/>
                          <a:ext cx="1227137" cy="373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2" name="Google Shape;132;p4"/>
          <p:cNvGraphicFramePr/>
          <p:nvPr/>
        </p:nvGraphicFramePr>
        <p:xfrm>
          <a:off x="7511856" y="488748"/>
          <a:ext cx="9798325" cy="9126800"/>
        </p:xfrm>
        <a:graphic>
          <a:graphicData uri="http://schemas.openxmlformats.org/drawingml/2006/table">
            <a:tbl>
              <a:tblPr firstRow="1" bandRow="1">
                <a:noFill/>
                <a:tableStyleId>{B1AD8528-EE07-4C5A-B129-4DFE786EAE85}</a:tableStyleId>
              </a:tblPr>
              <a:tblGrid>
                <a:gridCol w="439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7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Марина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Анастасия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Екатерина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Арина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Николай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Создание плана проекта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Написание устава проекта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Внесение задач в систему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Составление матрицы коммуникаций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Поиск информации по компании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Анализ информации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6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Составление дерева целей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6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Составление стр. карты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6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Составление orgchart</a:t>
                      </a:r>
                      <a:endParaRPr sz="1800" i="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6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Составление модели верхнего уровня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6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Моделирование процессов AS IS</a:t>
                      </a:r>
                      <a:endParaRPr sz="1800" i="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4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i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Моделирование процессов TO BE</a:t>
                      </a:r>
                      <a:endParaRPr sz="1800" i="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46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Подготовка проекта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46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Защита проекта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>
                          <a:solidFill>
                            <a:srgbClr val="63B8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 sz="1800" b="0" i="1">
                        <a:solidFill>
                          <a:srgbClr val="63B8A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1025" name="Picture 1">
            <a:extLst>
              <a:ext uri="{FF2B5EF4-FFF2-40B4-BE49-F238E27FC236}">
                <a16:creationId xmlns:a16="http://schemas.microsoft.com/office/drawing/2014/main" id="{AFBD68E7-E8F8-4931-AF3D-6F2C777DA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300" y="4953000"/>
            <a:ext cx="1219200" cy="368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 amt="90000"/>
          </a:blip>
          <a:srcRect/>
          <a:stretch/>
        </p:blipFill>
        <p:spPr>
          <a:xfrm rot="5400000">
            <a:off x="2537945" y="4966363"/>
            <a:ext cx="3333446" cy="3935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7913077" y="4886659"/>
            <a:ext cx="3375550" cy="3984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 rot="-7318190">
            <a:off x="12856402" y="5118384"/>
            <a:ext cx="2982954" cy="352131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 txBox="1"/>
          <p:nvPr/>
        </p:nvSpPr>
        <p:spPr>
          <a:xfrm>
            <a:off x="2740147" y="6188178"/>
            <a:ext cx="2929041" cy="138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33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собственные точки розничной и оптовой продажи</a:t>
            </a:r>
            <a:endParaRPr sz="2633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8136331" y="5974785"/>
            <a:ext cx="2929041" cy="188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33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контракты с крупными компаниями </a:t>
            </a:r>
            <a:endParaRPr sz="2633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33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(IKEA, Ашан)</a:t>
            </a:r>
            <a:endParaRPr sz="2633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13028027" y="6039933"/>
            <a:ext cx="2639704" cy="167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73" u="non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розничная продажа предпринимателей по договору</a:t>
            </a:r>
            <a:endParaRPr sz="2373" u="none">
              <a:solidFill>
                <a:srgbClr val="0942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5"/>
          <p:cNvGrpSpPr/>
          <p:nvPr/>
        </p:nvGrpSpPr>
        <p:grpSpPr>
          <a:xfrm>
            <a:off x="2249437" y="619759"/>
            <a:ext cx="13789125" cy="3786035"/>
            <a:chOff x="0" y="-66675"/>
            <a:chExt cx="14302962" cy="5048046"/>
          </a:xfrm>
        </p:grpSpPr>
        <p:sp>
          <p:nvSpPr>
            <p:cNvPr id="144" name="Google Shape;144;p5"/>
            <p:cNvSpPr txBox="1"/>
            <p:nvPr/>
          </p:nvSpPr>
          <p:spPr>
            <a:xfrm>
              <a:off x="0" y="-66675"/>
              <a:ext cx="14302962" cy="868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4200" b="1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О компании</a:t>
              </a:r>
              <a:endParaRPr sz="4200" b="1" u="non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 txBox="1"/>
            <p:nvPr/>
          </p:nvSpPr>
          <p:spPr>
            <a:xfrm>
              <a:off x="0" y="1003445"/>
              <a:ext cx="14302962" cy="3977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 u="none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«Аскона» — российская компания, крупнейший в России производитель ортопедических матрацев и товаров для сна. Производственные мощности компании находятся в Коврове (Владимирская область) и Новосибирске. Основана в 1990 году.</a:t>
              </a:r>
              <a:endParaRPr/>
            </a:p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 u="none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В данный момент компания имеет несколько способов реализации продукции:</a:t>
              </a:r>
              <a:endParaRPr sz="2800" u="non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/>
          <p:nvPr/>
        </p:nvSpPr>
        <p:spPr>
          <a:xfrm>
            <a:off x="914400" y="457200"/>
            <a:ext cx="16459200" cy="9372600"/>
          </a:xfrm>
          <a:custGeom>
            <a:avLst/>
            <a:gdLst/>
            <a:ahLst/>
            <a:cxnLst/>
            <a:rect l="l" t="t" r="r" b="b"/>
            <a:pathLst>
              <a:path w="4782157" h="1811812" extrusionOk="0">
                <a:moveTo>
                  <a:pt x="4657697" y="1811812"/>
                </a:moveTo>
                <a:lnTo>
                  <a:pt x="124460" y="1811812"/>
                </a:lnTo>
                <a:cubicBezTo>
                  <a:pt x="55880" y="1811812"/>
                  <a:pt x="0" y="1755932"/>
                  <a:pt x="0" y="1687351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657697" y="0"/>
                </a:lnTo>
                <a:cubicBezTo>
                  <a:pt x="4726277" y="0"/>
                  <a:pt x="4782157" y="55880"/>
                  <a:pt x="4782157" y="124460"/>
                </a:cubicBezTo>
                <a:lnTo>
                  <a:pt x="4782157" y="1687352"/>
                </a:lnTo>
                <a:cubicBezTo>
                  <a:pt x="4782157" y="1755932"/>
                  <a:pt x="4726277" y="1811812"/>
                  <a:pt x="4657697" y="1811812"/>
                </a:cubicBezTo>
                <a:close/>
              </a:path>
            </a:pathLst>
          </a:custGeom>
          <a:solidFill>
            <a:srgbClr val="7BC3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0" y="1771158"/>
            <a:ext cx="12649200" cy="7563342"/>
          </a:xfrm>
          <a:prstGeom prst="roundRect">
            <a:avLst>
              <a:gd name="adj" fmla="val 5453"/>
            </a:avLst>
          </a:prstGeom>
          <a:noFill/>
          <a:ln>
            <a:noFill/>
          </a:ln>
        </p:spPr>
      </p:pic>
      <p:sp>
        <p:nvSpPr>
          <p:cNvPr id="152" name="Google Shape;152;p6"/>
          <p:cNvSpPr txBox="1"/>
          <p:nvPr/>
        </p:nvSpPr>
        <p:spPr>
          <a:xfrm>
            <a:off x="2819400" y="1104900"/>
            <a:ext cx="785330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Модель организационной структуры: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 l="4551" t="2844" r="1824" b="3823"/>
          <a:stretch/>
        </p:blipFill>
        <p:spPr>
          <a:xfrm>
            <a:off x="5334000" y="-6145"/>
            <a:ext cx="10972801" cy="1029314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 rot="-5400000">
            <a:off x="800100" y="4454627"/>
            <a:ext cx="6934200" cy="1371600"/>
          </a:xfrm>
          <a:prstGeom prst="roundRect">
            <a:avLst>
              <a:gd name="adj" fmla="val 16667"/>
            </a:avLst>
          </a:prstGeom>
          <a:solidFill>
            <a:srgbClr val="3CD6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Стратегическая карта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B8A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764684">
            <a:off x="1799025" y="3211169"/>
            <a:ext cx="1780040" cy="1844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216357">
            <a:off x="1799025" y="5631561"/>
            <a:ext cx="1780040" cy="1844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7208" y="3703983"/>
            <a:ext cx="863673" cy="85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7208" y="6124375"/>
            <a:ext cx="924038" cy="85935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 txBox="1"/>
          <p:nvPr/>
        </p:nvSpPr>
        <p:spPr>
          <a:xfrm>
            <a:off x="3777211" y="5876943"/>
            <a:ext cx="6526353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200"/>
              <a:buFont typeface="Arial"/>
              <a:buNone/>
            </a:pPr>
            <a:r>
              <a:rPr lang="ru-RU" sz="2200" b="0" i="0" u="none" strike="noStrike">
                <a:solidFill>
                  <a:srgbClr val="EDEDED"/>
                </a:solidFill>
                <a:latin typeface="Arial"/>
                <a:ea typeface="Arial"/>
                <a:cs typeface="Arial"/>
                <a:sym typeface="Arial"/>
              </a:rPr>
              <a:t>Введение </a:t>
            </a:r>
            <a:r>
              <a:rPr lang="ru-RU" sz="2200" b="1" i="0" u="none" strike="noStrike">
                <a:solidFill>
                  <a:srgbClr val="EDEDED"/>
                </a:solidFill>
                <a:latin typeface="Arial"/>
                <a:ea typeface="Arial"/>
                <a:cs typeface="Arial"/>
                <a:sym typeface="Arial"/>
              </a:rPr>
              <a:t>документа об установленных сроках исполнения заказа </a:t>
            </a:r>
            <a:r>
              <a:rPr lang="ru-RU" sz="2200" b="0" i="0" u="none" strike="noStrike">
                <a:solidFill>
                  <a:srgbClr val="EDEDED"/>
                </a:solidFill>
                <a:latin typeface="Arial"/>
                <a:ea typeface="Arial"/>
                <a:cs typeface="Arial"/>
                <a:sym typeface="Arial"/>
              </a:rPr>
              <a:t>со стороны производства и порядке выплаты компенсаций в случае нарушения договора.</a:t>
            </a:r>
            <a:endParaRPr sz="2200" b="0" i="0" u="none" strike="noStrike" cap="none">
              <a:solidFill>
                <a:srgbClr val="EDED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3857817" y="3287274"/>
            <a:ext cx="7308232" cy="169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4C3D"/>
              </a:buClr>
              <a:buSzPts val="2200"/>
              <a:buFont typeface="Arial"/>
              <a:buNone/>
            </a:pPr>
            <a:r>
              <a:rPr lang="ru-RU" sz="2200" b="1" i="0" u="none" strike="noStrike" cap="non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Отсутствие документа об установленных сроках исполнения заказа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4C3D"/>
              </a:buClr>
              <a:buSzPts val="2200"/>
              <a:buFont typeface="Arial"/>
              <a:buNone/>
            </a:pPr>
            <a:r>
              <a:rPr lang="ru-RU" sz="2200" b="0" i="0" u="none" strike="noStrike" cap="non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между франчайзером и франчайзи при наличии обязательства франчайзи завершить заказ в установленные по закону сроки.</a:t>
            </a:r>
            <a:endParaRPr/>
          </a:p>
        </p:txBody>
      </p:sp>
      <p:sp>
        <p:nvSpPr>
          <p:cNvPr id="169" name="Google Shape;169;p8"/>
          <p:cNvSpPr txBox="1"/>
          <p:nvPr/>
        </p:nvSpPr>
        <p:spPr>
          <a:xfrm>
            <a:off x="1614520" y="1086274"/>
            <a:ext cx="1372952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Выявленные проблемы компании и наши гипотезы:</a:t>
            </a:r>
            <a:endParaRPr/>
          </a:p>
        </p:txBody>
      </p:sp>
      <p:pic>
        <p:nvPicPr>
          <p:cNvPr id="170" name="Google Shape;170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899336" y="4791295"/>
            <a:ext cx="5222905" cy="41198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"/>
          <p:cNvSpPr txBox="1"/>
          <p:nvPr/>
        </p:nvSpPr>
        <p:spPr>
          <a:xfrm>
            <a:off x="11430000" y="7997904"/>
            <a:ext cx="4571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6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200">
              <a:solidFill>
                <a:srgbClr val="0942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B8A7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764684">
            <a:off x="1799025" y="3211169"/>
            <a:ext cx="1780040" cy="1844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216357">
            <a:off x="1799025" y="5631561"/>
            <a:ext cx="1780040" cy="1844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7208" y="3703983"/>
            <a:ext cx="863673" cy="85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077553" y="5195054"/>
            <a:ext cx="5097256" cy="3733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57208" y="6124375"/>
            <a:ext cx="924038" cy="85935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9"/>
          <p:cNvSpPr txBox="1"/>
          <p:nvPr/>
        </p:nvSpPr>
        <p:spPr>
          <a:xfrm>
            <a:off x="3763960" y="6046220"/>
            <a:ext cx="652635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200"/>
              <a:buFont typeface="Arial"/>
              <a:buNone/>
            </a:pPr>
            <a:r>
              <a:rPr lang="ru-RU" sz="2200" i="0" u="none" strike="noStrike">
                <a:solidFill>
                  <a:srgbClr val="EDEDED"/>
                </a:solidFill>
                <a:latin typeface="Arial"/>
                <a:ea typeface="Arial"/>
                <a:cs typeface="Arial"/>
                <a:sym typeface="Arial"/>
              </a:rPr>
              <a:t>Введение </a:t>
            </a:r>
            <a:r>
              <a:rPr lang="ru-RU" sz="2200" b="1" i="0" u="none" strike="noStrike">
                <a:solidFill>
                  <a:srgbClr val="EDEDED"/>
                </a:solidFill>
                <a:latin typeface="Arial"/>
                <a:ea typeface="Arial"/>
                <a:cs typeface="Arial"/>
                <a:sym typeface="Arial"/>
              </a:rPr>
              <a:t>единой системы электронного документооборота </a:t>
            </a:r>
            <a:r>
              <a:rPr lang="ru-RU" sz="2200" i="0" u="none" strike="noStrike">
                <a:solidFill>
                  <a:srgbClr val="EDEDED"/>
                </a:solidFill>
                <a:latin typeface="Arial"/>
                <a:ea typeface="Arial"/>
                <a:cs typeface="Arial"/>
                <a:sym typeface="Arial"/>
              </a:rPr>
              <a:t>во всей компании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200"/>
              <a:buFont typeface="Arial"/>
              <a:buNone/>
            </a:pPr>
            <a:r>
              <a:rPr lang="ru-RU" sz="2200" i="0" u="none" strike="noStrike">
                <a:solidFill>
                  <a:srgbClr val="EDEDED"/>
                </a:solidFill>
                <a:latin typeface="Arial"/>
                <a:ea typeface="Arial"/>
                <a:cs typeface="Arial"/>
                <a:sym typeface="Arial"/>
              </a:rPr>
              <a:t>(и у франчайзера, и у франчайзи)</a:t>
            </a:r>
            <a:endParaRPr sz="2200" i="0" u="none" strike="noStrike" cap="none">
              <a:solidFill>
                <a:srgbClr val="EDED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3857817" y="3287274"/>
            <a:ext cx="7308232" cy="169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i="0" u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Наличие лишних трудовых затрат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0" i="0" u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на создание бумажной документации с последующим переводом данных в электронный вид, при этом сотрудники допускают ошибки, что создает задержки в производстве и поставке</a:t>
            </a:r>
            <a:endParaRPr/>
          </a:p>
        </p:txBody>
      </p:sp>
      <p:sp>
        <p:nvSpPr>
          <p:cNvPr id="183" name="Google Shape;183;p9"/>
          <p:cNvSpPr txBox="1"/>
          <p:nvPr/>
        </p:nvSpPr>
        <p:spPr>
          <a:xfrm>
            <a:off x="1614520" y="1086274"/>
            <a:ext cx="1372952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Выявленные проблемы компании и наши гипотезы:</a:t>
            </a:r>
            <a:endParaRPr/>
          </a:p>
        </p:txBody>
      </p:sp>
      <p:sp>
        <p:nvSpPr>
          <p:cNvPr id="184" name="Google Shape;184;p9"/>
          <p:cNvSpPr txBox="1"/>
          <p:nvPr/>
        </p:nvSpPr>
        <p:spPr>
          <a:xfrm>
            <a:off x="11430000" y="7997904"/>
            <a:ext cx="4571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6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200">
              <a:solidFill>
                <a:srgbClr val="0942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532</Words>
  <Application>Microsoft Office PowerPoint</Application>
  <PresentationFormat>Произвольный</PresentationFormat>
  <Paragraphs>146</Paragraphs>
  <Slides>13</Slides>
  <Notes>13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Office Theme</vt:lpstr>
      <vt:lpstr>Microsoft Excel Worksheet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Анастасия Полищук</cp:lastModifiedBy>
  <cp:revision>16</cp:revision>
  <dcterms:created xsi:type="dcterms:W3CDTF">2006-08-16T00:00:00Z</dcterms:created>
  <dcterms:modified xsi:type="dcterms:W3CDTF">2021-03-04T21:28:35Z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0x010100DA439D3CF340494990291A1882A28165</vt:lpwstr>
  </property>
</Properties>
</file>