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58" r:id="rId5"/>
    <p:sldId id="276" r:id="rId6"/>
    <p:sldId id="277" r:id="rId7"/>
    <p:sldId id="278" r:id="rId8"/>
    <p:sldId id="260" r:id="rId9"/>
    <p:sldId id="261" r:id="rId10"/>
    <p:sldId id="264" r:id="rId11"/>
    <p:sldId id="262" r:id="rId12"/>
    <p:sldId id="279" r:id="rId13"/>
    <p:sldId id="265" r:id="rId14"/>
    <p:sldId id="283" r:id="rId15"/>
    <p:sldId id="284" r:id="rId16"/>
    <p:sldId id="285" r:id="rId17"/>
    <p:sldId id="286" r:id="rId18"/>
    <p:sldId id="287" r:id="rId19"/>
    <p:sldId id="288" r:id="rId20"/>
    <p:sldId id="289" r:id="rId21"/>
    <p:sldId id="290" r:id="rId22"/>
    <p:sldId id="282"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024602-C68A-472C-9321-D4DED284A610}">
          <p14:sldIdLst>
            <p14:sldId id="256"/>
            <p14:sldId id="257"/>
            <p14:sldId id="259"/>
            <p14:sldId id="258"/>
            <p14:sldId id="276"/>
            <p14:sldId id="277"/>
            <p14:sldId id="278"/>
            <p14:sldId id="260"/>
            <p14:sldId id="261"/>
            <p14:sldId id="264"/>
            <p14:sldId id="262"/>
            <p14:sldId id="279"/>
            <p14:sldId id="265"/>
            <p14:sldId id="283"/>
            <p14:sldId id="284"/>
            <p14:sldId id="285"/>
            <p14:sldId id="286"/>
            <p14:sldId id="287"/>
            <p14:sldId id="288"/>
            <p14:sldId id="289"/>
            <p14:sldId id="290"/>
            <p14:sldId id="282"/>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8729" autoAdjust="0"/>
  </p:normalViewPr>
  <p:slideViewPr>
    <p:cSldViewPr snapToGrid="0" showGuides="1">
      <p:cViewPr varScale="1">
        <p:scale>
          <a:sx n="97" d="100"/>
          <a:sy n="97" d="100"/>
        </p:scale>
        <p:origin x="402" y="96"/>
      </p:cViewPr>
      <p:guideLst>
        <p:guide orient="horz" pos="2160"/>
        <p:guide pos="3840"/>
      </p:guideLst>
    </p:cSldViewPr>
  </p:slideViewPr>
  <p:outlineViewPr>
    <p:cViewPr>
      <p:scale>
        <a:sx n="33" d="100"/>
        <a:sy n="33" d="100"/>
      </p:scale>
      <p:origin x="0" y="-7464"/>
    </p:cViewPr>
  </p:outlineViewPr>
  <p:notesTextViewPr>
    <p:cViewPr>
      <p:scale>
        <a:sx n="1" d="1"/>
        <a:sy n="1" d="1"/>
      </p:scale>
      <p:origin x="0" y="0"/>
    </p:cViewPr>
  </p:notesTextViewPr>
  <p:sorterViewPr>
    <p:cViewPr>
      <p:scale>
        <a:sx n="125" d="100"/>
        <a:sy n="125" d="100"/>
      </p:scale>
      <p:origin x="0" y="-45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B2FB6-10D5-4491-8ECE-6C067DD2B1AE}"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606E-0CD1-4821-BFAE-F4EA403B5E56}" type="slidenum">
              <a:rPr lang="en-US" smtClean="0"/>
              <a:t>‹#›</a:t>
            </a:fld>
            <a:endParaRPr lang="en-US"/>
          </a:p>
        </p:txBody>
      </p:sp>
    </p:spTree>
    <p:extLst>
      <p:ext uri="{BB962C8B-B14F-4D97-AF65-F5344CB8AC3E}">
        <p14:creationId xmlns:p14="http://schemas.microsoft.com/office/powerpoint/2010/main" val="124809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Welcome </a:t>
            </a:r>
            <a:r>
              <a:rPr lang="ro-RO" dirty="0" err="1"/>
              <a:t>to</a:t>
            </a:r>
            <a:r>
              <a:rPr lang="ro-RO" dirty="0"/>
              <a:t> </a:t>
            </a:r>
            <a:r>
              <a:rPr lang="ro-RO" dirty="0" err="1"/>
              <a:t>my</a:t>
            </a:r>
            <a:r>
              <a:rPr lang="ro-RO" dirty="0"/>
              <a:t> </a:t>
            </a:r>
            <a:r>
              <a:rPr lang="ro-RO" dirty="0" err="1"/>
              <a:t>presentation</a:t>
            </a:r>
            <a:r>
              <a:rPr lang="ro-RO" dirty="0"/>
              <a:t> on </a:t>
            </a:r>
            <a:r>
              <a:rPr lang="ro-RO" dirty="0" err="1"/>
              <a:t>the</a:t>
            </a:r>
            <a:r>
              <a:rPr lang="ro-RO" dirty="0"/>
              <a:t> </a:t>
            </a:r>
            <a:r>
              <a:rPr lang="ro-RO" dirty="0" err="1"/>
              <a:t>subject</a:t>
            </a:r>
            <a:r>
              <a:rPr lang="ro-RO" dirty="0"/>
              <a:t> of recent </a:t>
            </a:r>
            <a:r>
              <a:rPr lang="ro-RO" dirty="0" err="1"/>
              <a:t>specialized</a:t>
            </a:r>
            <a:r>
              <a:rPr lang="ro-RO" dirty="0"/>
              <a:t> hardware </a:t>
            </a:r>
            <a:r>
              <a:rPr lang="ro-RO" dirty="0" err="1"/>
              <a:t>components</a:t>
            </a:r>
            <a:r>
              <a:rPr lang="ro-RO" dirty="0"/>
              <a:t> in modern </a:t>
            </a:r>
            <a:r>
              <a:rPr lang="ro-RO" dirty="0" err="1"/>
              <a:t>GPUs</a:t>
            </a:r>
            <a:endParaRPr lang="ro-RO" dirty="0"/>
          </a:p>
          <a:p>
            <a:r>
              <a:rPr lang="ro-RO" dirty="0" err="1"/>
              <a:t>We</a:t>
            </a:r>
            <a:r>
              <a:rPr lang="ro-RO" dirty="0"/>
              <a:t> </a:t>
            </a:r>
            <a:r>
              <a:rPr lang="ro-RO" dirty="0" err="1"/>
              <a:t>will</a:t>
            </a:r>
            <a:r>
              <a:rPr lang="ro-RO" dirty="0"/>
              <a:t> </a:t>
            </a:r>
            <a:r>
              <a:rPr lang="ro-RO" dirty="0" err="1"/>
              <a:t>see</a:t>
            </a:r>
            <a:r>
              <a:rPr lang="ro-RO" dirty="0"/>
              <a:t> </a:t>
            </a:r>
            <a:r>
              <a:rPr lang="ro-RO" dirty="0" err="1"/>
              <a:t>that</a:t>
            </a:r>
            <a:r>
              <a:rPr lang="ro-RO" dirty="0"/>
              <a:t> </a:t>
            </a:r>
            <a:r>
              <a:rPr lang="ro-RO" dirty="0" err="1"/>
              <a:t>these</a:t>
            </a:r>
            <a:r>
              <a:rPr lang="ro-RO" dirty="0"/>
              <a:t> refer </a:t>
            </a:r>
            <a:r>
              <a:rPr lang="ro-RO" dirty="0" err="1"/>
              <a:t>to</a:t>
            </a:r>
            <a:endParaRPr lang="ro-RO" dirty="0"/>
          </a:p>
        </p:txBody>
      </p:sp>
      <p:sp>
        <p:nvSpPr>
          <p:cNvPr id="4" name="Slide Number Placeholder 3"/>
          <p:cNvSpPr>
            <a:spLocks noGrp="1"/>
          </p:cNvSpPr>
          <p:nvPr>
            <p:ph type="sldNum" sz="quarter" idx="5"/>
          </p:nvPr>
        </p:nvSpPr>
        <p:spPr/>
        <p:txBody>
          <a:bodyPr/>
          <a:lstStyle/>
          <a:p>
            <a:fld id="{F338606E-0CD1-4821-BFAE-F4EA403B5E56}" type="slidenum">
              <a:rPr lang="en-US" smtClean="0"/>
              <a:t>1</a:t>
            </a:fld>
            <a:endParaRPr lang="en-US"/>
          </a:p>
        </p:txBody>
      </p:sp>
    </p:spTree>
    <p:extLst>
      <p:ext uri="{BB962C8B-B14F-4D97-AF65-F5344CB8AC3E}">
        <p14:creationId xmlns:p14="http://schemas.microsoft.com/office/powerpoint/2010/main" val="218401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options do we have for using these features?</a:t>
            </a:r>
          </a:p>
          <a:p>
            <a:r>
              <a:rPr lang="en-US" dirty="0"/>
              <a:t>NVIDIA’s CUDA offers access to tensor cores through warp-matrix multiplication and addition instruction set, but to access the RT cores, it must interoperate with OptiX, NVIDIA’s ray tracing engine, which offers programmable shaders still.</a:t>
            </a:r>
          </a:p>
          <a:p>
            <a:r>
              <a:rPr lang="en-US" dirty="0"/>
              <a:t>Vulkan’s API is an open-standard, cross-platform solution for low-level GPU graphics and compute programming. It has included extensions for cooperative matrix operations that use tensor cores and offers an entire dedicated pipeline for ray tracing operations.</a:t>
            </a:r>
          </a:p>
          <a:p>
            <a:r>
              <a:rPr lang="en-US" dirty="0"/>
              <a:t>Open computing language or OpenCL does not officially support either, but through PTX, assembly-like instructions for GPU, tensor core functions can be accessed.</a:t>
            </a:r>
          </a:p>
          <a:p>
            <a:r>
              <a:rPr lang="en-US" dirty="0"/>
              <a:t>Finally, DirectX twelve also supports ray tracing, but is more likely to be found in games and is thus not approached</a:t>
            </a:r>
          </a:p>
        </p:txBody>
      </p:sp>
      <p:sp>
        <p:nvSpPr>
          <p:cNvPr id="4" name="Slide Number Placeholder 3"/>
          <p:cNvSpPr>
            <a:spLocks noGrp="1"/>
          </p:cNvSpPr>
          <p:nvPr>
            <p:ph type="sldNum" sz="quarter" idx="5"/>
          </p:nvPr>
        </p:nvSpPr>
        <p:spPr/>
        <p:txBody>
          <a:bodyPr/>
          <a:lstStyle/>
          <a:p>
            <a:fld id="{F338606E-0CD1-4821-BFAE-F4EA403B5E56}" type="slidenum">
              <a:rPr lang="en-US" smtClean="0"/>
              <a:t>10</a:t>
            </a:fld>
            <a:endParaRPr lang="en-US"/>
          </a:p>
        </p:txBody>
      </p:sp>
    </p:spTree>
    <p:extLst>
      <p:ext uri="{BB962C8B-B14F-4D97-AF65-F5344CB8AC3E}">
        <p14:creationId xmlns:p14="http://schemas.microsoft.com/office/powerpoint/2010/main" val="145072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Vulkan’s ray tracing extensions are based on a two-thousand twenty standard negotiated with the major GPU vendors, and other vendors have added extensions for their GPUs as well</a:t>
            </a:r>
          </a:p>
          <a:p>
            <a:r>
              <a:rPr lang="en-US" dirty="0"/>
              <a:t>Before ray tracing can be performed, acceleration structures must be built from the geometry data available in the application, command emitted either from CPU or GPU</a:t>
            </a:r>
          </a:p>
          <a:p>
            <a:r>
              <a:rPr lang="en-US" dirty="0"/>
              <a:t>Vulkan’s ray tracing pipeline describes the steps involved in tracing rays</a:t>
            </a:r>
          </a:p>
          <a:p>
            <a:endParaRPr lang="en-US" dirty="0"/>
          </a:p>
          <a:p>
            <a:r>
              <a:rPr lang="en-US" dirty="0"/>
              <a:t>(mark for deletion)</a:t>
            </a:r>
          </a:p>
        </p:txBody>
      </p:sp>
      <p:sp>
        <p:nvSpPr>
          <p:cNvPr id="4" name="Slide Number Placeholder 3"/>
          <p:cNvSpPr>
            <a:spLocks noGrp="1"/>
          </p:cNvSpPr>
          <p:nvPr>
            <p:ph type="sldNum" sz="quarter" idx="5"/>
          </p:nvPr>
        </p:nvSpPr>
        <p:spPr/>
        <p:txBody>
          <a:bodyPr/>
          <a:lstStyle/>
          <a:p>
            <a:fld id="{F338606E-0CD1-4821-BFAE-F4EA403B5E56}" type="slidenum">
              <a:rPr lang="en-US" smtClean="0"/>
              <a:t>11</a:t>
            </a:fld>
            <a:endParaRPr lang="en-US"/>
          </a:p>
        </p:txBody>
      </p:sp>
    </p:spTree>
    <p:extLst>
      <p:ext uri="{BB962C8B-B14F-4D97-AF65-F5344CB8AC3E}">
        <p14:creationId xmlns:p14="http://schemas.microsoft.com/office/powerpoint/2010/main" val="18715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Rays are generated with an origin position and a direction, usually based on a camera model</a:t>
            </a:r>
          </a:p>
          <a:p>
            <a:r>
              <a:rPr lang="en-US" dirty="0"/>
              <a:t>They are iterated until an intersection is generated, by default with a bounding box or a triangle, but this can be programmed to accommodate arbitrary data such as point clouds without tessellation.</a:t>
            </a:r>
          </a:p>
          <a:p>
            <a:r>
              <a:rPr lang="en-US" dirty="0"/>
              <a:t>If an intersection is found, any hit shader is called whether it intersected geometry or just acceleration structures</a:t>
            </a:r>
          </a:p>
          <a:p>
            <a:r>
              <a:rPr lang="en-US" dirty="0"/>
              <a:t>Finally, closest hit shader returns the first intersection of a ray with geometry, otherwise miss shader is invoked</a:t>
            </a:r>
          </a:p>
          <a:p>
            <a:r>
              <a:rPr lang="en-US" dirty="0"/>
              <a:t>In ray casting, there’s no recursion to ray generation, which simplifies the process. Keeping the payload small also allows for a higher degree of parallelism</a:t>
            </a:r>
          </a:p>
        </p:txBody>
      </p:sp>
      <p:sp>
        <p:nvSpPr>
          <p:cNvPr id="4" name="Slide Number Placeholder 3"/>
          <p:cNvSpPr>
            <a:spLocks noGrp="1"/>
          </p:cNvSpPr>
          <p:nvPr>
            <p:ph type="sldNum" sz="quarter" idx="5"/>
          </p:nvPr>
        </p:nvSpPr>
        <p:spPr/>
        <p:txBody>
          <a:bodyPr/>
          <a:lstStyle/>
          <a:p>
            <a:fld id="{F338606E-0CD1-4821-BFAE-F4EA403B5E56}" type="slidenum">
              <a:rPr lang="en-US" smtClean="0"/>
              <a:t>12</a:t>
            </a:fld>
            <a:endParaRPr lang="en-US"/>
          </a:p>
        </p:txBody>
      </p:sp>
    </p:spTree>
    <p:extLst>
      <p:ext uri="{BB962C8B-B14F-4D97-AF65-F5344CB8AC3E}">
        <p14:creationId xmlns:p14="http://schemas.microsoft.com/office/powerpoint/2010/main" val="2902773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is that of ray queries, which emit only one ray a time, but which can be manually iterated. </a:t>
            </a:r>
          </a:p>
          <a:p>
            <a:r>
              <a:rPr lang="en-US" dirty="0"/>
              <a:t>This can be done from either graphics or compute shaders and single ray paradigm makes algorithm development simpler</a:t>
            </a:r>
          </a:p>
          <a:p>
            <a:r>
              <a:rPr lang="en-US" dirty="0"/>
              <a:t>Finally, one of the more recent extensions is position fetch, which simplifies the computation of a hit position in an object by baking the vertices’ positions into the BLAS</a:t>
            </a:r>
          </a:p>
        </p:txBody>
      </p:sp>
      <p:sp>
        <p:nvSpPr>
          <p:cNvPr id="4" name="Slide Number Placeholder 3"/>
          <p:cNvSpPr>
            <a:spLocks noGrp="1"/>
          </p:cNvSpPr>
          <p:nvPr>
            <p:ph type="sldNum" sz="quarter" idx="5"/>
          </p:nvPr>
        </p:nvSpPr>
        <p:spPr/>
        <p:txBody>
          <a:bodyPr/>
          <a:lstStyle/>
          <a:p>
            <a:fld id="{F338606E-0CD1-4821-BFAE-F4EA403B5E56}" type="slidenum">
              <a:rPr lang="en-US" smtClean="0"/>
              <a:t>13</a:t>
            </a:fld>
            <a:endParaRPr lang="en-US"/>
          </a:p>
        </p:txBody>
      </p:sp>
    </p:spTree>
    <p:extLst>
      <p:ext uri="{BB962C8B-B14F-4D97-AF65-F5344CB8AC3E}">
        <p14:creationId xmlns:p14="http://schemas.microsoft.com/office/powerpoint/2010/main" val="4050469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into the generality of applications using RT cores, perhaps one of the most creative uses is seen in RT-DBSCAN.</a:t>
            </a:r>
          </a:p>
          <a:p>
            <a:r>
              <a:rPr lang="en-US" dirty="0"/>
              <a:t>Here, the clustering algorithm is reimagined in terms of ray tracing concepts, by extending spheres around the points and using rays as point queries to determine neighbors of a point.</a:t>
            </a:r>
          </a:p>
          <a:p>
            <a:r>
              <a:rPr lang="en-US" dirty="0"/>
              <a:t>The solution offers an advantage on datasets with many datapoints, and the low dimensionality limit, which is otherwise tolerable in some problems, is argued to be manageable with dimensionality reduction methods</a:t>
            </a:r>
          </a:p>
          <a:p>
            <a:r>
              <a:rPr lang="en-US" dirty="0"/>
              <a:t>It is also to be noted that authors plead for more control and transparency of acceleration structures and their traversal.</a:t>
            </a:r>
          </a:p>
          <a:p>
            <a:endParaRPr lang="en-US" dirty="0"/>
          </a:p>
        </p:txBody>
      </p:sp>
      <p:sp>
        <p:nvSpPr>
          <p:cNvPr id="4" name="Slide Number Placeholder 3"/>
          <p:cNvSpPr>
            <a:spLocks noGrp="1"/>
          </p:cNvSpPr>
          <p:nvPr>
            <p:ph type="sldNum" sz="quarter" idx="5"/>
          </p:nvPr>
        </p:nvSpPr>
        <p:spPr/>
        <p:txBody>
          <a:bodyPr/>
          <a:lstStyle/>
          <a:p>
            <a:fld id="{F338606E-0CD1-4821-BFAE-F4EA403B5E56}" type="slidenum">
              <a:rPr lang="en-US" smtClean="0"/>
              <a:t>14</a:t>
            </a:fld>
            <a:endParaRPr lang="en-US"/>
          </a:p>
        </p:txBody>
      </p:sp>
    </p:spTree>
    <p:extLst>
      <p:ext uri="{BB962C8B-B14F-4D97-AF65-F5344CB8AC3E}">
        <p14:creationId xmlns:p14="http://schemas.microsoft.com/office/powerpoint/2010/main" val="929503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B35A4-8BA0-60D7-45F1-AA7C36C44C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437F8-8067-394A-6630-B3097609B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7A30BE-9C1A-1F50-536A-844536FCB32B}"/>
              </a:ext>
            </a:extLst>
          </p:cNvPr>
          <p:cNvSpPr>
            <a:spLocks noGrp="1"/>
          </p:cNvSpPr>
          <p:nvPr>
            <p:ph type="body" idx="1"/>
          </p:nvPr>
        </p:nvSpPr>
        <p:spPr/>
        <p:txBody>
          <a:bodyPr/>
          <a:lstStyle/>
          <a:p>
            <a:r>
              <a:rPr lang="en-US" dirty="0"/>
              <a:t>Another domain in which hardware-accelerated ray tracing was applied to is collision detection</a:t>
            </a:r>
          </a:p>
          <a:p>
            <a:r>
              <a:rPr lang="en-US" dirty="0"/>
              <a:t>Applications range from particle simulations to discrete or continuous collision detection along a robot’s planned trajectory</a:t>
            </a:r>
          </a:p>
          <a:p>
            <a:r>
              <a:rPr lang="en-US" dirty="0"/>
              <a:t>Performance results are encouraging across the works reviewed, but there is also concern related to the implementation based on NVIDIA OptiX, which may limit the choices for GPU devices.</a:t>
            </a:r>
          </a:p>
        </p:txBody>
      </p:sp>
      <p:sp>
        <p:nvSpPr>
          <p:cNvPr id="4" name="Slide Number Placeholder 3">
            <a:extLst>
              <a:ext uri="{FF2B5EF4-FFF2-40B4-BE49-F238E27FC236}">
                <a16:creationId xmlns:a16="http://schemas.microsoft.com/office/drawing/2014/main" id="{E4235E3D-FE10-FDFA-F31A-3558D6F7B6EC}"/>
              </a:ext>
            </a:extLst>
          </p:cNvPr>
          <p:cNvSpPr>
            <a:spLocks noGrp="1"/>
          </p:cNvSpPr>
          <p:nvPr>
            <p:ph type="sldNum" sz="quarter" idx="5"/>
          </p:nvPr>
        </p:nvSpPr>
        <p:spPr/>
        <p:txBody>
          <a:bodyPr/>
          <a:lstStyle/>
          <a:p>
            <a:fld id="{F338606E-0CD1-4821-BFAE-F4EA403B5E56}" type="slidenum">
              <a:rPr lang="en-US" smtClean="0"/>
              <a:t>15</a:t>
            </a:fld>
            <a:endParaRPr lang="en-US"/>
          </a:p>
        </p:txBody>
      </p:sp>
    </p:spTree>
    <p:extLst>
      <p:ext uri="{BB962C8B-B14F-4D97-AF65-F5344CB8AC3E}">
        <p14:creationId xmlns:p14="http://schemas.microsoft.com/office/powerpoint/2010/main" val="2219182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494E0-C2C5-78E5-E6AA-8B16C9E45E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FC520B-906D-9FD9-1F1D-824DA7EC6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A20A05-3784-EE8C-7C39-13F858FB0F34}"/>
              </a:ext>
            </a:extLst>
          </p:cNvPr>
          <p:cNvSpPr>
            <a:spLocks noGrp="1"/>
          </p:cNvSpPr>
          <p:nvPr>
            <p:ph type="body" idx="1"/>
          </p:nvPr>
        </p:nvSpPr>
        <p:spPr/>
        <p:txBody>
          <a:bodyPr/>
          <a:lstStyle/>
          <a:p>
            <a:r>
              <a:rPr lang="en-US" dirty="0"/>
              <a:t>Such methods of collision detection were proposed before hardware-acceleration for them existed, but this brings them into attention once more</a:t>
            </a:r>
          </a:p>
          <a:p>
            <a:r>
              <a:rPr lang="en-US" dirty="0"/>
              <a:t>Following a broad phase where potentially intersecting object pairs are selected from those with overlapping bounding boxes</a:t>
            </a:r>
          </a:p>
          <a:p>
            <a:r>
              <a:rPr lang="en-US" dirty="0"/>
              <a:t>These methods pertain to narrow phase, which are more precise, offer concrete contact points and hint towards resolution of such intersections</a:t>
            </a:r>
          </a:p>
          <a:p>
            <a:r>
              <a:rPr lang="en-US" dirty="0"/>
              <a:t>Rays are cast inwards from each vertex of the models, and if they happen to hit the interior of another object, a collision is detected.</a:t>
            </a:r>
          </a:p>
          <a:p>
            <a:endParaRPr lang="en-US" dirty="0"/>
          </a:p>
        </p:txBody>
      </p:sp>
      <p:sp>
        <p:nvSpPr>
          <p:cNvPr id="4" name="Slide Number Placeholder 3">
            <a:extLst>
              <a:ext uri="{FF2B5EF4-FFF2-40B4-BE49-F238E27FC236}">
                <a16:creationId xmlns:a16="http://schemas.microsoft.com/office/drawing/2014/main" id="{0DD852F0-CFE9-CC67-9DDE-9015860BE1F7}"/>
              </a:ext>
            </a:extLst>
          </p:cNvPr>
          <p:cNvSpPr>
            <a:spLocks noGrp="1"/>
          </p:cNvSpPr>
          <p:nvPr>
            <p:ph type="sldNum" sz="quarter" idx="5"/>
          </p:nvPr>
        </p:nvSpPr>
        <p:spPr/>
        <p:txBody>
          <a:bodyPr/>
          <a:lstStyle/>
          <a:p>
            <a:fld id="{F338606E-0CD1-4821-BFAE-F4EA403B5E56}" type="slidenum">
              <a:rPr lang="en-US" smtClean="0"/>
              <a:t>16</a:t>
            </a:fld>
            <a:endParaRPr lang="en-US"/>
          </a:p>
        </p:txBody>
      </p:sp>
    </p:spTree>
    <p:extLst>
      <p:ext uri="{BB962C8B-B14F-4D97-AF65-F5344CB8AC3E}">
        <p14:creationId xmlns:p14="http://schemas.microsoft.com/office/powerpoint/2010/main" val="3996817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works reviewed so far used implementations in NVIDIA OptiX, but not all used proprietary NVIDIA features such as linear swept spheres. </a:t>
            </a:r>
          </a:p>
          <a:p>
            <a:r>
              <a:rPr lang="en-US" dirty="0"/>
              <a:t>An approach based on Vulkan’s ray tracing extensions could treat existing criticism by allowing the user to select their preferred hardware platform, regardless of GPU vendor</a:t>
            </a:r>
          </a:p>
          <a:p>
            <a:r>
              <a:rPr lang="en-US" dirty="0"/>
              <a:t>In doing so, it is intended that discussions regarding results could finally focus on performance and qualitative analysis</a:t>
            </a:r>
          </a:p>
        </p:txBody>
      </p:sp>
      <p:sp>
        <p:nvSpPr>
          <p:cNvPr id="4" name="Slide Number Placeholder 3"/>
          <p:cNvSpPr>
            <a:spLocks noGrp="1"/>
          </p:cNvSpPr>
          <p:nvPr>
            <p:ph type="sldNum" sz="quarter" idx="5"/>
          </p:nvPr>
        </p:nvSpPr>
        <p:spPr/>
        <p:txBody>
          <a:bodyPr/>
          <a:lstStyle/>
          <a:p>
            <a:fld id="{F338606E-0CD1-4821-BFAE-F4EA403B5E56}" type="slidenum">
              <a:rPr lang="en-US" smtClean="0"/>
              <a:t>17</a:t>
            </a:fld>
            <a:endParaRPr lang="en-US"/>
          </a:p>
        </p:txBody>
      </p:sp>
    </p:spTree>
    <p:extLst>
      <p:ext uri="{BB962C8B-B14F-4D97-AF65-F5344CB8AC3E}">
        <p14:creationId xmlns:p14="http://schemas.microsoft.com/office/powerpoint/2010/main" val="365851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Bullet is an open-source physics engine with rigid body simulation</a:t>
            </a:r>
          </a:p>
          <a:p>
            <a:r>
              <a:rPr lang="en-US" dirty="0"/>
              <a:t>It supports parallelization of the physics pipeline using OpenCL, and features familiar decomposition in broad phase and narrow phase collision detection with acceleration structures similar to those seen so far</a:t>
            </a:r>
          </a:p>
          <a:p>
            <a:r>
              <a:rPr lang="en-US" dirty="0"/>
              <a:t>These characteristics represent arguments for choosing Bullet as a starting point for the approach</a:t>
            </a:r>
          </a:p>
        </p:txBody>
      </p:sp>
      <p:sp>
        <p:nvSpPr>
          <p:cNvPr id="4" name="Slide Number Placeholder 3"/>
          <p:cNvSpPr>
            <a:spLocks noGrp="1"/>
          </p:cNvSpPr>
          <p:nvPr>
            <p:ph type="sldNum" sz="quarter" idx="5"/>
          </p:nvPr>
        </p:nvSpPr>
        <p:spPr/>
        <p:txBody>
          <a:bodyPr/>
          <a:lstStyle/>
          <a:p>
            <a:fld id="{F338606E-0CD1-4821-BFAE-F4EA403B5E56}" type="slidenum">
              <a:rPr lang="en-US" smtClean="0"/>
              <a:t>18</a:t>
            </a:fld>
            <a:endParaRPr lang="en-US"/>
          </a:p>
        </p:txBody>
      </p:sp>
    </p:spTree>
    <p:extLst>
      <p:ext uri="{BB962C8B-B14F-4D97-AF65-F5344CB8AC3E}">
        <p14:creationId xmlns:p14="http://schemas.microsoft.com/office/powerpoint/2010/main" val="2537415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further, there are three potential directions</a:t>
            </a:r>
          </a:p>
          <a:p>
            <a:r>
              <a:rPr lang="en-US" dirty="0"/>
              <a:t>Replacing broad phase checks that rely on AABB intersection with structures used in Vulkan ray tracing. This is however not feasible because the standard describes those structures as </a:t>
            </a:r>
            <a:r>
              <a:rPr lang="en-US" b="1" dirty="0"/>
              <a:t>opaque</a:t>
            </a:r>
            <a:r>
              <a:rPr lang="en-US" b="0" dirty="0"/>
              <a:t>, meaning the programmer cannot access them directly or determine intersections between them, unlike the software ones. Thus, the implementation must use both hardware and software structures</a:t>
            </a:r>
          </a:p>
          <a:p>
            <a:r>
              <a:rPr lang="en-US" b="0" dirty="0"/>
              <a:t>Narrow phase collision detection was already demonstrated in literature</a:t>
            </a:r>
          </a:p>
          <a:p>
            <a:r>
              <a:rPr lang="en-US" b="0" dirty="0"/>
              <a:t>A use case not investigated is that of user ray casting, which allows users to cast rays with specified origins and directions for functionalities like visibility checks or distance sensor simulations</a:t>
            </a:r>
            <a:endParaRPr lang="en-US" dirty="0"/>
          </a:p>
        </p:txBody>
      </p:sp>
      <p:sp>
        <p:nvSpPr>
          <p:cNvPr id="4" name="Slide Number Placeholder 3"/>
          <p:cNvSpPr>
            <a:spLocks noGrp="1"/>
          </p:cNvSpPr>
          <p:nvPr>
            <p:ph type="sldNum" sz="quarter" idx="5"/>
          </p:nvPr>
        </p:nvSpPr>
        <p:spPr/>
        <p:txBody>
          <a:bodyPr/>
          <a:lstStyle/>
          <a:p>
            <a:fld id="{F338606E-0CD1-4821-BFAE-F4EA403B5E56}" type="slidenum">
              <a:rPr lang="en-US" smtClean="0"/>
              <a:t>19</a:t>
            </a:fld>
            <a:endParaRPr lang="en-US"/>
          </a:p>
        </p:txBody>
      </p:sp>
    </p:spTree>
    <p:extLst>
      <p:ext uri="{BB962C8B-B14F-4D97-AF65-F5344CB8AC3E}">
        <p14:creationId xmlns:p14="http://schemas.microsoft.com/office/powerpoint/2010/main" val="193957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Tensor </a:t>
            </a:r>
            <a:r>
              <a:rPr lang="ro-RO" dirty="0" err="1"/>
              <a:t>cores</a:t>
            </a:r>
            <a:r>
              <a:rPr lang="ro-RO" dirty="0"/>
              <a:t> </a:t>
            </a:r>
            <a:r>
              <a:rPr lang="ro-RO" dirty="0" err="1"/>
              <a:t>and</a:t>
            </a:r>
            <a:r>
              <a:rPr lang="ro-RO" dirty="0"/>
              <a:t> RT </a:t>
            </a:r>
            <a:r>
              <a:rPr lang="ro-RO" dirty="0" err="1"/>
              <a:t>cores</a:t>
            </a:r>
            <a:endParaRPr lang="ro-RO" dirty="0"/>
          </a:p>
          <a:p>
            <a:r>
              <a:rPr lang="en-US" dirty="0"/>
              <a:t>Introduced in 2018, </a:t>
            </a:r>
            <a:r>
              <a:rPr lang="ro-RO" dirty="0"/>
              <a:t>NVIDIA</a:t>
            </a:r>
            <a:r>
              <a:rPr lang="en-US" dirty="0"/>
              <a:t>’s Turing GPU architecture comes with a series of new hardware, including tensor cores and RT cores, marking the first time such components were made available to a broader segment of consumers. Ever since, other GPU vendors have started adding similar components to their devices.</a:t>
            </a:r>
          </a:p>
          <a:p>
            <a:r>
              <a:rPr lang="en-US" dirty="0"/>
              <a:t>Tensor cores have been more popular in general purpose GPU programming because of the acceleration provided to tensor operations, and have been successfully used in accelerating matrix multiplication and addition with extensive applications in domains like artificial intelligence. While approached in the paper corresponding to this presentation, tensor cores are represented by a small instruction set, and attention is instead drawn to RT Cores, which were mostly marketed for their capability of enabling what NVIDIA calls real-time ray tracing in 3D applications such as games or virtual reality.</a:t>
            </a:r>
          </a:p>
        </p:txBody>
      </p:sp>
      <p:sp>
        <p:nvSpPr>
          <p:cNvPr id="4" name="Slide Number Placeholder 3"/>
          <p:cNvSpPr>
            <a:spLocks noGrp="1"/>
          </p:cNvSpPr>
          <p:nvPr>
            <p:ph type="sldNum" sz="quarter" idx="5"/>
          </p:nvPr>
        </p:nvSpPr>
        <p:spPr/>
        <p:txBody>
          <a:bodyPr/>
          <a:lstStyle/>
          <a:p>
            <a:fld id="{F338606E-0CD1-4821-BFAE-F4EA403B5E56}" type="slidenum">
              <a:rPr lang="en-US" smtClean="0"/>
              <a:t>2</a:t>
            </a:fld>
            <a:endParaRPr lang="en-US"/>
          </a:p>
        </p:txBody>
      </p:sp>
    </p:spTree>
    <p:extLst>
      <p:ext uri="{BB962C8B-B14F-4D97-AF65-F5344CB8AC3E}">
        <p14:creationId xmlns:p14="http://schemas.microsoft.com/office/powerpoint/2010/main" val="719843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Presented here are the steps followed in the implementation</a:t>
            </a:r>
          </a:p>
          <a:p>
            <a:r>
              <a:rPr lang="en-US" dirty="0"/>
              <a:t>Starting with the scene setup,</a:t>
            </a:r>
          </a:p>
          <a:p>
            <a:pPr marL="228600" indent="-228600">
              <a:buAutoNum type="arabicPeriod"/>
            </a:pPr>
            <a:r>
              <a:rPr lang="en-US" dirty="0"/>
              <a:t>When a convex shape is registered, create memory buffers on the GPU for vertex and index data</a:t>
            </a:r>
          </a:p>
          <a:p>
            <a:pPr marL="228600" indent="-228600">
              <a:buAutoNum type="arabicPeriod"/>
            </a:pPr>
            <a:r>
              <a:rPr lang="en-US" dirty="0"/>
              <a:t>When scene setup is done, build BLAS instances in bulk</a:t>
            </a:r>
          </a:p>
          <a:p>
            <a:pPr marL="228600" indent="-228600">
              <a:buAutoNum type="arabicPeriod"/>
            </a:pPr>
            <a:r>
              <a:rPr lang="en-US" dirty="0"/>
              <a:t>For each rigid body, create a TLAS entry with the corresponding BLAS and transform data</a:t>
            </a:r>
            <a:br>
              <a:rPr lang="en-US" dirty="0"/>
            </a:br>
            <a:r>
              <a:rPr lang="en-US" dirty="0"/>
              <a:t>Then, for each ray cast request</a:t>
            </a:r>
          </a:p>
          <a:p>
            <a:pPr marL="228600" indent="-228600">
              <a:buAutoNum type="arabicPeriod"/>
            </a:pPr>
            <a:r>
              <a:rPr lang="en-US" dirty="0"/>
              <a:t>Either on demand or with each simulation step, copy transform data from GPU and update the TLAS</a:t>
            </a:r>
          </a:p>
          <a:p>
            <a:pPr marL="228600" indent="-228600">
              <a:buAutoNum type="arabicPeriod"/>
            </a:pPr>
            <a:r>
              <a:rPr lang="en-US" dirty="0"/>
              <a:t>User rays are passed to the Vulkan kernel which dispatches ray queries</a:t>
            </a:r>
          </a:p>
          <a:p>
            <a:pPr marL="228600" indent="-228600">
              <a:buAutoNum type="arabicPeriod"/>
            </a:pPr>
            <a:r>
              <a:rPr lang="en-US" dirty="0"/>
              <a:t>Results obtained in object-space are sent to CPU and converted to world-space using the available transform data</a:t>
            </a:r>
          </a:p>
        </p:txBody>
      </p:sp>
      <p:sp>
        <p:nvSpPr>
          <p:cNvPr id="4" name="Slide Number Placeholder 3"/>
          <p:cNvSpPr>
            <a:spLocks noGrp="1"/>
          </p:cNvSpPr>
          <p:nvPr>
            <p:ph type="sldNum" sz="quarter" idx="5"/>
          </p:nvPr>
        </p:nvSpPr>
        <p:spPr/>
        <p:txBody>
          <a:bodyPr/>
          <a:lstStyle/>
          <a:p>
            <a:fld id="{F338606E-0CD1-4821-BFAE-F4EA403B5E56}" type="slidenum">
              <a:rPr lang="en-US" smtClean="0"/>
              <a:t>20</a:t>
            </a:fld>
            <a:endParaRPr lang="en-US"/>
          </a:p>
        </p:txBody>
      </p:sp>
    </p:spTree>
    <p:extLst>
      <p:ext uri="{BB962C8B-B14F-4D97-AF65-F5344CB8AC3E}">
        <p14:creationId xmlns:p14="http://schemas.microsoft.com/office/powerpoint/2010/main" val="1133852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Shown are the times for completion of 50 requests, with total time and that needed for ray cast shown separately</a:t>
            </a:r>
          </a:p>
          <a:p>
            <a:r>
              <a:rPr lang="en-US" dirty="0"/>
              <a:t>Measurement precision represents a weakness in the results as it does not seem to surpass millisecond scale</a:t>
            </a:r>
          </a:p>
          <a:p>
            <a:r>
              <a:rPr lang="en-US" dirty="0"/>
              <a:t>The results are not quite satisfactory at large scale, but focusing on ray cast time itself, they remain competitive while representing </a:t>
            </a:r>
            <a:r>
              <a:rPr lang="en-US" b="1" dirty="0"/>
              <a:t>offload</a:t>
            </a:r>
            <a:r>
              <a:rPr lang="en-US" dirty="0"/>
              <a:t> from compute shaders to RT cores</a:t>
            </a:r>
          </a:p>
        </p:txBody>
      </p:sp>
      <p:sp>
        <p:nvSpPr>
          <p:cNvPr id="4" name="Slide Number Placeholder 3"/>
          <p:cNvSpPr>
            <a:spLocks noGrp="1"/>
          </p:cNvSpPr>
          <p:nvPr>
            <p:ph type="sldNum" sz="quarter" idx="5"/>
          </p:nvPr>
        </p:nvSpPr>
        <p:spPr/>
        <p:txBody>
          <a:bodyPr/>
          <a:lstStyle/>
          <a:p>
            <a:fld id="{F338606E-0CD1-4821-BFAE-F4EA403B5E56}" type="slidenum">
              <a:rPr lang="en-US" smtClean="0"/>
              <a:t>21</a:t>
            </a:fld>
            <a:endParaRPr lang="en-US"/>
          </a:p>
        </p:txBody>
      </p:sp>
    </p:spTree>
    <p:extLst>
      <p:ext uri="{BB962C8B-B14F-4D97-AF65-F5344CB8AC3E}">
        <p14:creationId xmlns:p14="http://schemas.microsoft.com/office/powerpoint/2010/main" val="189683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8606E-0CD1-4821-BFAE-F4EA403B5E56}" type="slidenum">
              <a:rPr lang="en-US" smtClean="0"/>
              <a:t>22</a:t>
            </a:fld>
            <a:endParaRPr lang="en-US"/>
          </a:p>
        </p:txBody>
      </p:sp>
    </p:spTree>
    <p:extLst>
      <p:ext uri="{BB962C8B-B14F-4D97-AF65-F5344CB8AC3E}">
        <p14:creationId xmlns:p14="http://schemas.microsoft.com/office/powerpoint/2010/main" val="215748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Raytracing seems to only makes sense if you have 3D objects and a scene graph to trace rays in. </a:t>
            </a:r>
          </a:p>
          <a:p>
            <a:r>
              <a:rPr lang="en-US" dirty="0"/>
              <a:t>These ray tracing cores are meant to offload the costly navigation operations from compute cores, where they used to be done before</a:t>
            </a:r>
          </a:p>
          <a:p>
            <a:r>
              <a:rPr lang="en-US" dirty="0"/>
              <a:t>All it takes for a raytracing core to trace a ray is to emit the command with the ray’s origin, direction and the scene to traverse</a:t>
            </a:r>
          </a:p>
        </p:txBody>
      </p:sp>
      <p:sp>
        <p:nvSpPr>
          <p:cNvPr id="4" name="Slide Number Placeholder 3"/>
          <p:cNvSpPr>
            <a:spLocks noGrp="1"/>
          </p:cNvSpPr>
          <p:nvPr>
            <p:ph type="sldNum" sz="quarter" idx="5"/>
          </p:nvPr>
        </p:nvSpPr>
        <p:spPr/>
        <p:txBody>
          <a:bodyPr/>
          <a:lstStyle/>
          <a:p>
            <a:fld id="{F338606E-0CD1-4821-BFAE-F4EA403B5E56}" type="slidenum">
              <a:rPr lang="en-US" smtClean="0"/>
              <a:t>3</a:t>
            </a:fld>
            <a:endParaRPr lang="en-US"/>
          </a:p>
        </p:txBody>
      </p:sp>
    </p:spTree>
    <p:extLst>
      <p:ext uri="{BB962C8B-B14F-4D97-AF65-F5344CB8AC3E}">
        <p14:creationId xmlns:p14="http://schemas.microsoft.com/office/powerpoint/2010/main" val="236543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modern applications use models with a large number of triangles, testing intersection of a ray with each triangle is not a feasible solution for ray tracing</a:t>
            </a:r>
          </a:p>
          <a:p>
            <a:endParaRPr lang="en-US" dirty="0"/>
          </a:p>
          <a:p>
            <a:r>
              <a:rPr lang="en-US" dirty="0"/>
              <a:t>Bounding volume hierarchies are an example of acceleration structure that reduce the complexity of this task</a:t>
            </a:r>
          </a:p>
          <a:p>
            <a:endParaRPr lang="en-US" dirty="0"/>
          </a:p>
          <a:p>
            <a:r>
              <a:rPr lang="en-US" dirty="0"/>
              <a:t>Prior to the introduction of such hardware components, traversal of such a structure would be done using compute shaders, named kernels, on the GPU</a:t>
            </a:r>
          </a:p>
          <a:p>
            <a:endParaRPr lang="en-US" dirty="0"/>
          </a:p>
          <a:p>
            <a:r>
              <a:rPr lang="en-US" dirty="0"/>
              <a:t>Now, RT cores are capable of navigating such structures on their own so that they may find intersections.</a:t>
            </a:r>
          </a:p>
          <a:p>
            <a:r>
              <a:rPr lang="en-US" dirty="0"/>
              <a:t>This is done using two levels of acceleration structures</a:t>
            </a:r>
          </a:p>
        </p:txBody>
      </p:sp>
      <p:sp>
        <p:nvSpPr>
          <p:cNvPr id="4" name="Slide Number Placeholder 3"/>
          <p:cNvSpPr>
            <a:spLocks noGrp="1"/>
          </p:cNvSpPr>
          <p:nvPr>
            <p:ph type="sldNum" sz="quarter" idx="5"/>
          </p:nvPr>
        </p:nvSpPr>
        <p:spPr/>
        <p:txBody>
          <a:bodyPr/>
          <a:lstStyle/>
          <a:p>
            <a:fld id="{F338606E-0CD1-4821-BFAE-F4EA403B5E56}" type="slidenum">
              <a:rPr lang="en-US" smtClean="0"/>
              <a:t>4</a:t>
            </a:fld>
            <a:endParaRPr lang="en-US"/>
          </a:p>
        </p:txBody>
      </p:sp>
    </p:spTree>
    <p:extLst>
      <p:ext uri="{BB962C8B-B14F-4D97-AF65-F5344CB8AC3E}">
        <p14:creationId xmlns:p14="http://schemas.microsoft.com/office/powerpoint/2010/main" val="8102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2E110-7A49-8F18-6D80-E678A1CF9B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567010-E301-DD5C-0CC9-50A20B4250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C9F10C-794F-AFD4-E027-A8E044157739}"/>
              </a:ext>
            </a:extLst>
          </p:cNvPr>
          <p:cNvSpPr>
            <a:spLocks noGrp="1"/>
          </p:cNvSpPr>
          <p:nvPr>
            <p:ph type="body" idx="1"/>
          </p:nvPr>
        </p:nvSpPr>
        <p:spPr/>
        <p:txBody>
          <a:bodyPr/>
          <a:lstStyle/>
          <a:p>
            <a:r>
              <a:rPr lang="en-US" dirty="0"/>
              <a:t>As modern applications use models with a large number of triangles, testing intersection of a ray with each triangle is not a feasible solution for ray tracing</a:t>
            </a:r>
          </a:p>
          <a:p>
            <a:endParaRPr lang="en-US" dirty="0"/>
          </a:p>
          <a:p>
            <a:r>
              <a:rPr lang="en-US" dirty="0"/>
              <a:t>Bounding volume hierarchies are an example of acceleration structure that reduce the complexity of this task</a:t>
            </a:r>
          </a:p>
          <a:p>
            <a:endParaRPr lang="en-US" dirty="0"/>
          </a:p>
          <a:p>
            <a:r>
              <a:rPr lang="en-US" dirty="0"/>
              <a:t>Prior to the introduction of such hardware components, traversal of such a structure would be done using compute shaders, named kernels, on the GPU</a:t>
            </a:r>
          </a:p>
          <a:p>
            <a:endParaRPr lang="en-US" dirty="0"/>
          </a:p>
          <a:p>
            <a:r>
              <a:rPr lang="en-US" dirty="0"/>
              <a:t>Now, RT cores are capable of navigating such structures on their own so that they may find intersections.</a:t>
            </a:r>
          </a:p>
          <a:p>
            <a:r>
              <a:rPr lang="en-US" dirty="0"/>
              <a:t>This is done using two levels of acceleration structures</a:t>
            </a:r>
          </a:p>
        </p:txBody>
      </p:sp>
      <p:sp>
        <p:nvSpPr>
          <p:cNvPr id="4" name="Slide Number Placeholder 3">
            <a:extLst>
              <a:ext uri="{FF2B5EF4-FFF2-40B4-BE49-F238E27FC236}">
                <a16:creationId xmlns:a16="http://schemas.microsoft.com/office/drawing/2014/main" id="{DB0AF56F-2E2F-3B5E-A983-338C97ED1C55}"/>
              </a:ext>
            </a:extLst>
          </p:cNvPr>
          <p:cNvSpPr>
            <a:spLocks noGrp="1"/>
          </p:cNvSpPr>
          <p:nvPr>
            <p:ph type="sldNum" sz="quarter" idx="5"/>
          </p:nvPr>
        </p:nvSpPr>
        <p:spPr/>
        <p:txBody>
          <a:bodyPr/>
          <a:lstStyle/>
          <a:p>
            <a:fld id="{F338606E-0CD1-4821-BFAE-F4EA403B5E56}" type="slidenum">
              <a:rPr lang="en-US" smtClean="0"/>
              <a:t>5</a:t>
            </a:fld>
            <a:endParaRPr lang="en-US"/>
          </a:p>
        </p:txBody>
      </p:sp>
    </p:spTree>
    <p:extLst>
      <p:ext uri="{BB962C8B-B14F-4D97-AF65-F5344CB8AC3E}">
        <p14:creationId xmlns:p14="http://schemas.microsoft.com/office/powerpoint/2010/main" val="806760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FFEBF-0E19-322E-D13C-EB39BCCEC7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B486DC-6576-2C60-736A-4C4E9B3058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F34793-3BB4-D8EC-9AEE-3CEDED07437D}"/>
              </a:ext>
            </a:extLst>
          </p:cNvPr>
          <p:cNvSpPr>
            <a:spLocks noGrp="1"/>
          </p:cNvSpPr>
          <p:nvPr>
            <p:ph type="body" idx="1"/>
          </p:nvPr>
        </p:nvSpPr>
        <p:spPr/>
        <p:txBody>
          <a:bodyPr/>
          <a:lstStyle/>
          <a:p>
            <a:r>
              <a:rPr lang="en-US" dirty="0"/>
              <a:t>As modern applications use models with a large number of triangles, testing intersection of a ray with each triangle is not a feasible solution for ray tracing</a:t>
            </a:r>
          </a:p>
          <a:p>
            <a:endParaRPr lang="en-US" dirty="0"/>
          </a:p>
          <a:p>
            <a:r>
              <a:rPr lang="en-US" dirty="0"/>
              <a:t>Bounding volume hierarchies are an example of acceleration structure that reduce the complexity of this task</a:t>
            </a:r>
          </a:p>
          <a:p>
            <a:endParaRPr lang="en-US" dirty="0"/>
          </a:p>
          <a:p>
            <a:r>
              <a:rPr lang="en-US" dirty="0"/>
              <a:t>Prior to the introduction of such hardware components, traversal of such a structure would be done using compute shaders, named kernels, on the GPU</a:t>
            </a:r>
          </a:p>
          <a:p>
            <a:endParaRPr lang="en-US" dirty="0"/>
          </a:p>
          <a:p>
            <a:r>
              <a:rPr lang="en-US" dirty="0"/>
              <a:t>Now, RT cores are capable of navigating such structures on their own so that they may find intersections.</a:t>
            </a:r>
          </a:p>
          <a:p>
            <a:r>
              <a:rPr lang="en-US" dirty="0"/>
              <a:t>This is done using two levels of acceleration structures</a:t>
            </a:r>
          </a:p>
        </p:txBody>
      </p:sp>
      <p:sp>
        <p:nvSpPr>
          <p:cNvPr id="4" name="Slide Number Placeholder 3">
            <a:extLst>
              <a:ext uri="{FF2B5EF4-FFF2-40B4-BE49-F238E27FC236}">
                <a16:creationId xmlns:a16="http://schemas.microsoft.com/office/drawing/2014/main" id="{4DCC31BB-9154-B957-FADE-40DA9978CB13}"/>
              </a:ext>
            </a:extLst>
          </p:cNvPr>
          <p:cNvSpPr>
            <a:spLocks noGrp="1"/>
          </p:cNvSpPr>
          <p:nvPr>
            <p:ph type="sldNum" sz="quarter" idx="5"/>
          </p:nvPr>
        </p:nvSpPr>
        <p:spPr/>
        <p:txBody>
          <a:bodyPr/>
          <a:lstStyle/>
          <a:p>
            <a:fld id="{F338606E-0CD1-4821-BFAE-F4EA403B5E56}" type="slidenum">
              <a:rPr lang="en-US" smtClean="0"/>
              <a:t>6</a:t>
            </a:fld>
            <a:endParaRPr lang="en-US"/>
          </a:p>
        </p:txBody>
      </p:sp>
    </p:spTree>
    <p:extLst>
      <p:ext uri="{BB962C8B-B14F-4D97-AF65-F5344CB8AC3E}">
        <p14:creationId xmlns:p14="http://schemas.microsoft.com/office/powerpoint/2010/main" val="325172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B8A50-F2F9-880F-BF77-E017C2DCA3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944C9-7E49-62D0-CCC3-AAA22CB3F2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C763E-A317-88BD-6A36-73FF50BF2163}"/>
              </a:ext>
            </a:extLst>
          </p:cNvPr>
          <p:cNvSpPr>
            <a:spLocks noGrp="1"/>
          </p:cNvSpPr>
          <p:nvPr>
            <p:ph type="body" idx="1"/>
          </p:nvPr>
        </p:nvSpPr>
        <p:spPr/>
        <p:txBody>
          <a:bodyPr/>
          <a:lstStyle/>
          <a:p>
            <a:r>
              <a:rPr lang="en-US" dirty="0"/>
              <a:t>As modern applications use models with a large number of triangles, testing intersection of a ray with each triangle is not a feasible solution for ray tracing</a:t>
            </a:r>
          </a:p>
          <a:p>
            <a:endParaRPr lang="en-US" dirty="0"/>
          </a:p>
          <a:p>
            <a:r>
              <a:rPr lang="en-US" dirty="0"/>
              <a:t>Bounding volume hierarchies are an example of acceleration structure that reduce the complexity of this task</a:t>
            </a:r>
          </a:p>
          <a:p>
            <a:endParaRPr lang="en-US" dirty="0"/>
          </a:p>
          <a:p>
            <a:r>
              <a:rPr lang="en-US" dirty="0"/>
              <a:t>Prior to the introduction of such hardware components, traversal of such a structure would be done using compute shaders, named kernels, on the GPU</a:t>
            </a:r>
          </a:p>
          <a:p>
            <a:endParaRPr lang="en-US" dirty="0"/>
          </a:p>
          <a:p>
            <a:r>
              <a:rPr lang="en-US" dirty="0"/>
              <a:t>Now, RT cores are capable of navigating such structures on their own so that they may find intersections.</a:t>
            </a:r>
          </a:p>
        </p:txBody>
      </p:sp>
      <p:sp>
        <p:nvSpPr>
          <p:cNvPr id="4" name="Slide Number Placeholder 3">
            <a:extLst>
              <a:ext uri="{FF2B5EF4-FFF2-40B4-BE49-F238E27FC236}">
                <a16:creationId xmlns:a16="http://schemas.microsoft.com/office/drawing/2014/main" id="{84F97334-3B81-E1A5-33C5-36824E82561A}"/>
              </a:ext>
            </a:extLst>
          </p:cNvPr>
          <p:cNvSpPr>
            <a:spLocks noGrp="1"/>
          </p:cNvSpPr>
          <p:nvPr>
            <p:ph type="sldNum" sz="quarter" idx="5"/>
          </p:nvPr>
        </p:nvSpPr>
        <p:spPr/>
        <p:txBody>
          <a:bodyPr/>
          <a:lstStyle/>
          <a:p>
            <a:fld id="{F338606E-0CD1-4821-BFAE-F4EA403B5E56}" type="slidenum">
              <a:rPr lang="en-US" smtClean="0"/>
              <a:t>7</a:t>
            </a:fld>
            <a:endParaRPr lang="en-US"/>
          </a:p>
        </p:txBody>
      </p:sp>
    </p:spTree>
    <p:extLst>
      <p:ext uri="{BB962C8B-B14F-4D97-AF65-F5344CB8AC3E}">
        <p14:creationId xmlns:p14="http://schemas.microsoft.com/office/powerpoint/2010/main" val="2165155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Bottom level acceleration structures represent unique instances of a model</a:t>
            </a:r>
          </a:p>
          <a:p>
            <a:r>
              <a:rPr lang="en-US" dirty="0"/>
              <a:t>Uses a bounding volume tree structure where a model is decomposed in progressively smaller bounding boxes until individual triangles can be determined</a:t>
            </a:r>
          </a:p>
          <a:p>
            <a:r>
              <a:rPr lang="en-US" dirty="0"/>
              <a:t>For simple computation, bounding boxes are axis aligned</a:t>
            </a:r>
          </a:p>
        </p:txBody>
      </p:sp>
      <p:sp>
        <p:nvSpPr>
          <p:cNvPr id="4" name="Slide Number Placeholder 3"/>
          <p:cNvSpPr>
            <a:spLocks noGrp="1"/>
          </p:cNvSpPr>
          <p:nvPr>
            <p:ph type="sldNum" sz="quarter" idx="5"/>
          </p:nvPr>
        </p:nvSpPr>
        <p:spPr/>
        <p:txBody>
          <a:bodyPr/>
          <a:lstStyle/>
          <a:p>
            <a:fld id="{F338606E-0CD1-4821-BFAE-F4EA403B5E56}" type="slidenum">
              <a:rPr lang="en-US" smtClean="0"/>
              <a:t>8</a:t>
            </a:fld>
            <a:endParaRPr lang="en-US"/>
          </a:p>
        </p:txBody>
      </p:sp>
    </p:spTree>
    <p:extLst>
      <p:ext uri="{BB962C8B-B14F-4D97-AF65-F5344CB8AC3E}">
        <p14:creationId xmlns:p14="http://schemas.microsoft.com/office/powerpoint/2010/main" val="293455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level acceleration structures contain BLAS elements, paired with their transform.</a:t>
            </a:r>
          </a:p>
          <a:p>
            <a:r>
              <a:rPr lang="en-US" dirty="0"/>
              <a:t>Even as the TLAS instance transform modifies, it has no impact upon the BLAS representation</a:t>
            </a:r>
          </a:p>
          <a:p>
            <a:r>
              <a:rPr lang="en-US" dirty="0"/>
              <a:t>Thus TLAS entries construct the scene graph, and the TLAS represents an entry point for ray tracing operations</a:t>
            </a:r>
          </a:p>
        </p:txBody>
      </p:sp>
      <p:sp>
        <p:nvSpPr>
          <p:cNvPr id="4" name="Slide Number Placeholder 3"/>
          <p:cNvSpPr>
            <a:spLocks noGrp="1"/>
          </p:cNvSpPr>
          <p:nvPr>
            <p:ph type="sldNum" sz="quarter" idx="5"/>
          </p:nvPr>
        </p:nvSpPr>
        <p:spPr/>
        <p:txBody>
          <a:bodyPr/>
          <a:lstStyle/>
          <a:p>
            <a:fld id="{F338606E-0CD1-4821-BFAE-F4EA403B5E56}" type="slidenum">
              <a:rPr lang="en-US" smtClean="0"/>
              <a:t>9</a:t>
            </a:fld>
            <a:endParaRPr lang="en-US"/>
          </a:p>
        </p:txBody>
      </p:sp>
    </p:spTree>
    <p:extLst>
      <p:ext uri="{BB962C8B-B14F-4D97-AF65-F5344CB8AC3E}">
        <p14:creationId xmlns:p14="http://schemas.microsoft.com/office/powerpoint/2010/main" val="5593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D644-EE69-DC13-5E3B-E3C86DCF7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39D9C-8049-2387-E437-B994203A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08902B-9408-5FD3-9682-7C44913DF410}"/>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96B3AF9C-5F3D-7281-0226-E9C5D119D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897E7-0953-5930-A9E7-136DCBD410E4}"/>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229188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5276-0ED3-807C-29AE-D4F4B0FA19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19A78-B9CF-61E7-E523-CFF4F06B6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C427E-DD1C-1BBA-9C31-7848B31482C9}"/>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744F0937-3D03-8FFD-916E-908B3A2B6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03F2B-F2FD-16AA-9F57-E204988B9843}"/>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16200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6AB45-5B56-FA43-A404-BBF73D306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EF6C9-40CC-A9DD-97AB-36855A73F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5C61-3520-6F15-BB0A-68DAD1F5B169}"/>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1DFF1AA3-AA52-DEC9-D90B-73B774A2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5846D-8598-DB02-DA48-F348A320170C}"/>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322310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551-894D-2238-D006-BE3F6B473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CCB29-72AE-EF84-8EC3-0C3D9D9A4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A087D-F2E6-C8E5-77C6-F2CEFBB499A6}"/>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4115F524-521A-0752-BEB7-CA16022CE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4E703-7701-47C7-E890-BBB8C6A8A27C}"/>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34767180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D08-CC01-C38B-391E-93DD3C070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5A929-41E5-70A2-F93B-6F00649966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D4980-672D-4E35-29CB-C50BA685D887}"/>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80F18C9C-36F1-ADEA-B968-BFFDE7DBF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D12E1-E142-6CAD-E21E-818073016609}"/>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36028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D13-D710-392F-DA01-5C339AE5B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A8321-1AF1-10D3-733B-DDF5C0B79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EFEF3-EE10-0579-B99E-DD7E41E3D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B1BEE-2CAB-1609-717D-BC74C199520A}"/>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6" name="Footer Placeholder 5">
            <a:extLst>
              <a:ext uri="{FF2B5EF4-FFF2-40B4-BE49-F238E27FC236}">
                <a16:creationId xmlns:a16="http://schemas.microsoft.com/office/drawing/2014/main" id="{04DF9C11-40D8-9386-B652-8609C0B02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B8CD8-4F7C-8794-9C45-C9E1D3A45C74}"/>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331999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76E6-2461-45AE-F988-8EB159E9D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6B485-7FCF-D533-A99E-500BA8706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EE314-69DE-CBB6-BBE7-43BB7626F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09DB1-9055-A852-CBB4-177954461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A40DE-70F8-D2D0-60FE-2F5F3798F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B0FEDD-B806-135D-FC29-0E8E9B1CE2C1}"/>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8" name="Footer Placeholder 7">
            <a:extLst>
              <a:ext uri="{FF2B5EF4-FFF2-40B4-BE49-F238E27FC236}">
                <a16:creationId xmlns:a16="http://schemas.microsoft.com/office/drawing/2014/main" id="{EF6E1966-424E-C98F-983F-7A600D989D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58A83-BC42-8682-9EBE-A5B6CC92ABE4}"/>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100618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B5F-5E11-58BB-2545-7E5D97E4E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12175-0A59-F8F8-01A4-8A7309F602E9}"/>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4" name="Footer Placeholder 3">
            <a:extLst>
              <a:ext uri="{FF2B5EF4-FFF2-40B4-BE49-F238E27FC236}">
                <a16:creationId xmlns:a16="http://schemas.microsoft.com/office/drawing/2014/main" id="{E6EB86DD-C8CD-E4C7-F76C-8B078A256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767E6-FB0A-32FF-F546-58D413A59FD2}"/>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19057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6F261-C9F0-0F87-6C34-B091CB8C04A8}"/>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3" name="Footer Placeholder 2">
            <a:extLst>
              <a:ext uri="{FF2B5EF4-FFF2-40B4-BE49-F238E27FC236}">
                <a16:creationId xmlns:a16="http://schemas.microsoft.com/office/drawing/2014/main" id="{CF8EF209-ACB6-25CA-1BF0-F8882697D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A2C67C-DEDD-79AA-3129-9F19020E1F68}"/>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100131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F8D1-13F4-2738-D2F2-69D0EA05C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3CBA7A-03A0-1968-81A0-360E60EAA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A2BE3-8AF4-3A83-330E-AFFF40D00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2E695-5FFC-1C72-6151-DF6DD5D6C5C6}"/>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6" name="Footer Placeholder 5">
            <a:extLst>
              <a:ext uri="{FF2B5EF4-FFF2-40B4-BE49-F238E27FC236}">
                <a16:creationId xmlns:a16="http://schemas.microsoft.com/office/drawing/2014/main" id="{3C5FA6C8-C7BC-1AA2-79C1-F5899218B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7D6D1-4623-A544-5E9B-8F69CF392347}"/>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336016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1B8E-0645-C027-D5A6-BB89D7CF5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FF6ED-F424-3A09-5045-F76E44C91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03572-0C80-2AD1-EF2A-47B09BA39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8FBCD-3D65-ED12-C429-4C0C1E56493B}"/>
              </a:ext>
            </a:extLst>
          </p:cNvPr>
          <p:cNvSpPr>
            <a:spLocks noGrp="1"/>
          </p:cNvSpPr>
          <p:nvPr>
            <p:ph type="dt" sz="half" idx="10"/>
          </p:nvPr>
        </p:nvSpPr>
        <p:spPr/>
        <p:txBody>
          <a:bodyPr/>
          <a:lstStyle/>
          <a:p>
            <a:fld id="{0C1C1AE0-6F0E-4101-BC21-4750AAF90883}" type="datetimeFigureOut">
              <a:rPr lang="en-US" smtClean="0"/>
              <a:t>7/30/2025</a:t>
            </a:fld>
            <a:endParaRPr lang="en-US"/>
          </a:p>
        </p:txBody>
      </p:sp>
      <p:sp>
        <p:nvSpPr>
          <p:cNvPr id="6" name="Footer Placeholder 5">
            <a:extLst>
              <a:ext uri="{FF2B5EF4-FFF2-40B4-BE49-F238E27FC236}">
                <a16:creationId xmlns:a16="http://schemas.microsoft.com/office/drawing/2014/main" id="{F4A289F0-CB05-3541-C929-A6E5F29A4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78C7B-C2DC-9694-BA29-495A2E38FEB6}"/>
              </a:ext>
            </a:extLst>
          </p:cNvPr>
          <p:cNvSpPr>
            <a:spLocks noGrp="1"/>
          </p:cNvSpPr>
          <p:nvPr>
            <p:ph type="sldNum" sz="quarter" idx="12"/>
          </p:nvPr>
        </p:nvSpPr>
        <p:spPr/>
        <p:txBody>
          <a:bodyPr/>
          <a:lstStyle/>
          <a:p>
            <a:fld id="{8E06B885-77B3-4C4A-AABD-DBE5BE289ACC}" type="slidenum">
              <a:rPr lang="en-US" smtClean="0"/>
              <a:t>‹#›</a:t>
            </a:fld>
            <a:endParaRPr lang="en-US"/>
          </a:p>
        </p:txBody>
      </p:sp>
    </p:spTree>
    <p:extLst>
      <p:ext uri="{BB962C8B-B14F-4D97-AF65-F5344CB8AC3E}">
        <p14:creationId xmlns:p14="http://schemas.microsoft.com/office/powerpoint/2010/main" val="16226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7F818-8D1E-34B2-7390-EA32F7F28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232EC-3811-C729-732D-0D0DA628A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8AE47-D70B-2D15-88B9-F212F1733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1C1AE0-6F0E-4101-BC21-4750AAF90883}" type="datetimeFigureOut">
              <a:rPr lang="en-US" smtClean="0"/>
              <a:t>7/30/2025</a:t>
            </a:fld>
            <a:endParaRPr lang="en-US"/>
          </a:p>
        </p:txBody>
      </p:sp>
      <p:sp>
        <p:nvSpPr>
          <p:cNvPr id="5" name="Footer Placeholder 4">
            <a:extLst>
              <a:ext uri="{FF2B5EF4-FFF2-40B4-BE49-F238E27FC236}">
                <a16:creationId xmlns:a16="http://schemas.microsoft.com/office/drawing/2014/main" id="{D5CEA7AD-14A3-EBC7-E5A8-132E12C98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BA82A6-972C-2113-6DCC-03E607B28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6B885-77B3-4C4A-AABD-DBE5BE289ACC}" type="slidenum">
              <a:rPr lang="en-US" smtClean="0"/>
              <a:t>‹#›</a:t>
            </a:fld>
            <a:endParaRPr lang="en-US"/>
          </a:p>
        </p:txBody>
      </p:sp>
    </p:spTree>
    <p:extLst>
      <p:ext uri="{BB962C8B-B14F-4D97-AF65-F5344CB8AC3E}">
        <p14:creationId xmlns:p14="http://schemas.microsoft.com/office/powerpoint/2010/main" val="71649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691F-7862-6314-C584-F944A45C8484}"/>
              </a:ext>
            </a:extLst>
          </p:cNvPr>
          <p:cNvSpPr>
            <a:spLocks noGrp="1"/>
          </p:cNvSpPr>
          <p:nvPr>
            <p:ph type="ctrTitle"/>
          </p:nvPr>
        </p:nvSpPr>
        <p:spPr>
          <a:xfrm>
            <a:off x="372177" y="1122363"/>
            <a:ext cx="11447646" cy="2387600"/>
          </a:xfrm>
        </p:spPr>
        <p:txBody>
          <a:bodyPr>
            <a:normAutofit fontScale="90000"/>
          </a:bodyPr>
          <a:lstStyle/>
          <a:p>
            <a:r>
              <a:rPr lang="en-US" dirty="0"/>
              <a:t>Exploration of capabilities and applications of recent specialized hardware components in modern GPUs</a:t>
            </a:r>
          </a:p>
        </p:txBody>
      </p:sp>
      <p:sp>
        <p:nvSpPr>
          <p:cNvPr id="3" name="Subtitle 2">
            <a:extLst>
              <a:ext uri="{FF2B5EF4-FFF2-40B4-BE49-F238E27FC236}">
                <a16:creationId xmlns:a16="http://schemas.microsoft.com/office/drawing/2014/main" id="{7D2C4C22-8B92-CB78-43B1-C7AC93E93FD2}"/>
              </a:ext>
            </a:extLst>
          </p:cNvPr>
          <p:cNvSpPr>
            <a:spLocks noGrp="1"/>
          </p:cNvSpPr>
          <p:nvPr>
            <p:ph type="subTitle" idx="1"/>
          </p:nvPr>
        </p:nvSpPr>
        <p:spPr>
          <a:xfrm>
            <a:off x="1036320" y="4308208"/>
            <a:ext cx="10119360" cy="2387600"/>
          </a:xfrm>
        </p:spPr>
        <p:txBody>
          <a:bodyPr/>
          <a:lstStyle/>
          <a:p>
            <a:pPr algn="l"/>
            <a:r>
              <a:rPr lang="en-US" dirty="0"/>
              <a:t>Andrei-Viorel Grigorescu</a:t>
            </a:r>
          </a:p>
          <a:p>
            <a:pPr algn="l"/>
            <a:r>
              <a:rPr lang="en-US" dirty="0"/>
              <a:t>High Performance Computing &amp; Big Data Analysis</a:t>
            </a:r>
          </a:p>
          <a:p>
            <a:pPr algn="l"/>
            <a:r>
              <a:rPr lang="en-US" dirty="0"/>
              <a:t>Department of Computer Science</a:t>
            </a:r>
          </a:p>
          <a:p>
            <a:pPr algn="l"/>
            <a:r>
              <a:rPr lang="en-US" dirty="0"/>
              <a:t>Babe</a:t>
            </a:r>
            <a:r>
              <a:rPr lang="ro-RO" dirty="0"/>
              <a:t>ș-Bolyai University, Cluj-Napoca</a:t>
            </a:r>
            <a:endParaRPr lang="en-US" dirty="0"/>
          </a:p>
        </p:txBody>
      </p:sp>
    </p:spTree>
    <p:extLst>
      <p:ext uri="{BB962C8B-B14F-4D97-AF65-F5344CB8AC3E}">
        <p14:creationId xmlns:p14="http://schemas.microsoft.com/office/powerpoint/2010/main" val="2309544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C47C-A469-63DF-AC92-F054E944FAAF}"/>
              </a:ext>
            </a:extLst>
          </p:cNvPr>
          <p:cNvSpPr>
            <a:spLocks noGrp="1"/>
          </p:cNvSpPr>
          <p:nvPr>
            <p:ph type="title"/>
          </p:nvPr>
        </p:nvSpPr>
        <p:spPr/>
        <p:txBody>
          <a:bodyPr/>
          <a:lstStyle/>
          <a:p>
            <a:r>
              <a:rPr lang="en-US" dirty="0"/>
              <a:t>How can we use RT cores?</a:t>
            </a:r>
          </a:p>
        </p:txBody>
      </p:sp>
      <p:sp>
        <p:nvSpPr>
          <p:cNvPr id="3" name="Content Placeholder 2">
            <a:extLst>
              <a:ext uri="{FF2B5EF4-FFF2-40B4-BE49-F238E27FC236}">
                <a16:creationId xmlns:a16="http://schemas.microsoft.com/office/drawing/2014/main" id="{3D9F5E30-9CD9-A144-FF73-4AD141D0AB2A}"/>
              </a:ext>
            </a:extLst>
          </p:cNvPr>
          <p:cNvSpPr>
            <a:spLocks noGrp="1"/>
          </p:cNvSpPr>
          <p:nvPr>
            <p:ph idx="1"/>
          </p:nvPr>
        </p:nvSpPr>
        <p:spPr/>
        <p:txBody>
          <a:bodyPr/>
          <a:lstStyle/>
          <a:p>
            <a:r>
              <a:rPr lang="en-US" dirty="0"/>
              <a:t>NVIDIA OptiX – ray tracing engine from NVIDIA, can interoperate with CUDA (but RT cores are not directly accessible from CUDA)</a:t>
            </a:r>
          </a:p>
          <a:p>
            <a:r>
              <a:rPr lang="en-US" dirty="0"/>
              <a:t>Vulkan – as a graphics device API, Vulkan supports everything from graphics pipelines, to compute pipelines, and offers a separate ray tracing pipeline extension regardless of GPU vendor</a:t>
            </a:r>
          </a:p>
          <a:p>
            <a:r>
              <a:rPr lang="en-US" dirty="0"/>
              <a:t>DirectX 12 (DXR) – more likely to be found in games, not approached in this research</a:t>
            </a:r>
          </a:p>
        </p:txBody>
      </p:sp>
      <p:pic>
        <p:nvPicPr>
          <p:cNvPr id="7" name="Picture 6" descr="A green and black logo&#10;&#10;AI-generated content may be incorrect.">
            <a:extLst>
              <a:ext uri="{FF2B5EF4-FFF2-40B4-BE49-F238E27FC236}">
                <a16:creationId xmlns:a16="http://schemas.microsoft.com/office/drawing/2014/main" id="{05BE291E-75BE-6A58-8626-AAC932DCA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53" y="4583723"/>
            <a:ext cx="2450536" cy="2450536"/>
          </a:xfrm>
          <a:prstGeom prst="rect">
            <a:avLst/>
          </a:prstGeom>
        </p:spPr>
      </p:pic>
      <p:pic>
        <p:nvPicPr>
          <p:cNvPr id="9" name="Picture 8" descr="A red logo with a curved design&#10;&#10;AI-generated content may be incorrect.">
            <a:extLst>
              <a:ext uri="{FF2B5EF4-FFF2-40B4-BE49-F238E27FC236}">
                <a16:creationId xmlns:a16="http://schemas.microsoft.com/office/drawing/2014/main" id="{DF5FD5B5-358D-23A0-7789-3E183F7E9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9183" y="5256541"/>
            <a:ext cx="4143375" cy="1104900"/>
          </a:xfrm>
          <a:prstGeom prst="rect">
            <a:avLst/>
          </a:prstGeom>
        </p:spPr>
      </p:pic>
      <p:pic>
        <p:nvPicPr>
          <p:cNvPr id="11" name="Picture 10" descr="A green and white text&#10;&#10;AI-generated content may be incorrect.">
            <a:extLst>
              <a:ext uri="{FF2B5EF4-FFF2-40B4-BE49-F238E27FC236}">
                <a16:creationId xmlns:a16="http://schemas.microsoft.com/office/drawing/2014/main" id="{A8A216F0-7065-B367-DF31-5BA40349E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948" y="4583723"/>
            <a:ext cx="5544152" cy="2772076"/>
          </a:xfrm>
          <a:prstGeom prst="rect">
            <a:avLst/>
          </a:prstGeom>
        </p:spPr>
      </p:pic>
    </p:spTree>
    <p:extLst>
      <p:ext uri="{BB962C8B-B14F-4D97-AF65-F5344CB8AC3E}">
        <p14:creationId xmlns:p14="http://schemas.microsoft.com/office/powerpoint/2010/main" val="228747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F00-FE00-8D6D-D0D7-1EAEFC1BC55C}"/>
              </a:ext>
            </a:extLst>
          </p:cNvPr>
          <p:cNvSpPr>
            <a:spLocks noGrp="1"/>
          </p:cNvSpPr>
          <p:nvPr>
            <p:ph type="title"/>
          </p:nvPr>
        </p:nvSpPr>
        <p:spPr/>
        <p:txBody>
          <a:bodyPr/>
          <a:lstStyle/>
          <a:p>
            <a:r>
              <a:rPr lang="en-US" dirty="0"/>
              <a:t>Vulkan – Ray Tracing Pipeline (2020)</a:t>
            </a:r>
          </a:p>
        </p:txBody>
      </p:sp>
      <p:sp>
        <p:nvSpPr>
          <p:cNvPr id="3" name="Content Placeholder 2">
            <a:extLst>
              <a:ext uri="{FF2B5EF4-FFF2-40B4-BE49-F238E27FC236}">
                <a16:creationId xmlns:a16="http://schemas.microsoft.com/office/drawing/2014/main" id="{46F1A5ED-418C-931F-0C10-867F016D62EB}"/>
              </a:ext>
            </a:extLst>
          </p:cNvPr>
          <p:cNvSpPr>
            <a:spLocks noGrp="1"/>
          </p:cNvSpPr>
          <p:nvPr>
            <p:ph idx="1"/>
          </p:nvPr>
        </p:nvSpPr>
        <p:spPr>
          <a:xfrm>
            <a:off x="838200" y="1825625"/>
            <a:ext cx="5257800" cy="4828672"/>
          </a:xfrm>
        </p:spPr>
        <p:txBody>
          <a:bodyPr>
            <a:normAutofit/>
          </a:bodyPr>
          <a:lstStyle/>
          <a:p>
            <a:r>
              <a:rPr lang="en-US" dirty="0"/>
              <a:t>Standard negotiated with the top 3 desktop GPU vendors: NVIDIA, AMD, Intel</a:t>
            </a:r>
          </a:p>
          <a:p>
            <a:r>
              <a:rPr lang="en-US" dirty="0"/>
              <a:t>More vendors added support</a:t>
            </a:r>
          </a:p>
          <a:p>
            <a:r>
              <a:rPr lang="en-US" dirty="0"/>
              <a:t>Pipeline separate from graphics or compute</a:t>
            </a:r>
          </a:p>
          <a:p>
            <a:r>
              <a:rPr lang="en-US" dirty="0"/>
              <a:t>Operates on acceleration structures and thus requires them</a:t>
            </a:r>
          </a:p>
        </p:txBody>
      </p:sp>
      <p:pic>
        <p:nvPicPr>
          <p:cNvPr id="4" name="Picture 3">
            <a:extLst>
              <a:ext uri="{FF2B5EF4-FFF2-40B4-BE49-F238E27FC236}">
                <a16:creationId xmlns:a16="http://schemas.microsoft.com/office/drawing/2014/main" id="{E04F1B7A-A0E8-45B0-5660-AA5298A7D5FB}"/>
              </a:ext>
            </a:extLst>
          </p:cNvPr>
          <p:cNvPicPr>
            <a:picLocks noChangeAspect="1"/>
          </p:cNvPicPr>
          <p:nvPr/>
        </p:nvPicPr>
        <p:blipFill>
          <a:blip r:embed="rId3"/>
          <a:stretch>
            <a:fillRect/>
          </a:stretch>
        </p:blipFill>
        <p:spPr>
          <a:xfrm>
            <a:off x="6096000" y="1919345"/>
            <a:ext cx="5665074" cy="3624806"/>
          </a:xfrm>
          <a:prstGeom prst="rect">
            <a:avLst/>
          </a:prstGeom>
        </p:spPr>
      </p:pic>
    </p:spTree>
    <p:extLst>
      <p:ext uri="{BB962C8B-B14F-4D97-AF65-F5344CB8AC3E}">
        <p14:creationId xmlns:p14="http://schemas.microsoft.com/office/powerpoint/2010/main" val="247280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0A1F-59BB-5D95-45FA-E42F97990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0EB24-ECC9-4C99-86BD-C3898A0DC0A7}"/>
              </a:ext>
            </a:extLst>
          </p:cNvPr>
          <p:cNvSpPr>
            <a:spLocks noGrp="1"/>
          </p:cNvSpPr>
          <p:nvPr>
            <p:ph type="title"/>
          </p:nvPr>
        </p:nvSpPr>
        <p:spPr/>
        <p:txBody>
          <a:bodyPr/>
          <a:lstStyle/>
          <a:p>
            <a:r>
              <a:rPr lang="en-US" dirty="0"/>
              <a:t>Vulkan – Ray Tracing Pipeline (2020)</a:t>
            </a:r>
          </a:p>
        </p:txBody>
      </p:sp>
      <p:sp>
        <p:nvSpPr>
          <p:cNvPr id="3" name="Content Placeholder 2">
            <a:extLst>
              <a:ext uri="{FF2B5EF4-FFF2-40B4-BE49-F238E27FC236}">
                <a16:creationId xmlns:a16="http://schemas.microsoft.com/office/drawing/2014/main" id="{7CF0DFAC-9530-76EE-62C3-4366DBCF403B}"/>
              </a:ext>
            </a:extLst>
          </p:cNvPr>
          <p:cNvSpPr>
            <a:spLocks noGrp="1"/>
          </p:cNvSpPr>
          <p:nvPr>
            <p:ph idx="1"/>
          </p:nvPr>
        </p:nvSpPr>
        <p:spPr>
          <a:xfrm>
            <a:off x="668154" y="1796749"/>
            <a:ext cx="5427846" cy="4828672"/>
          </a:xfrm>
        </p:spPr>
        <p:txBody>
          <a:bodyPr>
            <a:normAutofit/>
          </a:bodyPr>
          <a:lstStyle/>
          <a:p>
            <a:r>
              <a:rPr lang="en-US" dirty="0"/>
              <a:t>Decomposed in 5 shaders: ray generation, intersection, miss, closest hit, any hit</a:t>
            </a:r>
          </a:p>
          <a:p>
            <a:r>
              <a:rPr lang="en-US" dirty="0"/>
              <a:t>Has a maximum recursion depth – but the fewer, the faster</a:t>
            </a:r>
          </a:p>
          <a:p>
            <a:r>
              <a:rPr lang="en-US" dirty="0"/>
              <a:t>Results, named payloads, can be carried over from a ray to the next</a:t>
            </a:r>
          </a:p>
          <a:p>
            <a:r>
              <a:rPr lang="en-US" dirty="0"/>
              <a:t>Ray casting = particular case of ray tracing involving no recursion</a:t>
            </a:r>
          </a:p>
        </p:txBody>
      </p:sp>
      <p:pic>
        <p:nvPicPr>
          <p:cNvPr id="5" name="Picture 4">
            <a:extLst>
              <a:ext uri="{FF2B5EF4-FFF2-40B4-BE49-F238E27FC236}">
                <a16:creationId xmlns:a16="http://schemas.microsoft.com/office/drawing/2014/main" id="{59ABBE75-7D87-80F2-2EF2-2826A5CA7E58}"/>
              </a:ext>
            </a:extLst>
          </p:cNvPr>
          <p:cNvPicPr>
            <a:picLocks noChangeAspect="1"/>
          </p:cNvPicPr>
          <p:nvPr/>
        </p:nvPicPr>
        <p:blipFill>
          <a:blip r:embed="rId3"/>
          <a:stretch>
            <a:fillRect/>
          </a:stretch>
        </p:blipFill>
        <p:spPr>
          <a:xfrm>
            <a:off x="6096000" y="1919345"/>
            <a:ext cx="5665074" cy="3624806"/>
          </a:xfrm>
          <a:prstGeom prst="rect">
            <a:avLst/>
          </a:prstGeom>
        </p:spPr>
      </p:pic>
    </p:spTree>
    <p:extLst>
      <p:ext uri="{BB962C8B-B14F-4D97-AF65-F5344CB8AC3E}">
        <p14:creationId xmlns:p14="http://schemas.microsoft.com/office/powerpoint/2010/main" val="365511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C744-163B-2163-824F-758A486E01A3}"/>
              </a:ext>
            </a:extLst>
          </p:cNvPr>
          <p:cNvSpPr>
            <a:spLocks noGrp="1"/>
          </p:cNvSpPr>
          <p:nvPr>
            <p:ph type="title"/>
          </p:nvPr>
        </p:nvSpPr>
        <p:spPr/>
        <p:txBody>
          <a:bodyPr/>
          <a:lstStyle/>
          <a:p>
            <a:r>
              <a:rPr lang="en-US" dirty="0"/>
              <a:t>Vulkan – Ray Queries</a:t>
            </a:r>
          </a:p>
        </p:txBody>
      </p:sp>
      <p:sp>
        <p:nvSpPr>
          <p:cNvPr id="3" name="Content Placeholder 2">
            <a:extLst>
              <a:ext uri="{FF2B5EF4-FFF2-40B4-BE49-F238E27FC236}">
                <a16:creationId xmlns:a16="http://schemas.microsoft.com/office/drawing/2014/main" id="{A5BA4B14-2839-AF6A-1C5C-CDB1EB6B8A5F}"/>
              </a:ext>
            </a:extLst>
          </p:cNvPr>
          <p:cNvSpPr>
            <a:spLocks noGrp="1"/>
          </p:cNvSpPr>
          <p:nvPr>
            <p:ph idx="1"/>
          </p:nvPr>
        </p:nvSpPr>
        <p:spPr>
          <a:xfrm>
            <a:off x="838200" y="1425575"/>
            <a:ext cx="10515600" cy="3384550"/>
          </a:xfrm>
        </p:spPr>
        <p:txBody>
          <a:bodyPr/>
          <a:lstStyle/>
          <a:p>
            <a:r>
              <a:rPr lang="en-US" dirty="0"/>
              <a:t>Also called “inline ray tracing”</a:t>
            </a:r>
          </a:p>
          <a:p>
            <a:r>
              <a:rPr lang="en-US" dirty="0"/>
              <a:t>Can be called from other pipelines such as graphics or compute, meaning less problems setting up an extra pipeline and syncing</a:t>
            </a:r>
          </a:p>
          <a:p>
            <a:r>
              <a:rPr lang="en-US" dirty="0"/>
              <a:t>Only emits one ray per invocation as opposed to the dedicated pipeline which can emit multiple; ray is manually iterated</a:t>
            </a:r>
          </a:p>
          <a:p>
            <a:r>
              <a:rPr lang="en-US" dirty="0"/>
              <a:t>Otherwise very simple to use and can build up to complex algorithms</a:t>
            </a:r>
          </a:p>
        </p:txBody>
      </p:sp>
      <p:sp>
        <p:nvSpPr>
          <p:cNvPr id="6" name="Title 1">
            <a:extLst>
              <a:ext uri="{FF2B5EF4-FFF2-40B4-BE49-F238E27FC236}">
                <a16:creationId xmlns:a16="http://schemas.microsoft.com/office/drawing/2014/main" id="{CB32B462-39DD-DD0F-8D43-0011618B8BCE}"/>
              </a:ext>
            </a:extLst>
          </p:cNvPr>
          <p:cNvSpPr txBox="1">
            <a:spLocks/>
          </p:cNvSpPr>
          <p:nvPr/>
        </p:nvSpPr>
        <p:spPr>
          <a:xfrm>
            <a:off x="838200" y="43084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Position fetch extension (2023)</a:t>
            </a:r>
          </a:p>
        </p:txBody>
      </p:sp>
      <p:sp>
        <p:nvSpPr>
          <p:cNvPr id="7" name="Content Placeholder 2">
            <a:extLst>
              <a:ext uri="{FF2B5EF4-FFF2-40B4-BE49-F238E27FC236}">
                <a16:creationId xmlns:a16="http://schemas.microsoft.com/office/drawing/2014/main" id="{D86A4450-53DB-77A7-E016-9ADD5CE7D853}"/>
              </a:ext>
            </a:extLst>
          </p:cNvPr>
          <p:cNvSpPr txBox="1">
            <a:spLocks/>
          </p:cNvSpPr>
          <p:nvPr/>
        </p:nvSpPr>
        <p:spPr>
          <a:xfrm>
            <a:off x="838199" y="5368925"/>
            <a:ext cx="11287125"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Allows baking of vertex buffer in BLAS – easier hit position computation</a:t>
            </a:r>
          </a:p>
          <a:p>
            <a:r>
              <a:rPr lang="en-US" dirty="0"/>
              <a:t>Removes need for additional parameters and memory transfers</a:t>
            </a:r>
          </a:p>
        </p:txBody>
      </p:sp>
    </p:spTree>
    <p:extLst>
      <p:ext uri="{BB962C8B-B14F-4D97-AF65-F5344CB8AC3E}">
        <p14:creationId xmlns:p14="http://schemas.microsoft.com/office/powerpoint/2010/main" val="292912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9FD2-8E18-7B4C-0AE3-B84F549EFA76}"/>
              </a:ext>
            </a:extLst>
          </p:cNvPr>
          <p:cNvSpPr>
            <a:spLocks noGrp="1"/>
          </p:cNvSpPr>
          <p:nvPr>
            <p:ph type="title"/>
          </p:nvPr>
        </p:nvSpPr>
        <p:spPr/>
        <p:txBody>
          <a:bodyPr/>
          <a:lstStyle/>
          <a:p>
            <a:r>
              <a:rPr lang="en-US" dirty="0"/>
              <a:t>Literature review – RT-DBSCAN</a:t>
            </a:r>
          </a:p>
        </p:txBody>
      </p:sp>
      <p:sp>
        <p:nvSpPr>
          <p:cNvPr id="3" name="Content Placeholder 2">
            <a:extLst>
              <a:ext uri="{FF2B5EF4-FFF2-40B4-BE49-F238E27FC236}">
                <a16:creationId xmlns:a16="http://schemas.microsoft.com/office/drawing/2014/main" id="{1AFA9B36-5AF6-724E-CA80-7E2D37D2BFEE}"/>
              </a:ext>
            </a:extLst>
          </p:cNvPr>
          <p:cNvSpPr>
            <a:spLocks noGrp="1"/>
          </p:cNvSpPr>
          <p:nvPr>
            <p:ph idx="1"/>
          </p:nvPr>
        </p:nvSpPr>
        <p:spPr>
          <a:xfrm>
            <a:off x="838200" y="1584012"/>
            <a:ext cx="5324475" cy="4479925"/>
          </a:xfrm>
        </p:spPr>
        <p:txBody>
          <a:bodyPr>
            <a:normAutofit/>
          </a:bodyPr>
          <a:lstStyle/>
          <a:p>
            <a:r>
              <a:rPr lang="en-US" dirty="0"/>
              <a:t>Creative use of RT cores outside graphics purposes</a:t>
            </a:r>
          </a:p>
          <a:p>
            <a:r>
              <a:rPr lang="en-US" dirty="0"/>
              <a:t>Requires reframing of problem in terms of ray tracing concepts</a:t>
            </a:r>
          </a:p>
          <a:p>
            <a:r>
              <a:rPr lang="en-US" dirty="0"/>
              <a:t>Offers a performance advantage on larger datasets</a:t>
            </a:r>
          </a:p>
          <a:p>
            <a:pPr>
              <a:buFont typeface="Wingdings" panose="05000000000000000000" pitchFamily="2" charset="2"/>
              <a:buChar char="§"/>
            </a:pPr>
            <a:r>
              <a:rPr lang="en-US" dirty="0"/>
              <a:t>Dimensionality limited to 3</a:t>
            </a:r>
          </a:p>
          <a:p>
            <a:pPr>
              <a:buFont typeface="Wingdings" panose="05000000000000000000" pitchFamily="2" charset="2"/>
              <a:buChar char="§"/>
            </a:pPr>
            <a:r>
              <a:rPr lang="en-US" dirty="0"/>
              <a:t>Authors plead for more control and transparency of BVH structures and traversal</a:t>
            </a:r>
          </a:p>
        </p:txBody>
      </p:sp>
      <p:pic>
        <p:nvPicPr>
          <p:cNvPr id="7" name="Picture 6">
            <a:extLst>
              <a:ext uri="{FF2B5EF4-FFF2-40B4-BE49-F238E27FC236}">
                <a16:creationId xmlns:a16="http://schemas.microsoft.com/office/drawing/2014/main" id="{2221D9A5-F804-441E-7661-6E4F571A1C73}"/>
              </a:ext>
            </a:extLst>
          </p:cNvPr>
          <p:cNvPicPr>
            <a:picLocks noChangeAspect="1"/>
          </p:cNvPicPr>
          <p:nvPr/>
        </p:nvPicPr>
        <p:blipFill>
          <a:blip r:embed="rId3"/>
          <a:stretch>
            <a:fillRect/>
          </a:stretch>
        </p:blipFill>
        <p:spPr>
          <a:xfrm>
            <a:off x="6333623" y="1329604"/>
            <a:ext cx="5661698" cy="4605747"/>
          </a:xfrm>
          <a:prstGeom prst="rect">
            <a:avLst/>
          </a:prstGeom>
        </p:spPr>
      </p:pic>
      <p:sp>
        <p:nvSpPr>
          <p:cNvPr id="8" name="TextBox 7">
            <a:extLst>
              <a:ext uri="{FF2B5EF4-FFF2-40B4-BE49-F238E27FC236}">
                <a16:creationId xmlns:a16="http://schemas.microsoft.com/office/drawing/2014/main" id="{4E643C71-9824-9E0C-2D82-66B030D7F6A9}"/>
              </a:ext>
            </a:extLst>
          </p:cNvPr>
          <p:cNvSpPr txBox="1"/>
          <p:nvPr/>
        </p:nvSpPr>
        <p:spPr>
          <a:xfrm>
            <a:off x="133149" y="6211669"/>
            <a:ext cx="11925701" cy="646331"/>
          </a:xfrm>
          <a:prstGeom prst="rect">
            <a:avLst/>
          </a:prstGeom>
          <a:noFill/>
        </p:spPr>
        <p:txBody>
          <a:bodyPr wrap="square" rtlCol="0">
            <a:spAutoFit/>
          </a:bodyPr>
          <a:lstStyle/>
          <a:p>
            <a:pPr algn="ctr"/>
            <a:r>
              <a:rPr lang="en-US" dirty="0"/>
              <a:t>Figure from: V. Nagarajan and M. Kulkarni, "Accelerating DBSCAN using Ray Tracing Hardware," in 2023 IEEE International Parallel and Distributed Processing Symposium (IPDPS), St. Petersburg, Florida, 2023.</a:t>
            </a:r>
          </a:p>
        </p:txBody>
      </p:sp>
    </p:spTree>
    <p:extLst>
      <p:ext uri="{BB962C8B-B14F-4D97-AF65-F5344CB8AC3E}">
        <p14:creationId xmlns:p14="http://schemas.microsoft.com/office/powerpoint/2010/main" val="426231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7737-8E32-CDFD-AE84-AD843C99C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F34BA-8C5A-72F8-296B-25B4B3C73BA2}"/>
              </a:ext>
            </a:extLst>
          </p:cNvPr>
          <p:cNvSpPr>
            <a:spLocks noGrp="1"/>
          </p:cNvSpPr>
          <p:nvPr>
            <p:ph type="title"/>
          </p:nvPr>
        </p:nvSpPr>
        <p:spPr/>
        <p:txBody>
          <a:bodyPr/>
          <a:lstStyle/>
          <a:p>
            <a:r>
              <a:rPr lang="en-US" dirty="0"/>
              <a:t>Literature review – Collision Detection</a:t>
            </a:r>
          </a:p>
        </p:txBody>
      </p:sp>
      <p:sp>
        <p:nvSpPr>
          <p:cNvPr id="3" name="Content Placeholder 2">
            <a:extLst>
              <a:ext uri="{FF2B5EF4-FFF2-40B4-BE49-F238E27FC236}">
                <a16:creationId xmlns:a16="http://schemas.microsoft.com/office/drawing/2014/main" id="{31C778F2-ED00-3507-1F2F-C77564F6BFA1}"/>
              </a:ext>
            </a:extLst>
          </p:cNvPr>
          <p:cNvSpPr>
            <a:spLocks noGrp="1"/>
          </p:cNvSpPr>
          <p:nvPr>
            <p:ph idx="1"/>
          </p:nvPr>
        </p:nvSpPr>
        <p:spPr>
          <a:xfrm>
            <a:off x="815343" y="1711216"/>
            <a:ext cx="7515225" cy="4479925"/>
          </a:xfrm>
        </p:spPr>
        <p:txBody>
          <a:bodyPr>
            <a:normAutofit/>
          </a:bodyPr>
          <a:lstStyle/>
          <a:p>
            <a:r>
              <a:rPr lang="en-US" dirty="0"/>
              <a:t>Multiple works presenting collision detection algorithms using hardware-accelerated ray tracing</a:t>
            </a:r>
          </a:p>
          <a:p>
            <a:r>
              <a:rPr lang="en-US" dirty="0"/>
              <a:t>Applications ranging from particles simulation in physics engines to discrete/continuous collision detection for robotics</a:t>
            </a:r>
          </a:p>
          <a:p>
            <a:r>
              <a:rPr lang="en-US" dirty="0"/>
              <a:t>Promising results in terms of performance</a:t>
            </a:r>
          </a:p>
          <a:p>
            <a:r>
              <a:rPr lang="en-US" dirty="0"/>
              <a:t>Criticism related to requirements for vendor-specific hardware platforms (NVIDIA OptiX and GPUs)</a:t>
            </a:r>
          </a:p>
        </p:txBody>
      </p:sp>
      <p:sp>
        <p:nvSpPr>
          <p:cNvPr id="8" name="TextBox 7">
            <a:extLst>
              <a:ext uri="{FF2B5EF4-FFF2-40B4-BE49-F238E27FC236}">
                <a16:creationId xmlns:a16="http://schemas.microsoft.com/office/drawing/2014/main" id="{C18E38DC-7709-D850-3167-F4F5945D10FC}"/>
              </a:ext>
            </a:extLst>
          </p:cNvPr>
          <p:cNvSpPr txBox="1"/>
          <p:nvPr/>
        </p:nvSpPr>
        <p:spPr>
          <a:xfrm>
            <a:off x="133149" y="6211669"/>
            <a:ext cx="11925701" cy="646331"/>
          </a:xfrm>
          <a:prstGeom prst="rect">
            <a:avLst/>
          </a:prstGeom>
          <a:noFill/>
        </p:spPr>
        <p:txBody>
          <a:bodyPr wrap="square" rtlCol="0">
            <a:spAutoFit/>
          </a:bodyPr>
          <a:lstStyle/>
          <a:p>
            <a:pPr algn="ctr"/>
            <a:r>
              <a:rPr lang="en-US" dirty="0"/>
              <a:t>Figures from: S. Sui, L. </a:t>
            </a:r>
            <a:r>
              <a:rPr lang="en-US" dirty="0" err="1"/>
              <a:t>Sentis</a:t>
            </a:r>
            <a:r>
              <a:rPr lang="en-US" dirty="0"/>
              <a:t> and A. </a:t>
            </a:r>
            <a:r>
              <a:rPr lang="en-US" dirty="0" err="1"/>
              <a:t>Bylard</a:t>
            </a:r>
            <a:r>
              <a:rPr lang="en-US" dirty="0"/>
              <a:t>, Hardware-Accelerated Ray Tracing for Discrete and Continuous Collision Detection on GPUs, </a:t>
            </a:r>
            <a:r>
              <a:rPr lang="en-US" dirty="0" err="1"/>
              <a:t>arXiv</a:t>
            </a:r>
            <a:r>
              <a:rPr lang="en-US" dirty="0"/>
              <a:t> preprint arXiv:2409.09918, 2024.</a:t>
            </a:r>
          </a:p>
        </p:txBody>
      </p:sp>
      <p:pic>
        <p:nvPicPr>
          <p:cNvPr id="5" name="Picture 4">
            <a:extLst>
              <a:ext uri="{FF2B5EF4-FFF2-40B4-BE49-F238E27FC236}">
                <a16:creationId xmlns:a16="http://schemas.microsoft.com/office/drawing/2014/main" id="{E02EA3D6-E267-B131-F7E1-D3D4B690EF71}"/>
              </a:ext>
            </a:extLst>
          </p:cNvPr>
          <p:cNvPicPr>
            <a:picLocks noChangeAspect="1"/>
          </p:cNvPicPr>
          <p:nvPr/>
        </p:nvPicPr>
        <p:blipFill>
          <a:blip r:embed="rId3"/>
          <a:stretch>
            <a:fillRect/>
          </a:stretch>
        </p:blipFill>
        <p:spPr>
          <a:xfrm>
            <a:off x="8421997" y="1344423"/>
            <a:ext cx="2929244" cy="2433623"/>
          </a:xfrm>
          <a:prstGeom prst="rect">
            <a:avLst/>
          </a:prstGeom>
        </p:spPr>
      </p:pic>
      <p:pic>
        <p:nvPicPr>
          <p:cNvPr id="9" name="Picture 8">
            <a:extLst>
              <a:ext uri="{FF2B5EF4-FFF2-40B4-BE49-F238E27FC236}">
                <a16:creationId xmlns:a16="http://schemas.microsoft.com/office/drawing/2014/main" id="{A8E3738D-9546-B2A5-7A72-8F0351DCA66A}"/>
              </a:ext>
            </a:extLst>
          </p:cNvPr>
          <p:cNvPicPr>
            <a:picLocks noChangeAspect="1"/>
          </p:cNvPicPr>
          <p:nvPr/>
        </p:nvPicPr>
        <p:blipFill>
          <a:blip r:embed="rId4"/>
          <a:stretch>
            <a:fillRect/>
          </a:stretch>
        </p:blipFill>
        <p:spPr>
          <a:xfrm>
            <a:off x="8421997" y="3778046"/>
            <a:ext cx="2954660" cy="2433623"/>
          </a:xfrm>
          <a:prstGeom prst="rect">
            <a:avLst/>
          </a:prstGeom>
        </p:spPr>
      </p:pic>
    </p:spTree>
    <p:extLst>
      <p:ext uri="{BB962C8B-B14F-4D97-AF65-F5344CB8AC3E}">
        <p14:creationId xmlns:p14="http://schemas.microsoft.com/office/powerpoint/2010/main" val="218926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CD42F-1D45-9CE1-2523-C866CF207B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C079D-F207-E689-08A9-01EB01293FBC}"/>
              </a:ext>
            </a:extLst>
          </p:cNvPr>
          <p:cNvSpPr>
            <a:spLocks noGrp="1"/>
          </p:cNvSpPr>
          <p:nvPr>
            <p:ph type="title"/>
          </p:nvPr>
        </p:nvSpPr>
        <p:spPr/>
        <p:txBody>
          <a:bodyPr/>
          <a:lstStyle/>
          <a:p>
            <a:r>
              <a:rPr lang="en-US" dirty="0"/>
              <a:t>Literature review – Collision Detection</a:t>
            </a:r>
          </a:p>
        </p:txBody>
      </p:sp>
      <p:sp>
        <p:nvSpPr>
          <p:cNvPr id="3" name="Content Placeholder 2">
            <a:extLst>
              <a:ext uri="{FF2B5EF4-FFF2-40B4-BE49-F238E27FC236}">
                <a16:creationId xmlns:a16="http://schemas.microsoft.com/office/drawing/2014/main" id="{7F84C48D-26E5-17D6-ADCA-B874B1CED238}"/>
              </a:ext>
            </a:extLst>
          </p:cNvPr>
          <p:cNvSpPr>
            <a:spLocks noGrp="1"/>
          </p:cNvSpPr>
          <p:nvPr>
            <p:ph idx="1"/>
          </p:nvPr>
        </p:nvSpPr>
        <p:spPr>
          <a:xfrm>
            <a:off x="815344" y="1711216"/>
            <a:ext cx="5366382" cy="4223345"/>
          </a:xfrm>
        </p:spPr>
        <p:txBody>
          <a:bodyPr>
            <a:normAutofit lnSpcReduction="10000"/>
          </a:bodyPr>
          <a:lstStyle/>
          <a:p>
            <a:r>
              <a:rPr lang="en-US" dirty="0"/>
              <a:t>Collision detection using ray tracing was proposed ever since 2008 (Hermann)</a:t>
            </a:r>
          </a:p>
          <a:p>
            <a:r>
              <a:rPr lang="en-US" dirty="0"/>
              <a:t>Rays are cast from vertices opposite to their normal vectors (inwards) – do they hit another object’s inner face? =&gt; collision</a:t>
            </a:r>
          </a:p>
          <a:p>
            <a:r>
              <a:rPr lang="en-US" dirty="0"/>
              <a:t>RT cores and hardware-accelerated ray tracing bring such methods back into attention</a:t>
            </a:r>
          </a:p>
        </p:txBody>
      </p:sp>
      <p:sp>
        <p:nvSpPr>
          <p:cNvPr id="8" name="TextBox 7">
            <a:extLst>
              <a:ext uri="{FF2B5EF4-FFF2-40B4-BE49-F238E27FC236}">
                <a16:creationId xmlns:a16="http://schemas.microsoft.com/office/drawing/2014/main" id="{79904CE4-188C-214F-4F59-37AD731C1370}"/>
              </a:ext>
            </a:extLst>
          </p:cNvPr>
          <p:cNvSpPr txBox="1"/>
          <p:nvPr/>
        </p:nvSpPr>
        <p:spPr>
          <a:xfrm>
            <a:off x="133149" y="5934561"/>
            <a:ext cx="11925701" cy="923330"/>
          </a:xfrm>
          <a:prstGeom prst="rect">
            <a:avLst/>
          </a:prstGeom>
          <a:noFill/>
        </p:spPr>
        <p:txBody>
          <a:bodyPr wrap="square" rtlCol="0">
            <a:spAutoFit/>
          </a:bodyPr>
          <a:lstStyle/>
          <a:p>
            <a:pPr algn="ctr"/>
            <a:r>
              <a:rPr lang="en-US" dirty="0"/>
              <a:t>Figure from: S. Zhao and J. Zhao, "Revolutionizing granular matter simulations by high-performance ray tracing discrete element method for arbitrarily-shaped particles," Computer Methods in Applied Mechanics and Engineering, vol. 416, no. 116370, 2023.</a:t>
            </a:r>
          </a:p>
        </p:txBody>
      </p:sp>
      <p:pic>
        <p:nvPicPr>
          <p:cNvPr id="6" name="Picture 5">
            <a:extLst>
              <a:ext uri="{FF2B5EF4-FFF2-40B4-BE49-F238E27FC236}">
                <a16:creationId xmlns:a16="http://schemas.microsoft.com/office/drawing/2014/main" id="{7A8CADDE-D72C-8A4A-C037-857B5C46D19E}"/>
              </a:ext>
            </a:extLst>
          </p:cNvPr>
          <p:cNvPicPr>
            <a:picLocks noChangeAspect="1"/>
          </p:cNvPicPr>
          <p:nvPr/>
        </p:nvPicPr>
        <p:blipFill>
          <a:blip r:embed="rId3"/>
          <a:stretch>
            <a:fillRect/>
          </a:stretch>
        </p:blipFill>
        <p:spPr>
          <a:xfrm>
            <a:off x="6629142" y="2033394"/>
            <a:ext cx="4477008" cy="3357756"/>
          </a:xfrm>
          <a:prstGeom prst="rect">
            <a:avLst/>
          </a:prstGeom>
        </p:spPr>
      </p:pic>
    </p:spTree>
    <p:extLst>
      <p:ext uri="{BB962C8B-B14F-4D97-AF65-F5344CB8AC3E}">
        <p14:creationId xmlns:p14="http://schemas.microsoft.com/office/powerpoint/2010/main" val="165290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FCE6-1B75-4D65-C552-868F0A7C04B8}"/>
              </a:ext>
            </a:extLst>
          </p:cNvPr>
          <p:cNvSpPr>
            <a:spLocks noGrp="1"/>
          </p:cNvSpPr>
          <p:nvPr>
            <p:ph type="title"/>
          </p:nvPr>
        </p:nvSpPr>
        <p:spPr/>
        <p:txBody>
          <a:bodyPr/>
          <a:lstStyle/>
          <a:p>
            <a:r>
              <a:rPr lang="en-US" dirty="0"/>
              <a:t>Original approach – Motivation</a:t>
            </a:r>
          </a:p>
        </p:txBody>
      </p:sp>
      <p:sp>
        <p:nvSpPr>
          <p:cNvPr id="3" name="Content Placeholder 2">
            <a:extLst>
              <a:ext uri="{FF2B5EF4-FFF2-40B4-BE49-F238E27FC236}">
                <a16:creationId xmlns:a16="http://schemas.microsoft.com/office/drawing/2014/main" id="{FB73D0F6-F1F6-7BAA-5FB1-ADEACD983558}"/>
              </a:ext>
            </a:extLst>
          </p:cNvPr>
          <p:cNvSpPr>
            <a:spLocks noGrp="1"/>
          </p:cNvSpPr>
          <p:nvPr>
            <p:ph idx="1"/>
          </p:nvPr>
        </p:nvSpPr>
        <p:spPr/>
        <p:txBody>
          <a:bodyPr>
            <a:normAutofit/>
          </a:bodyPr>
          <a:lstStyle/>
          <a:p>
            <a:r>
              <a:rPr lang="en-US" dirty="0"/>
              <a:t>The works in the literature that were reviewed all had implementations based off NVIDIA OptiX</a:t>
            </a:r>
          </a:p>
          <a:p>
            <a:r>
              <a:rPr lang="en-US" dirty="0"/>
              <a:t>Some do not use features that are proprietary to NVIDIA’s implementation of ray tracing, such as linear swept spheres – namely in collision detection</a:t>
            </a:r>
          </a:p>
          <a:p>
            <a:pPr>
              <a:buFont typeface="Wingdings" panose="05000000000000000000" pitchFamily="2" charset="2"/>
              <a:buChar char="§"/>
            </a:pPr>
            <a:r>
              <a:rPr lang="en-US" dirty="0"/>
              <a:t>An approach based on Vulkan’s ray tracing extensions could help users select their preferred hardware platform, regardless of GPU vendor</a:t>
            </a:r>
          </a:p>
          <a:p>
            <a:pPr>
              <a:buFont typeface="Wingdings" panose="05000000000000000000" pitchFamily="2" charset="2"/>
              <a:buChar char="§"/>
            </a:pPr>
            <a:r>
              <a:rPr lang="en-US" dirty="0"/>
              <a:t>It would also shift discussion of results from hardware limitations to performance and qualitative analysis</a:t>
            </a:r>
          </a:p>
        </p:txBody>
      </p:sp>
    </p:spTree>
    <p:extLst>
      <p:ext uri="{BB962C8B-B14F-4D97-AF65-F5344CB8AC3E}">
        <p14:creationId xmlns:p14="http://schemas.microsoft.com/office/powerpoint/2010/main" val="368901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968-B32D-C884-B185-F1AE461601F1}"/>
              </a:ext>
            </a:extLst>
          </p:cNvPr>
          <p:cNvSpPr>
            <a:spLocks noGrp="1"/>
          </p:cNvSpPr>
          <p:nvPr>
            <p:ph type="title"/>
          </p:nvPr>
        </p:nvSpPr>
        <p:spPr/>
        <p:txBody>
          <a:bodyPr/>
          <a:lstStyle/>
          <a:p>
            <a:r>
              <a:rPr lang="en-US" dirty="0"/>
              <a:t>Original approach – Starting point</a:t>
            </a:r>
          </a:p>
        </p:txBody>
      </p:sp>
      <p:sp>
        <p:nvSpPr>
          <p:cNvPr id="3" name="Content Placeholder 2">
            <a:extLst>
              <a:ext uri="{FF2B5EF4-FFF2-40B4-BE49-F238E27FC236}">
                <a16:creationId xmlns:a16="http://schemas.microsoft.com/office/drawing/2014/main" id="{57725AEE-813F-9249-909F-A5E6427BBA87}"/>
              </a:ext>
            </a:extLst>
          </p:cNvPr>
          <p:cNvSpPr>
            <a:spLocks noGrp="1"/>
          </p:cNvSpPr>
          <p:nvPr>
            <p:ph idx="1"/>
          </p:nvPr>
        </p:nvSpPr>
        <p:spPr>
          <a:xfrm>
            <a:off x="627887" y="1690688"/>
            <a:ext cx="5468113" cy="4667250"/>
          </a:xfrm>
        </p:spPr>
        <p:txBody>
          <a:bodyPr/>
          <a:lstStyle/>
          <a:p>
            <a:r>
              <a:rPr lang="en-US" dirty="0"/>
              <a:t>Starting from Bullet – open-source physics engine with rigid and soft bodies, joints, constraints, as well as other features</a:t>
            </a:r>
          </a:p>
          <a:p>
            <a:r>
              <a:rPr lang="en-US" dirty="0"/>
              <a:t>Existing OpenCL implementation of physics pipeline</a:t>
            </a:r>
          </a:p>
          <a:p>
            <a:r>
              <a:rPr lang="en-US" dirty="0"/>
              <a:t>Familiar decomposition in broad phase and narrow phase collision detection with similar acceleration structures</a:t>
            </a:r>
          </a:p>
        </p:txBody>
      </p:sp>
      <p:pic>
        <p:nvPicPr>
          <p:cNvPr id="5" name="Picture 4">
            <a:extLst>
              <a:ext uri="{FF2B5EF4-FFF2-40B4-BE49-F238E27FC236}">
                <a16:creationId xmlns:a16="http://schemas.microsoft.com/office/drawing/2014/main" id="{0730D092-0AAA-45FB-09C8-212D783F9C82}"/>
              </a:ext>
            </a:extLst>
          </p:cNvPr>
          <p:cNvPicPr>
            <a:picLocks noChangeAspect="1"/>
          </p:cNvPicPr>
          <p:nvPr/>
        </p:nvPicPr>
        <p:blipFill>
          <a:blip r:embed="rId3"/>
          <a:stretch>
            <a:fillRect/>
          </a:stretch>
        </p:blipFill>
        <p:spPr>
          <a:xfrm>
            <a:off x="6420051" y="2067116"/>
            <a:ext cx="5468113" cy="3724795"/>
          </a:xfrm>
          <a:prstGeom prst="rect">
            <a:avLst/>
          </a:prstGeom>
        </p:spPr>
      </p:pic>
    </p:spTree>
    <p:extLst>
      <p:ext uri="{BB962C8B-B14F-4D97-AF65-F5344CB8AC3E}">
        <p14:creationId xmlns:p14="http://schemas.microsoft.com/office/powerpoint/2010/main" val="3434436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0A87-3583-BBE9-CCF8-ECEFDAE9135A}"/>
              </a:ext>
            </a:extLst>
          </p:cNvPr>
          <p:cNvSpPr>
            <a:spLocks noGrp="1"/>
          </p:cNvSpPr>
          <p:nvPr>
            <p:ph type="title"/>
          </p:nvPr>
        </p:nvSpPr>
        <p:spPr/>
        <p:txBody>
          <a:bodyPr/>
          <a:lstStyle/>
          <a:p>
            <a:r>
              <a:rPr lang="en-US" dirty="0"/>
              <a:t>Original approach – Potential directions</a:t>
            </a:r>
          </a:p>
        </p:txBody>
      </p:sp>
      <p:sp>
        <p:nvSpPr>
          <p:cNvPr id="3" name="Content Placeholder 2">
            <a:extLst>
              <a:ext uri="{FF2B5EF4-FFF2-40B4-BE49-F238E27FC236}">
                <a16:creationId xmlns:a16="http://schemas.microsoft.com/office/drawing/2014/main" id="{EBA896B3-5BE1-E899-9AE8-AB64746D3F8F}"/>
              </a:ext>
            </a:extLst>
          </p:cNvPr>
          <p:cNvSpPr>
            <a:spLocks noGrp="1"/>
          </p:cNvSpPr>
          <p:nvPr>
            <p:ph idx="1"/>
          </p:nvPr>
        </p:nvSpPr>
        <p:spPr/>
        <p:txBody>
          <a:bodyPr/>
          <a:lstStyle/>
          <a:p>
            <a:r>
              <a:rPr lang="en-US" dirty="0"/>
              <a:t>Broad phase collision detection – Bullet culls rigid body collision pairs by checking whether AABBs intersect. While Vulkan ray tracing also uses AABBs, acceleration structures are </a:t>
            </a:r>
            <a:r>
              <a:rPr lang="en-US" b="1" dirty="0"/>
              <a:t>opaque</a:t>
            </a:r>
            <a:r>
              <a:rPr lang="en-US" dirty="0"/>
              <a:t> and lack the functions of the software ones (such as intersections of AABBs). Implementations require both HW and SW structures</a:t>
            </a:r>
          </a:p>
          <a:p>
            <a:r>
              <a:rPr lang="en-US" dirty="0"/>
              <a:t>Narrow phase collision detection – demonstrated in literature</a:t>
            </a:r>
          </a:p>
          <a:p>
            <a:r>
              <a:rPr lang="en-US" dirty="0"/>
              <a:t>User ray casting – Physics engines allow users to cast rays for functionalities like visibility checks, distance or LiDAR sensor simulation, or even interaction with the scene in the form of object drag and dropping</a:t>
            </a:r>
          </a:p>
        </p:txBody>
      </p:sp>
    </p:spTree>
    <p:extLst>
      <p:ext uri="{BB962C8B-B14F-4D97-AF65-F5344CB8AC3E}">
        <p14:creationId xmlns:p14="http://schemas.microsoft.com/office/powerpoint/2010/main" val="73905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1814-B144-9E90-683E-D09586267F60}"/>
              </a:ext>
            </a:extLst>
          </p:cNvPr>
          <p:cNvSpPr>
            <a:spLocks noGrp="1"/>
          </p:cNvSpPr>
          <p:nvPr>
            <p:ph type="title"/>
          </p:nvPr>
        </p:nvSpPr>
        <p:spPr/>
        <p:txBody>
          <a:bodyPr/>
          <a:lstStyle/>
          <a:p>
            <a:r>
              <a:rPr lang="en-US" dirty="0"/>
              <a:t>NVIDIA Turing Architecture</a:t>
            </a:r>
          </a:p>
        </p:txBody>
      </p:sp>
      <p:sp>
        <p:nvSpPr>
          <p:cNvPr id="4" name="Text Placeholder 3">
            <a:extLst>
              <a:ext uri="{FF2B5EF4-FFF2-40B4-BE49-F238E27FC236}">
                <a16:creationId xmlns:a16="http://schemas.microsoft.com/office/drawing/2014/main" id="{DB05604F-8ACB-5079-4D1A-5AEA76BB0620}"/>
              </a:ext>
            </a:extLst>
          </p:cNvPr>
          <p:cNvSpPr>
            <a:spLocks noGrp="1"/>
          </p:cNvSpPr>
          <p:nvPr>
            <p:ph type="body" idx="1"/>
          </p:nvPr>
        </p:nvSpPr>
        <p:spPr/>
        <p:txBody>
          <a:bodyPr/>
          <a:lstStyle/>
          <a:p>
            <a:r>
              <a:rPr lang="en-US" dirty="0"/>
              <a:t>Tensor Cores</a:t>
            </a:r>
          </a:p>
        </p:txBody>
      </p:sp>
      <p:pic>
        <p:nvPicPr>
          <p:cNvPr id="11" name="Content Placeholder 10">
            <a:extLst>
              <a:ext uri="{FF2B5EF4-FFF2-40B4-BE49-F238E27FC236}">
                <a16:creationId xmlns:a16="http://schemas.microsoft.com/office/drawing/2014/main" id="{428FB3E5-04DE-6CF8-36C6-709BE5D686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09883" y="2620579"/>
            <a:ext cx="4881814" cy="3684588"/>
          </a:xfrm>
        </p:spPr>
      </p:pic>
      <p:sp>
        <p:nvSpPr>
          <p:cNvPr id="6" name="Text Placeholder 5">
            <a:extLst>
              <a:ext uri="{FF2B5EF4-FFF2-40B4-BE49-F238E27FC236}">
                <a16:creationId xmlns:a16="http://schemas.microsoft.com/office/drawing/2014/main" id="{8F5107CE-041F-7CAD-75DF-2E43DF6685DE}"/>
              </a:ext>
            </a:extLst>
          </p:cNvPr>
          <p:cNvSpPr>
            <a:spLocks noGrp="1"/>
          </p:cNvSpPr>
          <p:nvPr>
            <p:ph type="body" sz="quarter" idx="3"/>
          </p:nvPr>
        </p:nvSpPr>
        <p:spPr/>
        <p:txBody>
          <a:bodyPr/>
          <a:lstStyle/>
          <a:p>
            <a:r>
              <a:rPr lang="en-US" dirty="0"/>
              <a:t>RT Cores (Real-Time Ray Tracing)</a:t>
            </a:r>
          </a:p>
        </p:txBody>
      </p:sp>
      <p:pic>
        <p:nvPicPr>
          <p:cNvPr id="9" name="Content Placeholder 8">
            <a:extLst>
              <a:ext uri="{FF2B5EF4-FFF2-40B4-BE49-F238E27FC236}">
                <a16:creationId xmlns:a16="http://schemas.microsoft.com/office/drawing/2014/main" id="{89A0B438-0F43-63EE-E8D4-4F28132614EA}"/>
              </a:ext>
            </a:extLst>
          </p:cNvPr>
          <p:cNvPicPr>
            <a:picLocks noGrp="1" noChangeAspect="1"/>
          </p:cNvPicPr>
          <p:nvPr>
            <p:ph sz="quarter" idx="4"/>
          </p:nvPr>
        </p:nvPicPr>
        <p:blipFill>
          <a:blip r:embed="rId4"/>
          <a:stretch>
            <a:fillRect/>
          </a:stretch>
        </p:blipFill>
        <p:spPr>
          <a:xfrm>
            <a:off x="6278078" y="3149967"/>
            <a:ext cx="5183188" cy="1598687"/>
          </a:xfrm>
        </p:spPr>
      </p:pic>
      <p:sp>
        <p:nvSpPr>
          <p:cNvPr id="3" name="TextBox 2">
            <a:extLst>
              <a:ext uri="{FF2B5EF4-FFF2-40B4-BE49-F238E27FC236}">
                <a16:creationId xmlns:a16="http://schemas.microsoft.com/office/drawing/2014/main" id="{62FBF30E-D2A2-B3DB-90C3-A619DE637ACF}"/>
              </a:ext>
            </a:extLst>
          </p:cNvPr>
          <p:cNvSpPr txBox="1"/>
          <p:nvPr/>
        </p:nvSpPr>
        <p:spPr>
          <a:xfrm>
            <a:off x="125128" y="6463999"/>
            <a:ext cx="11925701" cy="369332"/>
          </a:xfrm>
          <a:prstGeom prst="rect">
            <a:avLst/>
          </a:prstGeom>
          <a:noFill/>
        </p:spPr>
        <p:txBody>
          <a:bodyPr wrap="square" rtlCol="0">
            <a:spAutoFit/>
          </a:bodyPr>
          <a:lstStyle/>
          <a:p>
            <a:pPr algn="ctr"/>
            <a:r>
              <a:rPr lang="en-US" dirty="0"/>
              <a:t>Figures from NVIDIA, NVIDIA Turing GPU Architecture [Whitepaper], WP-09183-001_v01</a:t>
            </a:r>
          </a:p>
        </p:txBody>
      </p:sp>
    </p:spTree>
    <p:extLst>
      <p:ext uri="{BB962C8B-B14F-4D97-AF65-F5344CB8AC3E}">
        <p14:creationId xmlns:p14="http://schemas.microsoft.com/office/powerpoint/2010/main" val="11222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603B-AB37-64D4-FB4B-D01CB90816A8}"/>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5358805E-A700-1E91-7BE1-B394ED6C21E5}"/>
              </a:ext>
            </a:extLst>
          </p:cNvPr>
          <p:cNvSpPr>
            <a:spLocks noGrp="1"/>
          </p:cNvSpPr>
          <p:nvPr>
            <p:ph idx="1"/>
          </p:nvPr>
        </p:nvSpPr>
        <p:spPr/>
        <p:txBody>
          <a:bodyPr numCol="2" spcCol="457200">
            <a:normAutofit fontScale="92500" lnSpcReduction="10000"/>
          </a:bodyPr>
          <a:lstStyle/>
          <a:p>
            <a:pPr marL="0" indent="0" algn="just">
              <a:buNone/>
            </a:pPr>
            <a:r>
              <a:rPr lang="en-US" dirty="0"/>
              <a:t>Setup</a:t>
            </a:r>
          </a:p>
          <a:p>
            <a:pPr marL="514350" indent="-514350" algn="just">
              <a:buFont typeface="+mj-lt"/>
              <a:buAutoNum type="arabicPeriod"/>
            </a:pPr>
            <a:r>
              <a:rPr lang="en-US" dirty="0"/>
              <a:t>On convex shape registration – create GPU buffers for vertex and index data</a:t>
            </a:r>
          </a:p>
          <a:p>
            <a:pPr marL="514350" indent="-514350" algn="just">
              <a:buFont typeface="+mj-lt"/>
              <a:buAutoNum type="arabicPeriod"/>
            </a:pPr>
            <a:r>
              <a:rPr lang="en-US" dirty="0"/>
              <a:t>When scene setup is done, build BLAS instances in bulk</a:t>
            </a:r>
          </a:p>
          <a:p>
            <a:pPr marL="514350" indent="-514350" algn="just">
              <a:buFont typeface="+mj-lt"/>
              <a:buAutoNum type="arabicPeriod"/>
            </a:pPr>
            <a:r>
              <a:rPr lang="en-US" dirty="0"/>
              <a:t>For each rigid body, create a TLAS entry with the corresponding BLAS and transform data</a:t>
            </a:r>
          </a:p>
          <a:p>
            <a:pPr marL="0" indent="0" algn="just">
              <a:buNone/>
            </a:pPr>
            <a:endParaRPr lang="en-US" dirty="0"/>
          </a:p>
          <a:p>
            <a:pPr marL="0" indent="0" algn="just">
              <a:buNone/>
            </a:pPr>
            <a:r>
              <a:rPr lang="en-US" dirty="0"/>
              <a:t>Ray cast</a:t>
            </a:r>
          </a:p>
          <a:p>
            <a:pPr marL="514350" indent="-514350" algn="just">
              <a:buFont typeface="+mj-lt"/>
              <a:buAutoNum type="arabicPeriod" startAt="4"/>
            </a:pPr>
            <a:r>
              <a:rPr lang="en-US" dirty="0"/>
              <a:t>Either on demand or with each step, copy transform data from GPU and update the TLAS</a:t>
            </a:r>
          </a:p>
          <a:p>
            <a:pPr marL="514350" indent="-514350" algn="just">
              <a:buFont typeface="+mj-lt"/>
              <a:buAutoNum type="arabicPeriod" startAt="4"/>
            </a:pPr>
            <a:r>
              <a:rPr lang="en-US" dirty="0"/>
              <a:t>User rays are passed to a Vulkan kernel and a ray query is dispatched for each</a:t>
            </a:r>
          </a:p>
          <a:p>
            <a:pPr marL="514350" indent="-514350" algn="just">
              <a:buFont typeface="+mj-lt"/>
              <a:buAutoNum type="arabicPeriod" startAt="4"/>
            </a:pPr>
            <a:r>
              <a:rPr lang="en-US" dirty="0"/>
              <a:t>Query results (object-space) are converted to world-space on CPU</a:t>
            </a:r>
          </a:p>
        </p:txBody>
      </p:sp>
    </p:spTree>
    <p:extLst>
      <p:ext uri="{BB962C8B-B14F-4D97-AF65-F5344CB8AC3E}">
        <p14:creationId xmlns:p14="http://schemas.microsoft.com/office/powerpoint/2010/main" val="123006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449C-0805-1F90-C244-649883AB4C69}"/>
              </a:ext>
            </a:extLst>
          </p:cNvPr>
          <p:cNvSpPr>
            <a:spLocks noGrp="1"/>
          </p:cNvSpPr>
          <p:nvPr>
            <p:ph type="title"/>
          </p:nvPr>
        </p:nvSpPr>
        <p:spPr>
          <a:xfrm>
            <a:off x="838200" y="336760"/>
            <a:ext cx="10515600" cy="1325563"/>
          </a:xfrm>
        </p:spPr>
        <p:txBody>
          <a:bodyPr/>
          <a:lstStyle/>
          <a:p>
            <a:r>
              <a:rPr lang="en-US" dirty="0"/>
              <a:t>Results</a:t>
            </a:r>
          </a:p>
        </p:txBody>
      </p:sp>
      <p:sp>
        <p:nvSpPr>
          <p:cNvPr id="3" name="Content Placeholder 2">
            <a:extLst>
              <a:ext uri="{FF2B5EF4-FFF2-40B4-BE49-F238E27FC236}">
                <a16:creationId xmlns:a16="http://schemas.microsoft.com/office/drawing/2014/main" id="{7B1E8E09-9B11-8D6D-F53B-B7D3234B1377}"/>
              </a:ext>
            </a:extLst>
          </p:cNvPr>
          <p:cNvSpPr>
            <a:spLocks noGrp="1"/>
          </p:cNvSpPr>
          <p:nvPr>
            <p:ph idx="1"/>
          </p:nvPr>
        </p:nvSpPr>
        <p:spPr>
          <a:xfrm>
            <a:off x="523875" y="1504949"/>
            <a:ext cx="5357917" cy="5762625"/>
          </a:xfrm>
        </p:spPr>
        <p:txBody>
          <a:bodyPr>
            <a:normAutofit/>
          </a:bodyPr>
          <a:lstStyle/>
          <a:p>
            <a:r>
              <a:rPr lang="en-US" dirty="0"/>
              <a:t>Precision of time measurements (&lt;1ms/frame, 50 frames) is a weakness in results</a:t>
            </a:r>
          </a:p>
          <a:p>
            <a:r>
              <a:rPr lang="en-US" dirty="0"/>
              <a:t>Results are comparable at a low object count, but not at scale</a:t>
            </a:r>
          </a:p>
          <a:p>
            <a:r>
              <a:rPr lang="en-US" dirty="0"/>
              <a:t>TLAS management aside, ray cast times are competitive and can be improved by addressing CPU bottleneck (availability of transform data)</a:t>
            </a:r>
          </a:p>
          <a:p>
            <a:r>
              <a:rPr lang="en-US" dirty="0"/>
              <a:t>This is while representing </a:t>
            </a:r>
            <a:r>
              <a:rPr lang="en-US" b="1" dirty="0"/>
              <a:t>offload</a:t>
            </a:r>
            <a:r>
              <a:rPr lang="en-US" dirty="0"/>
              <a:t> to RT cores</a:t>
            </a:r>
          </a:p>
        </p:txBody>
      </p:sp>
      <p:pic>
        <p:nvPicPr>
          <p:cNvPr id="9" name="Content Placeholder 6">
            <a:extLst>
              <a:ext uri="{FF2B5EF4-FFF2-40B4-BE49-F238E27FC236}">
                <a16:creationId xmlns:a16="http://schemas.microsoft.com/office/drawing/2014/main" id="{8022FB2D-DA41-BBDF-62E0-C9B2FF3304D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94988" y="1662323"/>
            <a:ext cx="6179065" cy="3735584"/>
          </a:xfrm>
          <a:prstGeom prst="rect">
            <a:avLst/>
          </a:prstGeom>
        </p:spPr>
      </p:pic>
      <p:sp>
        <p:nvSpPr>
          <p:cNvPr id="12" name="TextBox 11">
            <a:extLst>
              <a:ext uri="{FF2B5EF4-FFF2-40B4-BE49-F238E27FC236}">
                <a16:creationId xmlns:a16="http://schemas.microsoft.com/office/drawing/2014/main" id="{83F02057-CCFD-01FD-458B-C08F5CE755BB}"/>
              </a:ext>
            </a:extLst>
          </p:cNvPr>
          <p:cNvSpPr txBox="1"/>
          <p:nvPr/>
        </p:nvSpPr>
        <p:spPr>
          <a:xfrm>
            <a:off x="6834083" y="5385613"/>
            <a:ext cx="5357917" cy="923330"/>
          </a:xfrm>
          <a:prstGeom prst="rect">
            <a:avLst/>
          </a:prstGeom>
          <a:noFill/>
        </p:spPr>
        <p:txBody>
          <a:bodyPr wrap="square" rtlCol="0">
            <a:spAutoFit/>
          </a:bodyPr>
          <a:lstStyle/>
          <a:p>
            <a:r>
              <a:rPr lang="en-US" dirty="0"/>
              <a:t>Bar chart of results – total includes setup and ray cast times, but the latter is presented separately for visual comparison</a:t>
            </a:r>
          </a:p>
        </p:txBody>
      </p:sp>
    </p:spTree>
    <p:extLst>
      <p:ext uri="{BB962C8B-B14F-4D97-AF65-F5344CB8AC3E}">
        <p14:creationId xmlns:p14="http://schemas.microsoft.com/office/powerpoint/2010/main" val="180755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FF8D-D7DC-0BB3-1C20-5B14F433367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16D49A-BD30-4ED3-94D6-B03152DCF7A4}"/>
              </a:ext>
            </a:extLst>
          </p:cNvPr>
          <p:cNvSpPr>
            <a:spLocks noGrp="1"/>
          </p:cNvSpPr>
          <p:nvPr>
            <p:ph idx="1"/>
          </p:nvPr>
        </p:nvSpPr>
        <p:spPr>
          <a:xfrm>
            <a:off x="838199" y="1576388"/>
            <a:ext cx="10677525" cy="5167312"/>
          </a:xfrm>
        </p:spPr>
        <p:txBody>
          <a:bodyPr>
            <a:normAutofit/>
          </a:bodyPr>
          <a:lstStyle/>
          <a:p>
            <a:r>
              <a:rPr lang="en-US" dirty="0"/>
              <a:t>Performance of current implementation is not quite satisfactory – memory transfer bottleneck is caused by unavailability of transform data in the place that it is used – this can be improved by sharing buffers between APIs or using Vulkan all across</a:t>
            </a:r>
          </a:p>
          <a:p>
            <a:r>
              <a:rPr lang="en-US" dirty="0"/>
              <a:t>Still, the results shown encourage further pursuit of the approach because while the performance is comparable in some areas, it represents an effort </a:t>
            </a:r>
            <a:r>
              <a:rPr lang="en-US" b="1" dirty="0"/>
              <a:t>offload</a:t>
            </a:r>
            <a:r>
              <a:rPr lang="en-US" dirty="0"/>
              <a:t> from compute shaders to RT cores</a:t>
            </a:r>
          </a:p>
          <a:p>
            <a:r>
              <a:rPr lang="en-US" dirty="0"/>
              <a:t>Creative uses of RT cores outside graphics have been identified, as well as general information on their use and that of tensor cores</a:t>
            </a:r>
          </a:p>
          <a:p>
            <a:r>
              <a:rPr lang="en-US" dirty="0"/>
              <a:t>Standards are still open for extension and they could benefit by offering programmers more control and transparency</a:t>
            </a:r>
          </a:p>
        </p:txBody>
      </p:sp>
    </p:spTree>
    <p:extLst>
      <p:ext uri="{BB962C8B-B14F-4D97-AF65-F5344CB8AC3E}">
        <p14:creationId xmlns:p14="http://schemas.microsoft.com/office/powerpoint/2010/main" val="58119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blue and white triangle background&#10;&#10;AI-generated content may be incorrect.">
            <a:extLst>
              <a:ext uri="{FF2B5EF4-FFF2-40B4-BE49-F238E27FC236}">
                <a16:creationId xmlns:a16="http://schemas.microsoft.com/office/drawing/2014/main" id="{599B8C50-5992-D13C-43D0-CCBD76AA00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509F8-8DDB-125B-D994-AE63351F61E3}"/>
              </a:ext>
            </a:extLst>
          </p:cNvPr>
          <p:cNvSpPr>
            <a:spLocks noGrp="1"/>
          </p:cNvSpPr>
          <p:nvPr>
            <p:ph type="title"/>
          </p:nvPr>
        </p:nvSpPr>
        <p:spPr>
          <a:xfrm>
            <a:off x="2276475" y="2247900"/>
            <a:ext cx="7581900" cy="2514600"/>
          </a:xfrm>
        </p:spPr>
        <p:txBody>
          <a:bodyPr>
            <a:normAutofit/>
          </a:bodyPr>
          <a:lstStyle/>
          <a:p>
            <a:pPr algn="ctr"/>
            <a:r>
              <a:rPr lang="en-US" sz="6600" dirty="0">
                <a:solidFill>
                  <a:schemeClr val="tx1">
                    <a:lumMod val="75000"/>
                    <a:lumOff val="25000"/>
                  </a:schemeClr>
                </a:solidFill>
              </a:rPr>
              <a:t>Thank you for your attention</a:t>
            </a:r>
          </a:p>
        </p:txBody>
      </p:sp>
    </p:spTree>
    <p:extLst>
      <p:ext uri="{BB962C8B-B14F-4D97-AF65-F5344CB8AC3E}">
        <p14:creationId xmlns:p14="http://schemas.microsoft.com/office/powerpoint/2010/main" val="194569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9D44-F13C-3709-5855-EB5362DF1EA9}"/>
              </a:ext>
            </a:extLst>
          </p:cNvPr>
          <p:cNvSpPr>
            <a:spLocks noGrp="1"/>
          </p:cNvSpPr>
          <p:nvPr>
            <p:ph type="title"/>
          </p:nvPr>
        </p:nvSpPr>
        <p:spPr/>
        <p:txBody>
          <a:bodyPr/>
          <a:lstStyle/>
          <a:p>
            <a:r>
              <a:rPr lang="en-US"/>
              <a:t>RT Cores</a:t>
            </a:r>
            <a:endParaRPr lang="en-US" dirty="0"/>
          </a:p>
        </p:txBody>
      </p:sp>
      <p:sp>
        <p:nvSpPr>
          <p:cNvPr id="3" name="Content Placeholder 2">
            <a:extLst>
              <a:ext uri="{FF2B5EF4-FFF2-40B4-BE49-F238E27FC236}">
                <a16:creationId xmlns:a16="http://schemas.microsoft.com/office/drawing/2014/main" id="{D5BD6F14-AC75-18F2-5D3A-0E461E951F71}"/>
              </a:ext>
            </a:extLst>
          </p:cNvPr>
          <p:cNvSpPr>
            <a:spLocks noGrp="1"/>
          </p:cNvSpPr>
          <p:nvPr>
            <p:ph idx="1"/>
          </p:nvPr>
        </p:nvSpPr>
        <p:spPr/>
        <p:txBody>
          <a:bodyPr/>
          <a:lstStyle/>
          <a:p>
            <a:r>
              <a:rPr lang="en-US" dirty="0"/>
              <a:t>Mostly makes sense in a scene graph (3D virtual world)</a:t>
            </a:r>
          </a:p>
          <a:p>
            <a:r>
              <a:rPr lang="en-US" dirty="0"/>
              <a:t>These are specialized hardware units, independent of graphics and compute tasks</a:t>
            </a:r>
          </a:p>
          <a:p>
            <a:r>
              <a:rPr lang="en-US" dirty="0"/>
              <a:t>Supported operations, in tandem with their driver:</a:t>
            </a:r>
          </a:p>
          <a:p>
            <a:pPr lvl="1"/>
            <a:r>
              <a:rPr lang="en-US" dirty="0"/>
              <a:t>Navigate acceleration structures such as bounding volume hierarchies (BVH) </a:t>
            </a:r>
            <a:r>
              <a:rPr lang="en-US" i="1" dirty="0"/>
              <a:t>autonomously</a:t>
            </a:r>
            <a:r>
              <a:rPr lang="en-US" dirty="0"/>
              <a:t> for speedup of ray tracing</a:t>
            </a:r>
          </a:p>
          <a:p>
            <a:pPr lvl="1"/>
            <a:r>
              <a:rPr lang="en-US" dirty="0"/>
              <a:t>Solve for intersections between a ray and a triangle/quad (geometric primitive) or with a bounding box (or rarer – linear swept spheres)</a:t>
            </a:r>
          </a:p>
        </p:txBody>
      </p:sp>
      <p:pic>
        <p:nvPicPr>
          <p:cNvPr id="6" name="Picture 5">
            <a:extLst>
              <a:ext uri="{FF2B5EF4-FFF2-40B4-BE49-F238E27FC236}">
                <a16:creationId xmlns:a16="http://schemas.microsoft.com/office/drawing/2014/main" id="{4DA0884E-072F-E4CE-A677-97233E2B549A}"/>
              </a:ext>
            </a:extLst>
          </p:cNvPr>
          <p:cNvPicPr>
            <a:picLocks noChangeAspect="1"/>
          </p:cNvPicPr>
          <p:nvPr/>
        </p:nvPicPr>
        <p:blipFill>
          <a:blip r:embed="rId3"/>
          <a:stretch>
            <a:fillRect/>
          </a:stretch>
        </p:blipFill>
        <p:spPr>
          <a:xfrm>
            <a:off x="2116950" y="5107442"/>
            <a:ext cx="2972215" cy="1629002"/>
          </a:xfrm>
          <a:prstGeom prst="rect">
            <a:avLst/>
          </a:prstGeom>
        </p:spPr>
      </p:pic>
      <p:pic>
        <p:nvPicPr>
          <p:cNvPr id="8" name="Picture 7">
            <a:extLst>
              <a:ext uri="{FF2B5EF4-FFF2-40B4-BE49-F238E27FC236}">
                <a16:creationId xmlns:a16="http://schemas.microsoft.com/office/drawing/2014/main" id="{260CC609-0F9A-3CBF-FA5E-FE77CE6672CA}"/>
              </a:ext>
            </a:extLst>
          </p:cNvPr>
          <p:cNvPicPr>
            <a:picLocks noChangeAspect="1"/>
          </p:cNvPicPr>
          <p:nvPr/>
        </p:nvPicPr>
        <p:blipFill>
          <a:blip r:embed="rId4"/>
          <a:stretch>
            <a:fillRect/>
          </a:stretch>
        </p:blipFill>
        <p:spPr>
          <a:xfrm>
            <a:off x="7102835" y="5107442"/>
            <a:ext cx="2972215" cy="1629002"/>
          </a:xfrm>
          <a:prstGeom prst="rect">
            <a:avLst/>
          </a:prstGeom>
        </p:spPr>
      </p:pic>
    </p:spTree>
    <p:extLst>
      <p:ext uri="{BB962C8B-B14F-4D97-AF65-F5344CB8AC3E}">
        <p14:creationId xmlns:p14="http://schemas.microsoft.com/office/powerpoint/2010/main" val="402453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AB9ED9-157A-6832-21AF-F7E433B1314F}"/>
              </a:ext>
            </a:extLst>
          </p:cNvPr>
          <p:cNvSpPr>
            <a:spLocks noGrp="1"/>
          </p:cNvSpPr>
          <p:nvPr>
            <p:ph type="title"/>
          </p:nvPr>
        </p:nvSpPr>
        <p:spPr/>
        <p:txBody>
          <a:bodyPr/>
          <a:lstStyle/>
          <a:p>
            <a:r>
              <a:rPr lang="en-US" dirty="0"/>
              <a:t>Bounding Volume Hierarchy (BVH) Traversal</a:t>
            </a:r>
          </a:p>
        </p:txBody>
      </p:sp>
      <p:sp>
        <p:nvSpPr>
          <p:cNvPr id="8" name="Content Placeholder 7">
            <a:extLst>
              <a:ext uri="{FF2B5EF4-FFF2-40B4-BE49-F238E27FC236}">
                <a16:creationId xmlns:a16="http://schemas.microsoft.com/office/drawing/2014/main" id="{E6B1CFBC-6BC8-B497-2FEF-A5033B068631}"/>
              </a:ext>
            </a:extLst>
          </p:cNvPr>
          <p:cNvSpPr>
            <a:spLocks noGrp="1"/>
          </p:cNvSpPr>
          <p:nvPr>
            <p:ph idx="1"/>
          </p:nvPr>
        </p:nvSpPr>
        <p:spPr>
          <a:xfrm>
            <a:off x="838200" y="1825624"/>
            <a:ext cx="6006220" cy="4837725"/>
          </a:xfrm>
        </p:spPr>
        <p:txBody>
          <a:bodyPr>
            <a:normAutofit/>
          </a:bodyPr>
          <a:lstStyle/>
          <a:p>
            <a:r>
              <a:rPr lang="en-US" dirty="0"/>
              <a:t>Ray tracing complexity scales linearly with number of triangles</a:t>
            </a:r>
          </a:p>
          <a:p>
            <a:r>
              <a:rPr lang="en-US" dirty="0"/>
              <a:t>Acceleration structures were introduced to reduce this complexity</a:t>
            </a:r>
          </a:p>
          <a:p>
            <a:r>
              <a:rPr lang="en-US" dirty="0"/>
              <a:t>Example of acceleration structures are bounding volume hierarchies</a:t>
            </a:r>
          </a:p>
          <a:p>
            <a:r>
              <a:rPr lang="en-US" dirty="0"/>
              <a:t>These work by reducing ray-triangle intersections with ray-bounding box intersections and excluding rest of triangles</a:t>
            </a:r>
          </a:p>
        </p:txBody>
      </p:sp>
      <p:pic>
        <p:nvPicPr>
          <p:cNvPr id="10" name="Picture 9">
            <a:extLst>
              <a:ext uri="{FF2B5EF4-FFF2-40B4-BE49-F238E27FC236}">
                <a16:creationId xmlns:a16="http://schemas.microsoft.com/office/drawing/2014/main" id="{2936069F-270B-1ED8-EBDB-FB8AE5A20A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0964" y="2061801"/>
            <a:ext cx="4677428" cy="3723417"/>
          </a:xfrm>
          <a:prstGeom prst="rect">
            <a:avLst/>
          </a:prstGeom>
        </p:spPr>
      </p:pic>
      <p:sp>
        <p:nvSpPr>
          <p:cNvPr id="2" name="TextBox 1">
            <a:extLst>
              <a:ext uri="{FF2B5EF4-FFF2-40B4-BE49-F238E27FC236}">
                <a16:creationId xmlns:a16="http://schemas.microsoft.com/office/drawing/2014/main" id="{08D7033D-B255-EAE2-7937-EF51B34956F7}"/>
              </a:ext>
            </a:extLst>
          </p:cNvPr>
          <p:cNvSpPr txBox="1"/>
          <p:nvPr/>
        </p:nvSpPr>
        <p:spPr>
          <a:xfrm>
            <a:off x="125128" y="6463999"/>
            <a:ext cx="11925701" cy="369332"/>
          </a:xfrm>
          <a:prstGeom prst="rect">
            <a:avLst/>
          </a:prstGeom>
          <a:noFill/>
        </p:spPr>
        <p:txBody>
          <a:bodyPr wrap="square" rtlCol="0">
            <a:spAutoFit/>
          </a:bodyPr>
          <a:lstStyle/>
          <a:p>
            <a:pPr algn="ctr"/>
            <a:r>
              <a:rPr lang="en-US" dirty="0"/>
              <a:t>Figures from NVIDIA, NVIDIA Turing GPU Architecture [Whitepaper], WP-09183-001_v01</a:t>
            </a:r>
          </a:p>
        </p:txBody>
      </p:sp>
    </p:spTree>
    <p:extLst>
      <p:ext uri="{BB962C8B-B14F-4D97-AF65-F5344CB8AC3E}">
        <p14:creationId xmlns:p14="http://schemas.microsoft.com/office/powerpoint/2010/main" val="71508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D0558-65D2-94D8-74CF-53E0A6F3306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426682C-5927-EA74-3F7F-1B947EBD4850}"/>
              </a:ext>
            </a:extLst>
          </p:cNvPr>
          <p:cNvSpPr>
            <a:spLocks noGrp="1"/>
          </p:cNvSpPr>
          <p:nvPr>
            <p:ph type="title"/>
          </p:nvPr>
        </p:nvSpPr>
        <p:spPr/>
        <p:txBody>
          <a:bodyPr/>
          <a:lstStyle/>
          <a:p>
            <a:r>
              <a:rPr lang="en-US" dirty="0"/>
              <a:t>Bounding Volume Hierarchy (BVH) Traversal</a:t>
            </a:r>
          </a:p>
        </p:txBody>
      </p:sp>
      <p:sp>
        <p:nvSpPr>
          <p:cNvPr id="8" name="Content Placeholder 7">
            <a:extLst>
              <a:ext uri="{FF2B5EF4-FFF2-40B4-BE49-F238E27FC236}">
                <a16:creationId xmlns:a16="http://schemas.microsoft.com/office/drawing/2014/main" id="{8BDF7B8D-E31C-5CD4-227B-02A7527251CA}"/>
              </a:ext>
            </a:extLst>
          </p:cNvPr>
          <p:cNvSpPr>
            <a:spLocks noGrp="1"/>
          </p:cNvSpPr>
          <p:nvPr>
            <p:ph idx="1"/>
          </p:nvPr>
        </p:nvSpPr>
        <p:spPr>
          <a:xfrm>
            <a:off x="838200" y="1825624"/>
            <a:ext cx="6006220" cy="4837725"/>
          </a:xfrm>
        </p:spPr>
        <p:txBody>
          <a:bodyPr>
            <a:normAutofit/>
          </a:bodyPr>
          <a:lstStyle/>
          <a:p>
            <a:r>
              <a:rPr lang="en-US" dirty="0"/>
              <a:t>Ray tracing complexity scales linearly with number of triangles</a:t>
            </a:r>
          </a:p>
          <a:p>
            <a:r>
              <a:rPr lang="en-US" dirty="0"/>
              <a:t>Acceleration structures were introduced to reduce this complexity</a:t>
            </a:r>
          </a:p>
          <a:p>
            <a:r>
              <a:rPr lang="en-US" dirty="0"/>
              <a:t>Example of acceleration structures are bounding volume hierarchies</a:t>
            </a:r>
          </a:p>
          <a:p>
            <a:r>
              <a:rPr lang="en-US" dirty="0"/>
              <a:t>These work by reducing ray-triangle intersections with ray-bounding box intersections and excluding rest of triangles</a:t>
            </a:r>
          </a:p>
        </p:txBody>
      </p:sp>
      <p:pic>
        <p:nvPicPr>
          <p:cNvPr id="3" name="Picture 2">
            <a:extLst>
              <a:ext uri="{FF2B5EF4-FFF2-40B4-BE49-F238E27FC236}">
                <a16:creationId xmlns:a16="http://schemas.microsoft.com/office/drawing/2014/main" id="{A97A4B06-ECC9-AD06-DB14-AE7EE72BF555}"/>
              </a:ext>
            </a:extLst>
          </p:cNvPr>
          <p:cNvPicPr>
            <a:picLocks noChangeAspect="1"/>
          </p:cNvPicPr>
          <p:nvPr/>
        </p:nvPicPr>
        <p:blipFill>
          <a:blip r:embed="rId3"/>
          <a:stretch>
            <a:fillRect/>
          </a:stretch>
        </p:blipFill>
        <p:spPr>
          <a:xfrm>
            <a:off x="6729773" y="1998880"/>
            <a:ext cx="5001323" cy="3839111"/>
          </a:xfrm>
          <a:prstGeom prst="rect">
            <a:avLst/>
          </a:prstGeom>
        </p:spPr>
      </p:pic>
      <p:sp>
        <p:nvSpPr>
          <p:cNvPr id="2" name="TextBox 1">
            <a:extLst>
              <a:ext uri="{FF2B5EF4-FFF2-40B4-BE49-F238E27FC236}">
                <a16:creationId xmlns:a16="http://schemas.microsoft.com/office/drawing/2014/main" id="{608E35E8-F3DA-6804-AB6A-082B6B2E2CB0}"/>
              </a:ext>
            </a:extLst>
          </p:cNvPr>
          <p:cNvSpPr txBox="1"/>
          <p:nvPr/>
        </p:nvSpPr>
        <p:spPr>
          <a:xfrm>
            <a:off x="125128" y="6463999"/>
            <a:ext cx="11925701" cy="369332"/>
          </a:xfrm>
          <a:prstGeom prst="rect">
            <a:avLst/>
          </a:prstGeom>
          <a:noFill/>
        </p:spPr>
        <p:txBody>
          <a:bodyPr wrap="square" rtlCol="0">
            <a:spAutoFit/>
          </a:bodyPr>
          <a:lstStyle/>
          <a:p>
            <a:pPr algn="ctr"/>
            <a:r>
              <a:rPr lang="en-US" dirty="0"/>
              <a:t>Figures from NVIDIA, NVIDIA Turing GPU Architecture [Whitepaper], WP-09183-001_v01</a:t>
            </a:r>
          </a:p>
        </p:txBody>
      </p:sp>
    </p:spTree>
    <p:extLst>
      <p:ext uri="{BB962C8B-B14F-4D97-AF65-F5344CB8AC3E}">
        <p14:creationId xmlns:p14="http://schemas.microsoft.com/office/powerpoint/2010/main" val="10413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7C542-4A9B-AC93-0857-6C54ED9A9DE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787813E-FAC9-C750-4F70-CBA824EC2F9C}"/>
              </a:ext>
            </a:extLst>
          </p:cNvPr>
          <p:cNvSpPr>
            <a:spLocks noGrp="1"/>
          </p:cNvSpPr>
          <p:nvPr>
            <p:ph type="title"/>
          </p:nvPr>
        </p:nvSpPr>
        <p:spPr/>
        <p:txBody>
          <a:bodyPr/>
          <a:lstStyle/>
          <a:p>
            <a:r>
              <a:rPr lang="en-US" dirty="0"/>
              <a:t>Bounding Volume Hierarchy (BVH) Traversal</a:t>
            </a:r>
          </a:p>
        </p:txBody>
      </p:sp>
      <p:sp>
        <p:nvSpPr>
          <p:cNvPr id="8" name="Content Placeholder 7">
            <a:extLst>
              <a:ext uri="{FF2B5EF4-FFF2-40B4-BE49-F238E27FC236}">
                <a16:creationId xmlns:a16="http://schemas.microsoft.com/office/drawing/2014/main" id="{5497F7AF-F3DF-857D-9C56-01839BD548E4}"/>
              </a:ext>
            </a:extLst>
          </p:cNvPr>
          <p:cNvSpPr>
            <a:spLocks noGrp="1"/>
          </p:cNvSpPr>
          <p:nvPr>
            <p:ph idx="1"/>
          </p:nvPr>
        </p:nvSpPr>
        <p:spPr>
          <a:xfrm>
            <a:off x="838200" y="1825624"/>
            <a:ext cx="6006220" cy="4837725"/>
          </a:xfrm>
        </p:spPr>
        <p:txBody>
          <a:bodyPr>
            <a:normAutofit/>
          </a:bodyPr>
          <a:lstStyle/>
          <a:p>
            <a:r>
              <a:rPr lang="en-US" dirty="0"/>
              <a:t>Ray tracing complexity scales linearly with number of triangles</a:t>
            </a:r>
          </a:p>
          <a:p>
            <a:r>
              <a:rPr lang="en-US" dirty="0"/>
              <a:t>Acceleration structures were introduced to reduce this complexity</a:t>
            </a:r>
          </a:p>
          <a:p>
            <a:r>
              <a:rPr lang="en-US" dirty="0"/>
              <a:t>Example of acceleration structures are bounding volume hierarchies</a:t>
            </a:r>
          </a:p>
          <a:p>
            <a:r>
              <a:rPr lang="en-US" dirty="0"/>
              <a:t>These work by reducing ray-triangle intersections with ray-bounding box intersections and excluding rest of triangles</a:t>
            </a:r>
          </a:p>
        </p:txBody>
      </p:sp>
      <p:pic>
        <p:nvPicPr>
          <p:cNvPr id="3" name="Picture 2">
            <a:extLst>
              <a:ext uri="{FF2B5EF4-FFF2-40B4-BE49-F238E27FC236}">
                <a16:creationId xmlns:a16="http://schemas.microsoft.com/office/drawing/2014/main" id="{22FE1A71-91F3-CC8D-5DF1-53A280C1B6B1}"/>
              </a:ext>
            </a:extLst>
          </p:cNvPr>
          <p:cNvPicPr>
            <a:picLocks noChangeAspect="1"/>
          </p:cNvPicPr>
          <p:nvPr/>
        </p:nvPicPr>
        <p:blipFill>
          <a:blip r:embed="rId3"/>
          <a:stretch>
            <a:fillRect/>
          </a:stretch>
        </p:blipFill>
        <p:spPr>
          <a:xfrm>
            <a:off x="6714121" y="1950749"/>
            <a:ext cx="5039428" cy="3943900"/>
          </a:xfrm>
          <a:prstGeom prst="rect">
            <a:avLst/>
          </a:prstGeom>
        </p:spPr>
      </p:pic>
      <p:sp>
        <p:nvSpPr>
          <p:cNvPr id="2" name="TextBox 1">
            <a:extLst>
              <a:ext uri="{FF2B5EF4-FFF2-40B4-BE49-F238E27FC236}">
                <a16:creationId xmlns:a16="http://schemas.microsoft.com/office/drawing/2014/main" id="{B5F4A888-F440-9D56-266F-22CAFCB1BABA}"/>
              </a:ext>
            </a:extLst>
          </p:cNvPr>
          <p:cNvSpPr txBox="1"/>
          <p:nvPr/>
        </p:nvSpPr>
        <p:spPr>
          <a:xfrm>
            <a:off x="125128" y="6463999"/>
            <a:ext cx="11925701" cy="369332"/>
          </a:xfrm>
          <a:prstGeom prst="rect">
            <a:avLst/>
          </a:prstGeom>
          <a:noFill/>
        </p:spPr>
        <p:txBody>
          <a:bodyPr wrap="square" rtlCol="0">
            <a:spAutoFit/>
          </a:bodyPr>
          <a:lstStyle/>
          <a:p>
            <a:pPr algn="ctr"/>
            <a:r>
              <a:rPr lang="en-US" dirty="0"/>
              <a:t>Figures from NVIDIA, NVIDIA Turing GPU Architecture [Whitepaper], WP-09183-001_v01</a:t>
            </a:r>
          </a:p>
        </p:txBody>
      </p:sp>
    </p:spTree>
    <p:extLst>
      <p:ext uri="{BB962C8B-B14F-4D97-AF65-F5344CB8AC3E}">
        <p14:creationId xmlns:p14="http://schemas.microsoft.com/office/powerpoint/2010/main" val="106052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EFC55-279E-2F73-A8EB-AA5DDF36B24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F2768-076E-31BB-DE3E-91191A49EFD5}"/>
              </a:ext>
            </a:extLst>
          </p:cNvPr>
          <p:cNvSpPr>
            <a:spLocks noGrp="1"/>
          </p:cNvSpPr>
          <p:nvPr>
            <p:ph type="title"/>
          </p:nvPr>
        </p:nvSpPr>
        <p:spPr/>
        <p:txBody>
          <a:bodyPr/>
          <a:lstStyle/>
          <a:p>
            <a:r>
              <a:rPr lang="en-US" dirty="0"/>
              <a:t>Bounding Volume Hierarchy (BVH) Traversal</a:t>
            </a:r>
          </a:p>
        </p:txBody>
      </p:sp>
      <p:sp>
        <p:nvSpPr>
          <p:cNvPr id="8" name="Content Placeholder 7">
            <a:extLst>
              <a:ext uri="{FF2B5EF4-FFF2-40B4-BE49-F238E27FC236}">
                <a16:creationId xmlns:a16="http://schemas.microsoft.com/office/drawing/2014/main" id="{322F985A-248B-8932-E949-09DC4EC43EDE}"/>
              </a:ext>
            </a:extLst>
          </p:cNvPr>
          <p:cNvSpPr>
            <a:spLocks noGrp="1"/>
          </p:cNvSpPr>
          <p:nvPr>
            <p:ph idx="1"/>
          </p:nvPr>
        </p:nvSpPr>
        <p:spPr>
          <a:xfrm>
            <a:off x="838200" y="1825624"/>
            <a:ext cx="6006220" cy="4837725"/>
          </a:xfrm>
        </p:spPr>
        <p:txBody>
          <a:bodyPr>
            <a:normAutofit/>
          </a:bodyPr>
          <a:lstStyle/>
          <a:p>
            <a:r>
              <a:rPr lang="en-US" dirty="0"/>
              <a:t>Ray tracing complexity scales linearly with number of triangles</a:t>
            </a:r>
          </a:p>
          <a:p>
            <a:r>
              <a:rPr lang="en-US" dirty="0"/>
              <a:t>Acceleration structures were introduced to reduce this complexity</a:t>
            </a:r>
          </a:p>
          <a:p>
            <a:r>
              <a:rPr lang="en-US" dirty="0"/>
              <a:t>Example of acceleration structures are bounding volume hierarchies</a:t>
            </a:r>
          </a:p>
          <a:p>
            <a:r>
              <a:rPr lang="en-US" dirty="0"/>
              <a:t>These work by reducing ray-triangle intersections with ray-bounding box intersections and excluding rest of triangles</a:t>
            </a:r>
          </a:p>
        </p:txBody>
      </p:sp>
      <p:pic>
        <p:nvPicPr>
          <p:cNvPr id="3" name="Picture 2">
            <a:extLst>
              <a:ext uri="{FF2B5EF4-FFF2-40B4-BE49-F238E27FC236}">
                <a16:creationId xmlns:a16="http://schemas.microsoft.com/office/drawing/2014/main" id="{AEE2223F-6CDD-CFB5-5216-1AA6855021F9}"/>
              </a:ext>
            </a:extLst>
          </p:cNvPr>
          <p:cNvPicPr>
            <a:picLocks noChangeAspect="1"/>
          </p:cNvPicPr>
          <p:nvPr/>
        </p:nvPicPr>
        <p:blipFill>
          <a:blip r:embed="rId3"/>
          <a:stretch>
            <a:fillRect/>
          </a:stretch>
        </p:blipFill>
        <p:spPr>
          <a:xfrm>
            <a:off x="6723549" y="1989070"/>
            <a:ext cx="5001323" cy="4048690"/>
          </a:xfrm>
          <a:prstGeom prst="rect">
            <a:avLst/>
          </a:prstGeom>
        </p:spPr>
      </p:pic>
      <p:sp>
        <p:nvSpPr>
          <p:cNvPr id="2" name="TextBox 1">
            <a:extLst>
              <a:ext uri="{FF2B5EF4-FFF2-40B4-BE49-F238E27FC236}">
                <a16:creationId xmlns:a16="http://schemas.microsoft.com/office/drawing/2014/main" id="{E90A6781-8717-4E7D-C16C-25440C5479A3}"/>
              </a:ext>
            </a:extLst>
          </p:cNvPr>
          <p:cNvSpPr txBox="1"/>
          <p:nvPr/>
        </p:nvSpPr>
        <p:spPr>
          <a:xfrm>
            <a:off x="125128" y="6463999"/>
            <a:ext cx="11925701" cy="369332"/>
          </a:xfrm>
          <a:prstGeom prst="rect">
            <a:avLst/>
          </a:prstGeom>
          <a:noFill/>
        </p:spPr>
        <p:txBody>
          <a:bodyPr wrap="square" rtlCol="0">
            <a:spAutoFit/>
          </a:bodyPr>
          <a:lstStyle/>
          <a:p>
            <a:pPr algn="ctr"/>
            <a:r>
              <a:rPr lang="en-US" dirty="0"/>
              <a:t>Figures from NVIDIA, NVIDIA Turing GPU Architecture [Whitepaper], WP-09183-001_v01</a:t>
            </a:r>
          </a:p>
        </p:txBody>
      </p:sp>
    </p:spTree>
    <p:extLst>
      <p:ext uri="{BB962C8B-B14F-4D97-AF65-F5344CB8AC3E}">
        <p14:creationId xmlns:p14="http://schemas.microsoft.com/office/powerpoint/2010/main" val="28089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4510-BF41-B257-5DB2-5B567A591C78}"/>
              </a:ext>
            </a:extLst>
          </p:cNvPr>
          <p:cNvSpPr>
            <a:spLocks noGrp="1"/>
          </p:cNvSpPr>
          <p:nvPr>
            <p:ph type="title"/>
          </p:nvPr>
        </p:nvSpPr>
        <p:spPr/>
        <p:txBody>
          <a:bodyPr/>
          <a:lstStyle/>
          <a:p>
            <a:r>
              <a:rPr lang="en-US" dirty="0"/>
              <a:t>Acceleration structures – Bottom level (BLAS)</a:t>
            </a:r>
          </a:p>
        </p:txBody>
      </p:sp>
      <p:sp>
        <p:nvSpPr>
          <p:cNvPr id="3" name="Content Placeholder 2">
            <a:extLst>
              <a:ext uri="{FF2B5EF4-FFF2-40B4-BE49-F238E27FC236}">
                <a16:creationId xmlns:a16="http://schemas.microsoft.com/office/drawing/2014/main" id="{EA92EAE6-8CAE-EEF7-8F6A-F9F69878CFEE}"/>
              </a:ext>
            </a:extLst>
          </p:cNvPr>
          <p:cNvSpPr>
            <a:spLocks noGrp="1"/>
          </p:cNvSpPr>
          <p:nvPr>
            <p:ph idx="1"/>
          </p:nvPr>
        </p:nvSpPr>
        <p:spPr>
          <a:xfrm>
            <a:off x="838200" y="1825625"/>
            <a:ext cx="5257800" cy="4351338"/>
          </a:xfrm>
        </p:spPr>
        <p:txBody>
          <a:bodyPr/>
          <a:lstStyle/>
          <a:p>
            <a:r>
              <a:rPr lang="en-US" dirty="0"/>
              <a:t>Defined per model (but not per instance)</a:t>
            </a:r>
          </a:p>
          <a:p>
            <a:r>
              <a:rPr lang="en-US" dirty="0"/>
              <a:t>Surrounds and then groups triangles or quads with bounding boxes</a:t>
            </a:r>
          </a:p>
          <a:p>
            <a:r>
              <a:rPr lang="en-US" dirty="0"/>
              <a:t>For simplification, the boxes can be axis aligned (AABB)</a:t>
            </a:r>
          </a:p>
          <a:p>
            <a:endParaRPr lang="en-US" dirty="0"/>
          </a:p>
        </p:txBody>
      </p:sp>
      <p:pic>
        <p:nvPicPr>
          <p:cNvPr id="5" name="Picture 4">
            <a:extLst>
              <a:ext uri="{FF2B5EF4-FFF2-40B4-BE49-F238E27FC236}">
                <a16:creationId xmlns:a16="http://schemas.microsoft.com/office/drawing/2014/main" id="{2429C1C7-9437-3884-A29D-20A5F5D97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5389" y="1588836"/>
            <a:ext cx="4322329" cy="4351338"/>
          </a:xfrm>
          <a:prstGeom prst="rect">
            <a:avLst/>
          </a:prstGeom>
        </p:spPr>
      </p:pic>
    </p:spTree>
    <p:extLst>
      <p:ext uri="{BB962C8B-B14F-4D97-AF65-F5344CB8AC3E}">
        <p14:creationId xmlns:p14="http://schemas.microsoft.com/office/powerpoint/2010/main" val="214321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EEE2A4-1384-2332-BC23-5CA1262BF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2DFA6-C83B-6F12-E661-641C08CD0AD3}"/>
              </a:ext>
            </a:extLst>
          </p:cNvPr>
          <p:cNvSpPr>
            <a:spLocks noGrp="1"/>
          </p:cNvSpPr>
          <p:nvPr>
            <p:ph type="title"/>
          </p:nvPr>
        </p:nvSpPr>
        <p:spPr/>
        <p:txBody>
          <a:bodyPr/>
          <a:lstStyle/>
          <a:p>
            <a:r>
              <a:rPr lang="en-US" dirty="0"/>
              <a:t>Acceleration structures – Top level (TLAS)</a:t>
            </a:r>
          </a:p>
        </p:txBody>
      </p:sp>
      <p:sp>
        <p:nvSpPr>
          <p:cNvPr id="3" name="Content Placeholder 2">
            <a:extLst>
              <a:ext uri="{FF2B5EF4-FFF2-40B4-BE49-F238E27FC236}">
                <a16:creationId xmlns:a16="http://schemas.microsoft.com/office/drawing/2014/main" id="{9A35E79D-DEC6-0CAB-DAFF-F88889505D4E}"/>
              </a:ext>
            </a:extLst>
          </p:cNvPr>
          <p:cNvSpPr>
            <a:spLocks noGrp="1"/>
          </p:cNvSpPr>
          <p:nvPr>
            <p:ph idx="1"/>
          </p:nvPr>
        </p:nvSpPr>
        <p:spPr>
          <a:xfrm>
            <a:off x="838200" y="1577975"/>
            <a:ext cx="5257800" cy="4351338"/>
          </a:xfrm>
        </p:spPr>
        <p:txBody>
          <a:bodyPr>
            <a:normAutofit fontScale="92500"/>
          </a:bodyPr>
          <a:lstStyle/>
          <a:p>
            <a:r>
              <a:rPr lang="en-US" dirty="0"/>
              <a:t>Contains BLAS elements, these may be repeated</a:t>
            </a:r>
          </a:p>
          <a:p>
            <a:r>
              <a:rPr lang="en-US" dirty="0"/>
              <a:t>Each BLAS entry in TLAS has its own transform: translation, rotation, scale; in world space</a:t>
            </a:r>
          </a:p>
          <a:p>
            <a:r>
              <a:rPr lang="en-US" dirty="0"/>
              <a:t>Transform does not modify BLAS</a:t>
            </a:r>
          </a:p>
          <a:p>
            <a:r>
              <a:rPr lang="en-US" dirty="0"/>
              <a:t>Corresponds to the whole scene graph (virtual world)</a:t>
            </a:r>
          </a:p>
          <a:p>
            <a:r>
              <a:rPr lang="en-US" dirty="0"/>
              <a:t>TLAS is the entry point for ray tracing operations (=&gt; required)</a:t>
            </a:r>
          </a:p>
          <a:p>
            <a:endParaRPr lang="en-US" dirty="0"/>
          </a:p>
        </p:txBody>
      </p:sp>
      <p:pic>
        <p:nvPicPr>
          <p:cNvPr id="3074" name="Picture 2">
            <a:extLst>
              <a:ext uri="{FF2B5EF4-FFF2-40B4-BE49-F238E27FC236}">
                <a16:creationId xmlns:a16="http://schemas.microsoft.com/office/drawing/2014/main" id="{87F51008-BAE9-DBAA-D64E-3827FDBA0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264681" y="1577975"/>
            <a:ext cx="5320891" cy="3920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4BA767-82A2-1EAA-11CB-385461933672}"/>
              </a:ext>
            </a:extLst>
          </p:cNvPr>
          <p:cNvSpPr txBox="1"/>
          <p:nvPr/>
        </p:nvSpPr>
        <p:spPr>
          <a:xfrm>
            <a:off x="133149" y="5934670"/>
            <a:ext cx="11925701" cy="923330"/>
          </a:xfrm>
          <a:prstGeom prst="rect">
            <a:avLst/>
          </a:prstGeom>
          <a:noFill/>
        </p:spPr>
        <p:txBody>
          <a:bodyPr wrap="square" rtlCol="0">
            <a:spAutoFit/>
          </a:bodyPr>
          <a:lstStyle/>
          <a:p>
            <a:pPr algn="ctr"/>
            <a:r>
              <a:rPr lang="en-US" dirty="0"/>
              <a:t>Figure from: S. Zhao and J. Zhao, "Revolutionizing granular matter simulations by high-performance ray tracing discrete element method for arbitrarily-shaped particles," </a:t>
            </a:r>
            <a:r>
              <a:rPr lang="en-US" i="1" dirty="0"/>
              <a:t>Computer Methods in Applied Mechanics and Engineering, </a:t>
            </a:r>
            <a:r>
              <a:rPr lang="en-US" dirty="0"/>
              <a:t>vol. 416, no. 116370, 2023.</a:t>
            </a:r>
          </a:p>
        </p:txBody>
      </p:sp>
    </p:spTree>
    <p:extLst>
      <p:ext uri="{BB962C8B-B14F-4D97-AF65-F5344CB8AC3E}">
        <p14:creationId xmlns:p14="http://schemas.microsoft.com/office/powerpoint/2010/main" val="300362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690</TotalTime>
  <Words>3424</Words>
  <Application>Microsoft Office PowerPoint</Application>
  <PresentationFormat>Widescreen</PresentationFormat>
  <Paragraphs>242</Paragraphs>
  <Slides>23</Slides>
  <Notes>22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Wingdings</vt:lpstr>
      <vt:lpstr>Office Theme</vt:lpstr>
      <vt:lpstr>Exploration of capabilities and applications of recent specialized hardware components in modern GPUs</vt:lpstr>
      <vt:lpstr>NVIDIA Turing Architecture</vt:lpstr>
      <vt:lpstr>RT Cores</vt:lpstr>
      <vt:lpstr>Bounding Volume Hierarchy (BVH) Traversal</vt:lpstr>
      <vt:lpstr>Bounding Volume Hierarchy (BVH) Traversal</vt:lpstr>
      <vt:lpstr>Bounding Volume Hierarchy (BVH) Traversal</vt:lpstr>
      <vt:lpstr>Bounding Volume Hierarchy (BVH) Traversal</vt:lpstr>
      <vt:lpstr>Acceleration structures – Bottom level (BLAS)</vt:lpstr>
      <vt:lpstr>Acceleration structures – Top level (TLAS)</vt:lpstr>
      <vt:lpstr>How can we use RT cores?</vt:lpstr>
      <vt:lpstr>Vulkan – Ray Tracing Pipeline (2020)</vt:lpstr>
      <vt:lpstr>Vulkan – Ray Tracing Pipeline (2020)</vt:lpstr>
      <vt:lpstr>Vulkan – Ray Queries</vt:lpstr>
      <vt:lpstr>Literature review – RT-DBSCAN</vt:lpstr>
      <vt:lpstr>Literature review – Collision Detection</vt:lpstr>
      <vt:lpstr>Literature review – Collision Detection</vt:lpstr>
      <vt:lpstr>Original approach – Motivation</vt:lpstr>
      <vt:lpstr>Original approach – Starting point</vt:lpstr>
      <vt:lpstr>Original approach – Potential directions</vt:lpstr>
      <vt:lpstr>Implementation details</vt:lpstr>
      <vt:lpstr>Results</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Andrei Grigorescu</dc:creator>
  <cp:lastModifiedBy>Andrei Grigorescu</cp:lastModifiedBy>
  <cp:revision>53</cp:revision>
  <dcterms:created xsi:type="dcterms:W3CDTF">2025-05-14T20:24:05Z</dcterms:created>
  <dcterms:modified xsi:type="dcterms:W3CDTF">2025-07-30T19:53:51Z</dcterms:modified>
</cp:coreProperties>
</file>