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27" r:id="rId3"/>
    <p:sldId id="328" r:id="rId4"/>
    <p:sldId id="330" r:id="rId5"/>
    <p:sldId id="331" r:id="rId6"/>
    <p:sldId id="333" r:id="rId7"/>
    <p:sldId id="332" r:id="rId8"/>
    <p:sldId id="334" r:id="rId9"/>
    <p:sldId id="335" r:id="rId10"/>
    <p:sldId id="338" r:id="rId11"/>
    <p:sldId id="406" r:id="rId12"/>
    <p:sldId id="407" r:id="rId13"/>
    <p:sldId id="408" r:id="rId14"/>
    <p:sldId id="409" r:id="rId15"/>
    <p:sldId id="336" r:id="rId16"/>
    <p:sldId id="337" r:id="rId17"/>
    <p:sldId id="339" r:id="rId18"/>
    <p:sldId id="341" r:id="rId19"/>
    <p:sldId id="342" r:id="rId20"/>
    <p:sldId id="343" r:id="rId21"/>
    <p:sldId id="346" r:id="rId22"/>
    <p:sldId id="345" r:id="rId23"/>
    <p:sldId id="344" r:id="rId24"/>
    <p:sldId id="347" r:id="rId25"/>
    <p:sldId id="348" r:id="rId26"/>
    <p:sldId id="349" r:id="rId27"/>
    <p:sldId id="350" r:id="rId28"/>
    <p:sldId id="351" r:id="rId29"/>
    <p:sldId id="353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411" r:id="rId47"/>
    <p:sldId id="412" r:id="rId48"/>
    <p:sldId id="372" r:id="rId49"/>
    <p:sldId id="413" r:id="rId50"/>
    <p:sldId id="396" r:id="rId51"/>
    <p:sldId id="373" r:id="rId52"/>
    <p:sldId id="374" r:id="rId53"/>
    <p:sldId id="397" r:id="rId54"/>
    <p:sldId id="375" r:id="rId55"/>
    <p:sldId id="376" r:id="rId56"/>
    <p:sldId id="377" r:id="rId57"/>
    <p:sldId id="400" r:id="rId58"/>
    <p:sldId id="378" r:id="rId59"/>
    <p:sldId id="379" r:id="rId60"/>
    <p:sldId id="398" r:id="rId61"/>
    <p:sldId id="380" r:id="rId62"/>
    <p:sldId id="381" r:id="rId63"/>
    <p:sldId id="382" r:id="rId64"/>
    <p:sldId id="383" r:id="rId65"/>
    <p:sldId id="399" r:id="rId66"/>
    <p:sldId id="386" r:id="rId67"/>
    <p:sldId id="385" r:id="rId68"/>
    <p:sldId id="387" r:id="rId69"/>
    <p:sldId id="390" r:id="rId70"/>
    <p:sldId id="388" r:id="rId71"/>
    <p:sldId id="389" r:id="rId72"/>
    <p:sldId id="391" r:id="rId73"/>
    <p:sldId id="392" r:id="rId74"/>
    <p:sldId id="393" r:id="rId75"/>
    <p:sldId id="394" r:id="rId76"/>
    <p:sldId id="401" r:id="rId77"/>
    <p:sldId id="402" r:id="rId78"/>
    <p:sldId id="404" r:id="rId79"/>
    <p:sldId id="405" r:id="rId80"/>
    <p:sldId id="403" r:id="rId81"/>
    <p:sldId id="410" r:id="rId82"/>
    <p:sldId id="326" r:id="rId8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5B62FB"/>
    <a:srgbClr val="298EFF"/>
    <a:srgbClr val="DE66FF"/>
    <a:srgbClr val="FD5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E3833-A748-4A1B-BF5C-797F131AD12C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AB053-3AF6-4F59-B2E1-3038DF598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49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E92C7-970D-E47A-6A05-069829DDA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A40F07-3810-41D4-33C2-2D33EA44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F194E-8ED3-76BD-AB4E-C0D4B75C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706F7-0167-6551-4A69-3ECDDD8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5D69EA-397D-BA84-E791-B94A80C2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9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235D4-E2CE-5195-C175-18D8A848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C63277-B742-FB68-C1B2-D3CBBB5B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B11DD-4263-8E5B-36CD-A038E90E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652E5-4847-53B3-C840-DC425ACB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1F56E-7F3A-D9B0-5FC7-911B501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7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A5EF28-2DC1-80F5-B0D9-0AFAAF5F1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F47F61-B970-6562-496F-BE608D179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3B42D-9D5F-BA0F-35C2-B6BFCCB4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20268B-E60A-3C98-7C84-E09A7B26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BB5BD-0DA0-61B6-23C9-4ADDA199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3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892E2-E217-27C9-DF14-123A27F9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C15D4-78B8-6353-601F-C3F1D1FF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8039A-71EC-E4E6-1514-0598F92F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858E5A-25F9-D994-70F0-1AA79E03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08596-F245-E36F-7D06-62C95DAA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22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01314-7451-6105-67F8-315ABD36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B36D59-77DB-ED90-2047-B7DE0279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2FC6F-BCF3-8800-CAFE-2D2DC78C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B8C43A-1693-B8E1-38CB-289A9F4A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D2405-9D18-444E-0FF5-34DBFCA9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666B0-FEFC-36A9-4F9B-53ADCC5B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BC1E6-03A3-48C7-0E2B-41454F9D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CA691D-257B-C0AC-EEE6-FF5AAE544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68DE0A-84A2-0D07-5A19-D15DE674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6298BB-70EA-38EC-7237-DAFDD8F1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41F2C1-EFD9-E8D4-93B9-9BA87986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7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9E119-F170-73C2-BD6A-151763C5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404A70-F4BB-0BB9-92B8-540BC771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CA769F-E543-E5DB-D8F4-1D9F6400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0BDFE1-C0AE-BCB3-077C-DC41C69C9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6B11DE-AD8C-73BF-74EA-FD1389CAC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FA261D-0756-FD6E-4888-88D45E85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0425E0-8156-8C02-204A-77E8EB28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828C12-345A-A98D-0CE0-285FA0B5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3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7571-11B4-FEFD-2616-BBAA95DF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EA69E9-1ED1-E359-F120-62CDD824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80B13B-4FF5-39FF-BA66-461117C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82ADCD-48BA-0988-1FF4-0B6D89D9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3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C812F2-2654-132C-7B2D-ED4A222A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2C4254-87A0-4A76-4F76-8CDE14A9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68FD61-F373-D328-5749-580CCCFB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2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43C8-7B92-22F1-FC96-D12A2605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288D0-850D-4958-ED56-4D2B69C7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5B9DEE-30CD-BAF3-420C-73827633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B956E9-C347-C983-FE98-5FC45A5C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7AC29C-85F5-BFAD-DCFB-9707E9A4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61EE85-CC21-03F1-4C50-B2BD6E6F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11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83BE0-F973-1483-9A71-DCE83A30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4DCE43-39EF-4FB9-B01E-695D339A7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9CC651-6604-4D06-057E-04D1F2AB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95B9B1-F42B-3B3F-772B-26C43C74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231DCB-F3F2-14A4-48E4-D338F9F9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C35A49-4CB5-D49E-1AD6-4A3DB0A9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8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32601-D8A6-AC4F-A19B-EF5BE57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D8E383-38CC-83AA-7CDA-22CA7AB3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B488A-177C-1DD0-6440-3B5A55434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65AF-6C48-4EFE-8797-4D315756C055}" type="datetimeFigureOut">
              <a:rPr lang="ru-RU" smtClean="0"/>
              <a:t>16.10.2023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023C2-8DB9-7AC5-168E-5961BF199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47C2E-E035-1263-C6B0-7CC2259E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F98E-2ED2-4F48-B45B-CDA679922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5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4560"/>
            <a:ext cx="9144000" cy="169640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Product Sans" panose="020B0403030502040203" pitchFamily="34" charset="0"/>
              </a:rPr>
              <a:t>Разработка приложения №1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504295"/>
          </a:xfrm>
        </p:spPr>
        <p:txBody>
          <a:bodyPr/>
          <a:lstStyle/>
          <a:p>
            <a:r>
              <a:rPr lang="en-US" dirty="0">
                <a:latin typeface="Product Sans" panose="020B0403030502040203" pitchFamily="34" charset="0"/>
              </a:rPr>
              <a:t>“</a:t>
            </a:r>
            <a:r>
              <a:rPr lang="ru-RU" dirty="0">
                <a:latin typeface="Product Sans" panose="020B0403030502040203" pitchFamily="34" charset="0"/>
              </a:rPr>
              <a:t>Программирование сетевых приложений</a:t>
            </a:r>
            <a:r>
              <a:rPr lang="en-US" dirty="0">
                <a:latin typeface="Product Sans" panose="020B0403030502040203" pitchFamily="34" charset="0"/>
              </a:rPr>
              <a:t>”</a:t>
            </a:r>
            <a:endParaRPr lang="ru-RU" dirty="0">
              <a:latin typeface="Product Sans" panose="020B0403030502040203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AFB817F-DC9D-D302-697A-EAA903904CB7}"/>
              </a:ext>
            </a:extLst>
          </p:cNvPr>
          <p:cNvSpPr txBox="1">
            <a:spLocks/>
          </p:cNvSpPr>
          <p:nvPr/>
        </p:nvSpPr>
        <p:spPr>
          <a:xfrm>
            <a:off x="5113865" y="4487333"/>
            <a:ext cx="1964268" cy="504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roduct Sans" panose="020B0403030502040203" pitchFamily="34" charset="0"/>
              </a:rPr>
              <a:t>Лекция 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56" y="1385915"/>
            <a:ext cx="925485" cy="92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98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Ветки</a:t>
            </a:r>
          </a:p>
        </p:txBody>
      </p:sp>
      <p:pic>
        <p:nvPicPr>
          <p:cNvPr id="3074" name="Picture 2" descr="What are Git Branches? &amp; How They Work - Code Institute Global">
            <a:extLst>
              <a:ext uri="{FF2B5EF4-FFF2-40B4-BE49-F238E27FC236}">
                <a16:creationId xmlns:a16="http://schemas.microsoft.com/office/drawing/2014/main" id="{B5767601-C6F7-405C-B27B-C85B8B50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931" y="980044"/>
            <a:ext cx="6886138" cy="231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F8E2613-D11F-422E-A00D-36E2716A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3607299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git branch navbar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9E7A7469-4BAE-43C1-B70C-2682538E2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3720169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02F9D9C-1DE7-4FE0-A6CE-4E30815B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4565042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git checkout navbar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A1E08AEE-E155-4AC6-8B4B-372C4DA2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4677912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4CD43B58-3C2F-412D-8407-2B540E01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5522785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git merge navbar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FD55D8AA-595E-4E0B-B9AC-FC56E862C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5635655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85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GUI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ABC614-9699-4F7A-88C2-3657F8AFE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14" y="1163310"/>
            <a:ext cx="4324572" cy="4883401"/>
          </a:xfrm>
          <a:prstGeom prst="roundRect">
            <a:avLst>
              <a:gd name="adj" fmla="val 21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781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GUI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140BC8-95A7-4129-9ECD-FD0CFC48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" b="754"/>
          <a:stretch/>
        </p:blipFill>
        <p:spPr>
          <a:xfrm>
            <a:off x="3104948" y="1420248"/>
            <a:ext cx="6219623" cy="4017503"/>
          </a:xfrm>
          <a:prstGeom prst="roundRect">
            <a:avLst>
              <a:gd name="adj" fmla="val 19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161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GUI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8B5B09-5068-4CDB-8B39-6E85BF89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64" y="987380"/>
            <a:ext cx="2601272" cy="4883239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196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GUI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58528A-7F33-4A5D-AFFF-A006A9F9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04" y="1485671"/>
            <a:ext cx="5832191" cy="3886657"/>
          </a:xfrm>
          <a:prstGeom prst="roundRect">
            <a:avLst>
              <a:gd name="adj" fmla="val 24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083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Подробнее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8B486-14A1-411A-BDDE-4FF1CD26956C}"/>
              </a:ext>
            </a:extLst>
          </p:cNvPr>
          <p:cNvSpPr txBox="1"/>
          <p:nvPr/>
        </p:nvSpPr>
        <p:spPr>
          <a:xfrm>
            <a:off x="3211759" y="4785200"/>
            <a:ext cx="5768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Product Sans" panose="020B0403030502040203" pitchFamily="34" charset="0"/>
              </a:rPr>
              <a:t>https://proglib.io/p/git-for-half-an-hour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395DC7-7DC5-4F96-A499-6D93A630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75" y="2264677"/>
            <a:ext cx="2328645" cy="23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2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527" y="4114798"/>
            <a:ext cx="10976945" cy="107317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Product Sans" panose="020B0403030502040203" pitchFamily="34" charset="0"/>
              </a:rPr>
              <a:t>Постановка задачи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919" y="2934864"/>
            <a:ext cx="838850" cy="8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2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Постановка задачи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5D38507-42EB-4E87-B808-E3D07ED8C1D9}"/>
              </a:ext>
            </a:extLst>
          </p:cNvPr>
          <p:cNvSpPr txBox="1">
            <a:spLocks/>
          </p:cNvSpPr>
          <p:nvPr/>
        </p:nvSpPr>
        <p:spPr>
          <a:xfrm>
            <a:off x="327197" y="1247866"/>
            <a:ext cx="6904114" cy="954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>
                <a:latin typeface="Product Sans" panose="020B0403030502040203" pitchFamily="34" charset="0"/>
              </a:rPr>
              <a:t>Разработать приложение автоматизирующее процесс проведения экзамена по программированию на кафедре №12.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C09B539-2ED5-41CB-807D-634EBFACD7BD}"/>
              </a:ext>
            </a:extLst>
          </p:cNvPr>
          <p:cNvSpPr txBox="1">
            <a:spLocks/>
          </p:cNvSpPr>
          <p:nvPr/>
        </p:nvSpPr>
        <p:spPr>
          <a:xfrm>
            <a:off x="327196" y="2285305"/>
            <a:ext cx="10851133" cy="1405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управления экзаменом</a:t>
            </a:r>
            <a:r>
              <a:rPr lang="en-US" sz="2000" dirty="0">
                <a:latin typeface="Product Sans" panose="020B0403030502040203" pitchFamily="34" charset="0"/>
              </a:rPr>
              <a:t>: </a:t>
            </a:r>
            <a:r>
              <a:rPr lang="ru-RU" sz="2000" dirty="0">
                <a:latin typeface="Product Sans" panose="020B0403030502040203" pitchFamily="34" charset="0"/>
              </a:rPr>
              <a:t>список участников и задач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фиксировать сдачу экзамена студентом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просмотра информации об экзамене</a:t>
            </a:r>
          </a:p>
          <a:p>
            <a:pPr marL="457200" indent="-457200" algn="just">
              <a:buAutoNum type="arabicParenR"/>
            </a:pPr>
            <a:endParaRPr lang="ru-RU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1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527" y="4114798"/>
            <a:ext cx="10976945" cy="107317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Product Sans" panose="020B0403030502040203" pitchFamily="34" charset="0"/>
              </a:rPr>
              <a:t>Проектирование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919" y="2934864"/>
            <a:ext cx="838850" cy="8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5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226" y="1698594"/>
            <a:ext cx="5583548" cy="5983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roduct Sans" panose="020B0403030502040203" pitchFamily="34" charset="0"/>
              </a:rPr>
              <a:t>Обсуждение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805" y="838983"/>
            <a:ext cx="598390" cy="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1FF2543-B911-4E28-AA84-21123921C841}"/>
              </a:ext>
            </a:extLst>
          </p:cNvPr>
          <p:cNvSpPr txBox="1">
            <a:spLocks/>
          </p:cNvSpPr>
          <p:nvPr/>
        </p:nvSpPr>
        <p:spPr>
          <a:xfrm>
            <a:off x="1989602" y="2960965"/>
            <a:ext cx="8212796" cy="1405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управления экзаменом</a:t>
            </a:r>
            <a:r>
              <a:rPr lang="en-US" sz="2000" dirty="0">
                <a:latin typeface="Product Sans" panose="020B0403030502040203" pitchFamily="34" charset="0"/>
              </a:rPr>
              <a:t>: </a:t>
            </a:r>
            <a:r>
              <a:rPr lang="ru-RU" sz="2000" dirty="0">
                <a:latin typeface="Product Sans" panose="020B0403030502040203" pitchFamily="34" charset="0"/>
              </a:rPr>
              <a:t>список участников и задач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фиксировать сдачу экзамена студентом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просмотра информации об экзамене</a:t>
            </a:r>
          </a:p>
          <a:p>
            <a:pPr marL="457200" indent="-457200" algn="just">
              <a:buAutoNum type="arabicParenR"/>
            </a:pPr>
            <a:endParaRPr lang="ru-RU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5668" y="4098071"/>
            <a:ext cx="7080258" cy="101082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Product Sans" panose="020B0403030502040203" pitchFamily="34" charset="0"/>
              </a:rPr>
              <a:t>Работа с </a:t>
            </a:r>
            <a:r>
              <a:rPr lang="en-US" dirty="0">
                <a:latin typeface="Product Sans" panose="020B0403030502040203" pitchFamily="34" charset="0"/>
              </a:rPr>
              <a:t>Git</a:t>
            </a:r>
            <a:endParaRPr lang="ru-RU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197" y="2971813"/>
            <a:ext cx="914374" cy="91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6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226" y="1698594"/>
            <a:ext cx="5583548" cy="5983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roduct Sans" panose="020B0403030502040203" pitchFamily="34" charset="0"/>
              </a:rPr>
              <a:t>Обсуждение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805" y="838983"/>
            <a:ext cx="598390" cy="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1FF2543-B911-4E28-AA84-21123921C841}"/>
              </a:ext>
            </a:extLst>
          </p:cNvPr>
          <p:cNvSpPr txBox="1">
            <a:spLocks/>
          </p:cNvSpPr>
          <p:nvPr/>
        </p:nvSpPr>
        <p:spPr>
          <a:xfrm>
            <a:off x="1989602" y="2960965"/>
            <a:ext cx="8212796" cy="1405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AutoNum type="arabicParenR"/>
            </a:pP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Возможность управления</a:t>
            </a:r>
            <a:r>
              <a:rPr lang="ru-RU" sz="2000" dirty="0">
                <a:latin typeface="Product Sans" panose="020B0403030502040203" pitchFamily="34" charset="0"/>
              </a:rPr>
              <a:t> </a:t>
            </a:r>
            <a:r>
              <a:rPr lang="ru-RU" sz="2000" dirty="0">
                <a:solidFill>
                  <a:srgbClr val="FF8000"/>
                </a:solidFill>
                <a:latin typeface="Product Sans" panose="020B0403030502040203" pitchFamily="34" charset="0"/>
              </a:rPr>
              <a:t>экзаменом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:</a:t>
            </a:r>
            <a:r>
              <a:rPr lang="en-US" sz="2000" dirty="0">
                <a:latin typeface="Product Sans" panose="020B0403030502040203" pitchFamily="34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список</a:t>
            </a:r>
            <a:r>
              <a:rPr lang="ru-RU" sz="2000" dirty="0">
                <a:latin typeface="Product Sans" panose="020B0403030502040203" pitchFamily="34" charset="0"/>
              </a:rPr>
              <a:t> </a:t>
            </a:r>
            <a:r>
              <a:rPr lang="ru-RU" sz="2000" dirty="0">
                <a:solidFill>
                  <a:srgbClr val="FF8000"/>
                </a:solidFill>
                <a:latin typeface="Product Sans" panose="020B0403030502040203" pitchFamily="34" charset="0"/>
              </a:rPr>
              <a:t>участников</a:t>
            </a:r>
            <a:r>
              <a:rPr lang="ru-RU" sz="2000" dirty="0">
                <a:latin typeface="Product Sans" panose="020B0403030502040203" pitchFamily="34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и</a:t>
            </a:r>
            <a:r>
              <a:rPr lang="ru-RU" sz="2000" dirty="0">
                <a:latin typeface="Product Sans" panose="020B0403030502040203" pitchFamily="34" charset="0"/>
              </a:rPr>
              <a:t> </a:t>
            </a:r>
            <a:r>
              <a:rPr lang="ru-RU" sz="2000" dirty="0">
                <a:solidFill>
                  <a:srgbClr val="FF8000"/>
                </a:solidFill>
                <a:latin typeface="Product Sans" panose="020B0403030502040203" pitchFamily="34" charset="0"/>
              </a:rPr>
              <a:t>задач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Возможность фиксировать сдачу экзамена студентом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Возможность просмотра информации об экзамене</a:t>
            </a:r>
          </a:p>
          <a:p>
            <a:pPr marL="457200" indent="-457200" algn="just">
              <a:buAutoNum type="arabicParenR"/>
            </a:pPr>
            <a:endParaRPr lang="ru-RU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7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226" y="1698594"/>
            <a:ext cx="5583548" cy="5983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roduct Sans" panose="020B0403030502040203" pitchFamily="34" charset="0"/>
              </a:rPr>
              <a:t>Обсуждение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805" y="838983"/>
            <a:ext cx="598390" cy="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1FF2543-B911-4E28-AA84-21123921C841}"/>
              </a:ext>
            </a:extLst>
          </p:cNvPr>
          <p:cNvSpPr txBox="1">
            <a:spLocks/>
          </p:cNvSpPr>
          <p:nvPr/>
        </p:nvSpPr>
        <p:spPr>
          <a:xfrm>
            <a:off x="1989602" y="2960965"/>
            <a:ext cx="8212796" cy="1405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управления экзаменом</a:t>
            </a:r>
            <a:r>
              <a:rPr lang="en-US" sz="2000" dirty="0">
                <a:latin typeface="Product Sans" panose="020B0403030502040203" pitchFamily="34" charset="0"/>
              </a:rPr>
              <a:t>: </a:t>
            </a:r>
            <a:r>
              <a:rPr lang="ru-RU" sz="2000" dirty="0">
                <a:latin typeface="Product Sans" panose="020B0403030502040203" pitchFamily="34" charset="0"/>
              </a:rPr>
              <a:t>список участников и задач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фиксировать сдачу экзамена студентом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latin typeface="Product Sans" panose="020B0403030502040203" pitchFamily="34" charset="0"/>
              </a:rPr>
              <a:t>Возможность просмотра информации об экзамене</a:t>
            </a:r>
          </a:p>
          <a:p>
            <a:pPr marL="457200" indent="-457200" algn="just">
              <a:buAutoNum type="arabicParenR"/>
            </a:pPr>
            <a:endParaRPr lang="ru-RU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37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226" y="1698594"/>
            <a:ext cx="5583548" cy="5983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roduct Sans" panose="020B0403030502040203" pitchFamily="34" charset="0"/>
              </a:rPr>
              <a:t>Обсуждение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805" y="838983"/>
            <a:ext cx="598390" cy="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1FF2543-B911-4E28-AA84-21123921C841}"/>
              </a:ext>
            </a:extLst>
          </p:cNvPr>
          <p:cNvSpPr txBox="1">
            <a:spLocks/>
          </p:cNvSpPr>
          <p:nvPr/>
        </p:nvSpPr>
        <p:spPr>
          <a:xfrm>
            <a:off x="1989602" y="2960965"/>
            <a:ext cx="8212796" cy="1405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AutoNum type="arabicParenR"/>
            </a:pP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Возможность </a:t>
            </a:r>
            <a:r>
              <a:rPr lang="ru-RU" sz="2000" dirty="0">
                <a:solidFill>
                  <a:srgbClr val="7030A0"/>
                </a:solidFill>
                <a:latin typeface="Product Sans" panose="020B0403030502040203" pitchFamily="34" charset="0"/>
              </a:rPr>
              <a:t>управления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экзаменом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: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список участников и задач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Возможность фиксировать </a:t>
            </a:r>
            <a:r>
              <a:rPr lang="ru-RU" sz="2000" dirty="0">
                <a:solidFill>
                  <a:srgbClr val="7030A0"/>
                </a:solidFill>
                <a:latin typeface="Product Sans" panose="020B0403030502040203" pitchFamily="34" charset="0"/>
              </a:rPr>
              <a:t>сдачу экзамена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студентом</a:t>
            </a:r>
          </a:p>
          <a:p>
            <a:pPr marL="457200" indent="-457200" algn="just">
              <a:buAutoNum type="arabicParenR"/>
            </a:pP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Возможность </a:t>
            </a:r>
            <a:r>
              <a:rPr lang="ru-RU" sz="2000" dirty="0">
                <a:solidFill>
                  <a:srgbClr val="7030A0"/>
                </a:solidFill>
                <a:latin typeface="Product Sans" panose="020B0403030502040203" pitchFamily="34" charset="0"/>
              </a:rPr>
              <a:t>просмотра информации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об экзамене</a:t>
            </a:r>
          </a:p>
          <a:p>
            <a:pPr marL="457200" indent="-457200" algn="just">
              <a:buAutoNum type="arabicParenR"/>
            </a:pPr>
            <a:endParaRPr lang="ru-RU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74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226" y="1698594"/>
            <a:ext cx="5583548" cy="5983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roduct Sans" panose="020B0403030502040203" pitchFamily="34" charset="0"/>
              </a:rPr>
              <a:t>Обсуждение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805" y="838983"/>
            <a:ext cx="598390" cy="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81713-E35D-4BB4-9BEC-E8DA8AF03D77}"/>
              </a:ext>
            </a:extLst>
          </p:cNvPr>
          <p:cNvSpPr txBox="1"/>
          <p:nvPr/>
        </p:nvSpPr>
        <p:spPr>
          <a:xfrm>
            <a:off x="5525025" y="3177222"/>
            <a:ext cx="1141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экзамен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D7C21-45E8-43DD-836E-A305CC2D2B5C}"/>
              </a:ext>
            </a:extLst>
          </p:cNvPr>
          <p:cNvSpPr txBox="1"/>
          <p:nvPr/>
        </p:nvSpPr>
        <p:spPr>
          <a:xfrm>
            <a:off x="4241422" y="4561017"/>
            <a:ext cx="115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участник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667BF-783C-45B4-99AC-E2E01A52C54C}"/>
              </a:ext>
            </a:extLst>
          </p:cNvPr>
          <p:cNvSpPr txBox="1"/>
          <p:nvPr/>
        </p:nvSpPr>
        <p:spPr>
          <a:xfrm>
            <a:off x="6905537" y="4569366"/>
            <a:ext cx="99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задача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779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226" y="1698594"/>
            <a:ext cx="5583548" cy="5983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roduct Sans" panose="020B0403030502040203" pitchFamily="34" charset="0"/>
              </a:rPr>
              <a:t>Обсуждение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805" y="838983"/>
            <a:ext cx="598390" cy="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81713-E35D-4BB4-9BEC-E8DA8AF03D77}"/>
              </a:ext>
            </a:extLst>
          </p:cNvPr>
          <p:cNvSpPr txBox="1"/>
          <p:nvPr/>
        </p:nvSpPr>
        <p:spPr>
          <a:xfrm>
            <a:off x="5525025" y="3177222"/>
            <a:ext cx="1141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экзамен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D7C21-45E8-43DD-836E-A305CC2D2B5C}"/>
              </a:ext>
            </a:extLst>
          </p:cNvPr>
          <p:cNvSpPr txBox="1"/>
          <p:nvPr/>
        </p:nvSpPr>
        <p:spPr>
          <a:xfrm>
            <a:off x="4241422" y="4561017"/>
            <a:ext cx="115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участник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667BF-783C-45B4-99AC-E2E01A52C54C}"/>
              </a:ext>
            </a:extLst>
          </p:cNvPr>
          <p:cNvSpPr txBox="1"/>
          <p:nvPr/>
        </p:nvSpPr>
        <p:spPr>
          <a:xfrm>
            <a:off x="6905537" y="4569366"/>
            <a:ext cx="99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задача</a:t>
            </a:r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A481147-F17E-40E8-AB38-0E3FC30B17E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816680" y="3546554"/>
            <a:ext cx="1279320" cy="101446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75D5CB3-1D00-42DA-B56F-1D026319687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096000" y="3546554"/>
            <a:ext cx="1307983" cy="1022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7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226" y="1698594"/>
            <a:ext cx="5583548" cy="5983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roduct Sans" panose="020B0403030502040203" pitchFamily="34" charset="0"/>
              </a:rPr>
              <a:t>Обсуждение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805" y="838983"/>
            <a:ext cx="598390" cy="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81713-E35D-4BB4-9BEC-E8DA8AF03D77}"/>
              </a:ext>
            </a:extLst>
          </p:cNvPr>
          <p:cNvSpPr txBox="1"/>
          <p:nvPr/>
        </p:nvSpPr>
        <p:spPr>
          <a:xfrm>
            <a:off x="5525025" y="3177222"/>
            <a:ext cx="1141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экзамен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D7C21-45E8-43DD-836E-A305CC2D2B5C}"/>
              </a:ext>
            </a:extLst>
          </p:cNvPr>
          <p:cNvSpPr txBox="1"/>
          <p:nvPr/>
        </p:nvSpPr>
        <p:spPr>
          <a:xfrm>
            <a:off x="4241422" y="4561017"/>
            <a:ext cx="115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участник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667BF-783C-45B4-99AC-E2E01A52C54C}"/>
              </a:ext>
            </a:extLst>
          </p:cNvPr>
          <p:cNvSpPr txBox="1"/>
          <p:nvPr/>
        </p:nvSpPr>
        <p:spPr>
          <a:xfrm>
            <a:off x="6905537" y="4569366"/>
            <a:ext cx="996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8000"/>
                </a:solidFill>
                <a:latin typeface="Product Sans" panose="020B0403030502040203" pitchFamily="34" charset="0"/>
              </a:rPr>
              <a:t>задача</a:t>
            </a:r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A481147-F17E-40E8-AB38-0E3FC30B17EA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816680" y="3546554"/>
            <a:ext cx="1279320" cy="101446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75D5CB3-1D00-42DA-B56F-1D026319687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096000" y="3546554"/>
            <a:ext cx="1307983" cy="102281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BCA167-74B7-4D14-918F-89784B2EDC9E}"/>
              </a:ext>
            </a:extLst>
          </p:cNvPr>
          <p:cNvSpPr txBox="1"/>
          <p:nvPr/>
        </p:nvSpPr>
        <p:spPr>
          <a:xfrm>
            <a:off x="6510818" y="3429000"/>
            <a:ext cx="312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duct Sans" panose="020B0403030502040203" pitchFamily="34" charset="0"/>
              </a:rPr>
              <a:t>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DFC35-5FE8-4E4D-A5FE-BC0B79796E90}"/>
              </a:ext>
            </a:extLst>
          </p:cNvPr>
          <p:cNvSpPr txBox="1"/>
          <p:nvPr/>
        </p:nvSpPr>
        <p:spPr>
          <a:xfrm>
            <a:off x="4504365" y="4147246"/>
            <a:ext cx="312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duct Sans" panose="020B0403030502040203" pitchFamily="34" charset="0"/>
              </a:rPr>
              <a:t>n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37C54A-19A6-4C53-BC99-506C8AECC302}"/>
              </a:ext>
            </a:extLst>
          </p:cNvPr>
          <p:cNvSpPr txBox="1"/>
          <p:nvPr/>
        </p:nvSpPr>
        <p:spPr>
          <a:xfrm>
            <a:off x="7403983" y="4200034"/>
            <a:ext cx="312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duct Sans" panose="020B0403030502040203" pitchFamily="34" charset="0"/>
              </a:rPr>
              <a:t>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E6602-C519-49EE-B032-DCA74A317B09}"/>
              </a:ext>
            </a:extLst>
          </p:cNvPr>
          <p:cNvSpPr txBox="1"/>
          <p:nvPr/>
        </p:nvSpPr>
        <p:spPr>
          <a:xfrm>
            <a:off x="5471372" y="3429000"/>
            <a:ext cx="312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roduct Sans" panose="020B0403030502040203" pitchFamily="34" charset="0"/>
              </a:rPr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53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Проектирование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Экзаменационный лист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22A962-7E58-41DC-902E-6389BB21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424" y="2696884"/>
            <a:ext cx="2348917" cy="1464231"/>
          </a:xfrm>
          <a:prstGeom prst="round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      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Variant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Name    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Task    	</a:t>
            </a:r>
            <a:r>
              <a:rPr lang="en-US" altLang="ru-RU" sz="1600" dirty="0">
                <a:solidFill>
                  <a:srgbClr val="CC7832"/>
                </a:solidFill>
                <a:latin typeface="Arial Unicode MS" panose="020B0604020202020204" pitchFamily="34" charset="-128"/>
              </a:rPr>
              <a:t>int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6FF61-0D80-413D-9C27-566EDAB4DE77}"/>
              </a:ext>
            </a:extLst>
          </p:cNvPr>
          <p:cNvSpPr txBox="1"/>
          <p:nvPr/>
        </p:nvSpPr>
        <p:spPr>
          <a:xfrm>
            <a:off x="1086424" y="2075468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ExamCard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43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Проектирование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Пользователь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22A962-7E58-41DC-902E-6389BB21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21" y="2969299"/>
            <a:ext cx="2348917" cy="919401"/>
          </a:xfrm>
          <a:prstGeom prst="round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      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Name    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Group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EB0E8-CC5B-4C80-8799-B5BCA768DCC6}"/>
              </a:ext>
            </a:extLst>
          </p:cNvPr>
          <p:cNvSpPr txBox="1"/>
          <p:nvPr/>
        </p:nvSpPr>
        <p:spPr>
          <a:xfrm>
            <a:off x="1069621" y="236069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User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6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Проектирование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Задача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22A962-7E58-41DC-902E-6389BB21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21" y="2833092"/>
            <a:ext cx="2688647" cy="1191816"/>
          </a:xfrm>
          <a:prstGeom prst="round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      	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Name    	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Desc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	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MaxScore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	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814FC-CC13-4F58-84FD-88A59161C847}"/>
              </a:ext>
            </a:extLst>
          </p:cNvPr>
          <p:cNvSpPr txBox="1"/>
          <p:nvPr/>
        </p:nvSpPr>
        <p:spPr>
          <a:xfrm>
            <a:off x="1069621" y="2197108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Task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0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Проектирование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Диаграмма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CE9CC3-DEB2-412D-93A6-F5DB20E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609" y="1876298"/>
            <a:ext cx="5054782" cy="3340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35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2466312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Установка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1936698-B57E-4968-9CA6-9E3B2E515C01}"/>
              </a:ext>
            </a:extLst>
          </p:cNvPr>
          <p:cNvSpPr txBox="1">
            <a:spLocks/>
          </p:cNvSpPr>
          <p:nvPr/>
        </p:nvSpPr>
        <p:spPr>
          <a:xfrm>
            <a:off x="1086426" y="1486969"/>
            <a:ext cx="2466312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1) Linux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099E383-825F-4583-856B-D05CA86643EA}"/>
              </a:ext>
            </a:extLst>
          </p:cNvPr>
          <p:cNvSpPr txBox="1">
            <a:spLocks/>
          </p:cNvSpPr>
          <p:nvPr/>
        </p:nvSpPr>
        <p:spPr>
          <a:xfrm>
            <a:off x="2936197" y="1486969"/>
            <a:ext cx="2986431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sudo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 apt-get install git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676A177-002B-4CF5-87E3-58FA3CB513D4}"/>
              </a:ext>
            </a:extLst>
          </p:cNvPr>
          <p:cNvSpPr txBox="1">
            <a:spLocks/>
          </p:cNvSpPr>
          <p:nvPr/>
        </p:nvSpPr>
        <p:spPr>
          <a:xfrm>
            <a:off x="1086426" y="1970734"/>
            <a:ext cx="2466312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2) macOS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3E1D25C-1C83-4AE0-A5E1-96A70344413B}"/>
              </a:ext>
            </a:extLst>
          </p:cNvPr>
          <p:cNvSpPr txBox="1">
            <a:spLocks/>
          </p:cNvSpPr>
          <p:nvPr/>
        </p:nvSpPr>
        <p:spPr>
          <a:xfrm>
            <a:off x="2936197" y="1970734"/>
            <a:ext cx="2986431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brew install git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27AFEAC-0669-45C5-BA2F-B1D2287AE983}"/>
              </a:ext>
            </a:extLst>
          </p:cNvPr>
          <p:cNvSpPr txBox="1">
            <a:spLocks/>
          </p:cNvSpPr>
          <p:nvPr/>
        </p:nvSpPr>
        <p:spPr>
          <a:xfrm>
            <a:off x="1086426" y="2454499"/>
            <a:ext cx="2466312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3) Windows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1242C54-AA78-44CB-89EB-C84DF40F06AB}"/>
              </a:ext>
            </a:extLst>
          </p:cNvPr>
          <p:cNvSpPr txBox="1">
            <a:spLocks/>
          </p:cNvSpPr>
          <p:nvPr/>
        </p:nvSpPr>
        <p:spPr>
          <a:xfrm>
            <a:off x="2936197" y="2454499"/>
            <a:ext cx="2986431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“Git for windows”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76AACB-33BB-4CD0-889B-5BB8617F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76" y="4622334"/>
            <a:ext cx="1182848" cy="1182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66298-9B86-4967-86B8-30CCC6A1C01A}"/>
              </a:ext>
            </a:extLst>
          </p:cNvPr>
          <p:cNvSpPr txBox="1"/>
          <p:nvPr/>
        </p:nvSpPr>
        <p:spPr>
          <a:xfrm>
            <a:off x="3709594" y="6083417"/>
            <a:ext cx="4772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Product Sans" panose="020B0403030502040203" pitchFamily="34" charset="0"/>
              </a:rPr>
              <a:t>https://git-scm.com/download/win</a:t>
            </a:r>
          </a:p>
        </p:txBody>
      </p:sp>
    </p:spTree>
    <p:extLst>
      <p:ext uri="{BB962C8B-B14F-4D97-AF65-F5344CB8AC3E}">
        <p14:creationId xmlns:p14="http://schemas.microsoft.com/office/powerpoint/2010/main" val="4015558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Проектирование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Диаграмма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B724C5-8902-4EA3-BE8F-EB56BF60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09" y="1808558"/>
            <a:ext cx="9462782" cy="43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6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4226" y="1698594"/>
            <a:ext cx="5583548" cy="5983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roduct Sans" panose="020B0403030502040203" pitchFamily="34" charset="0"/>
              </a:rPr>
              <a:t>Обсуждение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6805" y="838983"/>
            <a:ext cx="598390" cy="59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EBA532-310A-4BF5-97C9-97CDA3D9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57" y="2558205"/>
            <a:ext cx="7708085" cy="35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1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Проектирование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Диаграмма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B724C5-8902-4EA3-BE8F-EB56BF60C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246" y="1791780"/>
            <a:ext cx="9133507" cy="430689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E271B0B-5C31-4BC1-8132-3CCA09F0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94" y="2227277"/>
            <a:ext cx="292914" cy="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D7B245A-1CFC-4262-A6F2-ED622B19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94" y="4636315"/>
            <a:ext cx="292914" cy="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08A5BD3-0E67-49FD-9AE2-5C6225CE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18" y="2227277"/>
            <a:ext cx="292914" cy="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9398E31-8ED3-4CB1-A977-656361EA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18" y="4648198"/>
            <a:ext cx="292914" cy="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EC4BA23-4B09-4333-B3FF-63965A91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18" y="2284795"/>
            <a:ext cx="292914" cy="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B302DA5-A6D8-483A-A122-F543686B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18" y="2520191"/>
            <a:ext cx="292914" cy="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B5855FA-AE72-4853-A46F-DC3EFCCA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18" y="2755587"/>
            <a:ext cx="292914" cy="29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9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Проектирование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Диаграмма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DB0ABC-C609-4266-9130-B053CB47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6" y="1497779"/>
            <a:ext cx="7843714" cy="49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527" y="4114798"/>
            <a:ext cx="10976945" cy="107317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Product Sans" panose="020B0403030502040203" pitchFamily="34" charset="0"/>
              </a:rPr>
              <a:t>Установка </a:t>
            </a:r>
            <a:r>
              <a:rPr lang="en-US" dirty="0" err="1">
                <a:latin typeface="Product Sans" panose="020B0403030502040203" pitchFamily="34" charset="0"/>
              </a:rPr>
              <a:t>pgAdmin</a:t>
            </a:r>
            <a:endParaRPr lang="ru-RU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919" y="2934864"/>
            <a:ext cx="838850" cy="8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26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latin typeface="Product Sans" panose="020B0403030502040203" pitchFamily="34" charset="0"/>
              </a:rPr>
              <a:t>pgAdmin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Установка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C874A-DDB4-4599-9BE0-6E70CA830A9A}"/>
              </a:ext>
            </a:extLst>
          </p:cNvPr>
          <p:cNvSpPr txBox="1"/>
          <p:nvPr/>
        </p:nvSpPr>
        <p:spPr>
          <a:xfrm>
            <a:off x="4082117" y="4615934"/>
            <a:ext cx="4027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https://www.postgresql.org/download/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627CD8-924B-46A0-996F-45D5999A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14" y="2356956"/>
            <a:ext cx="1774971" cy="17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05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latin typeface="Product Sans" panose="020B0403030502040203" pitchFamily="34" charset="0"/>
              </a:rPr>
              <a:t>pgAdmin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Настройка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9BE027-7E10-4573-8C8A-654428C29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873" y="1222261"/>
            <a:ext cx="3956253" cy="4413477"/>
          </a:xfrm>
          <a:prstGeom prst="roundRect">
            <a:avLst>
              <a:gd name="adj" fmla="val 28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9BDACD-5800-441E-84FF-A912514A0965}"/>
              </a:ext>
            </a:extLst>
          </p:cNvPr>
          <p:cNvSpPr txBox="1"/>
          <p:nvPr/>
        </p:nvSpPr>
        <p:spPr>
          <a:xfrm>
            <a:off x="1187243" y="2089877"/>
            <a:ext cx="1437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Сервер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99E7D-D9F1-4D62-9891-2ED5A11112EE}"/>
              </a:ext>
            </a:extLst>
          </p:cNvPr>
          <p:cNvSpPr txBox="1"/>
          <p:nvPr/>
        </p:nvSpPr>
        <p:spPr>
          <a:xfrm>
            <a:off x="1805056" y="2579750"/>
            <a:ext cx="763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БД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DE90EC6-986B-4AB3-9831-92062C8BF32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24507" y="2320710"/>
            <a:ext cx="1700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CACEA40-9F39-4B39-A5EF-226ED714EA73}"/>
              </a:ext>
            </a:extLst>
          </p:cNvPr>
          <p:cNvCxnSpPr>
            <a:cxnSpLocks/>
          </p:cNvCxnSpPr>
          <p:nvPr/>
        </p:nvCxnSpPr>
        <p:spPr>
          <a:xfrm>
            <a:off x="2575420" y="2810312"/>
            <a:ext cx="2176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19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latin typeface="Product Sans" panose="020B0403030502040203" pitchFamily="34" charset="0"/>
              </a:rPr>
              <a:t>pgAdmin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properties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0FDBA-79C2-4C6F-81A5-B97751A8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31" y="1741418"/>
            <a:ext cx="5161938" cy="4080389"/>
          </a:xfrm>
          <a:prstGeom prst="roundRect">
            <a:avLst>
              <a:gd name="adj" fmla="val 8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4706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latin typeface="Product Sans" panose="020B0403030502040203" pitchFamily="34" charset="0"/>
              </a:rPr>
              <a:t>pgAdmin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C2BB1-A6C7-4EFC-A4CC-25842BA8B714}"/>
              </a:ext>
            </a:extLst>
          </p:cNvPr>
          <p:cNvSpPr txBox="1"/>
          <p:nvPr/>
        </p:nvSpPr>
        <p:spPr>
          <a:xfrm>
            <a:off x="1086424" y="882833"/>
            <a:ext cx="421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Таблицы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07913D-6980-4F6F-A092-C8B5889B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209" y="1113665"/>
            <a:ext cx="7156818" cy="51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30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527" y="4114798"/>
            <a:ext cx="10976945" cy="107317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Product Sans" panose="020B0403030502040203" pitchFamily="34" charset="0"/>
              </a:rPr>
              <a:t>Структура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919" y="2934864"/>
            <a:ext cx="838850" cy="8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3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4165082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Создание нового репозитория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9C593A4-88BA-47CF-9CC4-F623BCAE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1593975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Переходим в папку с проектом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16489F8-2940-413B-BCA2-BDB1D07C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2470591"/>
            <a:ext cx="1904301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DD2C913-F2F0-4ED0-8EC9-A4A6977B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3289953"/>
            <a:ext cx="9563398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remote add origin https://github.com/dozen/na.git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AF32AAB2-E42B-44DC-9A92-00D20F0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1694926"/>
            <a:ext cx="397778" cy="3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47C0F75-67D4-44DA-A8C4-3E06604E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2583461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F1669EB2-5ABB-45BD-B7FB-D747F371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8" y="3405585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8EFF3378-B999-4E4C-A4DA-54A3DDA05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4166569"/>
            <a:ext cx="9563398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push -u origin master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214C11A0-CD8D-40D3-B6B3-C795A1AE7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8" y="4282201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904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Структура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633C8B-19BD-4FEF-BF0E-401C9B9C9BFC}"/>
              </a:ext>
            </a:extLst>
          </p:cNvPr>
          <p:cNvSpPr txBox="1"/>
          <p:nvPr/>
        </p:nvSpPr>
        <p:spPr>
          <a:xfrm>
            <a:off x="1086424" y="1214199"/>
            <a:ext cx="60966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b="0" i="0" dirty="0">
              <a:solidFill>
                <a:srgbClr val="111111"/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/</a:t>
            </a:r>
            <a:r>
              <a:rPr lang="ru-RU" dirty="0" err="1">
                <a:solidFill>
                  <a:srgbClr val="111111"/>
                </a:solidFill>
                <a:latin typeface="Product Sans" panose="020B0403030502040203" pitchFamily="34" charset="0"/>
              </a:rPr>
              <a:t>app</a:t>
            </a:r>
            <a:endParaRPr lang="ru-RU" dirty="0">
              <a:solidFill>
                <a:srgbClr val="111111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/</a:t>
            </a:r>
            <a:r>
              <a:rPr lang="ru-RU" dirty="0" err="1">
                <a:solidFill>
                  <a:srgbClr val="111111"/>
                </a:solidFill>
                <a:latin typeface="Product Sans" panose="020B0403030502040203" pitchFamily="34" charset="0"/>
              </a:rPr>
              <a:t>config</a:t>
            </a:r>
            <a:endParaRPr lang="ru-RU" dirty="0">
              <a:solidFill>
                <a:srgbClr val="111111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/</a:t>
            </a:r>
            <a:r>
              <a:rPr lang="ru-RU" dirty="0" err="1">
                <a:solidFill>
                  <a:srgbClr val="111111"/>
                </a:solidFill>
                <a:latin typeface="Product Sans" panose="020B0403030502040203" pitchFamily="34" charset="0"/>
              </a:rPr>
              <a:t>database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 </a:t>
            </a:r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(слой базы данных)</a:t>
            </a: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/</a:t>
            </a:r>
            <a:r>
              <a:rPr lang="ru-RU" dirty="0" err="1">
                <a:solidFill>
                  <a:srgbClr val="111111"/>
                </a:solidFill>
                <a:latin typeface="Product Sans" panose="020B0403030502040203" pitchFamily="34" charset="0"/>
              </a:rPr>
              <a:t>models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 </a:t>
            </a:r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(слой базы данных)</a:t>
            </a: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/</a:t>
            </a:r>
            <a:r>
              <a:rPr lang="ru-RU" dirty="0" err="1">
                <a:solidFill>
                  <a:srgbClr val="111111"/>
                </a:solidFill>
                <a:latin typeface="Product Sans" panose="020B0403030502040203" pitchFamily="34" charset="0"/>
              </a:rPr>
              <a:t>services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 </a:t>
            </a:r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(бизнес-слой)</a:t>
            </a: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/</a:t>
            </a:r>
            <a:r>
              <a:rPr lang="ru-RU" dirty="0" err="1">
                <a:solidFill>
                  <a:srgbClr val="111111"/>
                </a:solidFill>
                <a:latin typeface="Product Sans" panose="020B0403030502040203" pitchFamily="34" charset="0"/>
              </a:rPr>
              <a:t>transport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 </a:t>
            </a:r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	</a:t>
            </a:r>
            <a:r>
              <a:rPr lang="ru-RU" dirty="0">
                <a:solidFill>
                  <a:srgbClr val="111111"/>
                </a:solidFill>
                <a:latin typeface="Product Sans" panose="020B0403030502040203" pitchFamily="34" charset="0"/>
              </a:rPr>
              <a:t>(транспортный слой)</a:t>
            </a:r>
            <a:endParaRPr lang="en-US" dirty="0">
              <a:solidFill>
                <a:srgbClr val="111111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dirty="0">
                <a:solidFill>
                  <a:srgbClr val="111111"/>
                </a:solidFill>
                <a:latin typeface="Product Sans" panose="020B0403030502040203" pitchFamily="34" charset="0"/>
              </a:rPr>
              <a:t>README.md</a:t>
            </a:r>
            <a:endParaRPr lang="ru-RU" dirty="0">
              <a:solidFill>
                <a:srgbClr val="111111"/>
              </a:solidFill>
              <a:latin typeface="Product Sans" panose="020B040303050204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0DD00C-1C17-44F0-A059-68F181F1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583" y="2030947"/>
            <a:ext cx="1505824" cy="15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9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527" y="4114798"/>
            <a:ext cx="10976945" cy="10731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Product Sans" panose="020B0403030502040203" pitchFamily="34" charset="0"/>
              </a:rPr>
              <a:t>&lt;</a:t>
            </a:r>
            <a:r>
              <a:rPr lang="ru-RU" dirty="0" err="1">
                <a:latin typeface="Product Sans" panose="020B0403030502040203" pitchFamily="34" charset="0"/>
              </a:rPr>
              <a:t>Кооооооооооод</a:t>
            </a:r>
            <a:r>
              <a:rPr lang="en-US" dirty="0">
                <a:latin typeface="Product Sans" panose="020B0403030502040203" pitchFamily="34" charset="0"/>
              </a:rPr>
              <a:t>/&gt;</a:t>
            </a:r>
            <a:endParaRPr lang="ru-RU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919" y="2934864"/>
            <a:ext cx="838850" cy="8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04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Сущности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10061546" y="185736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models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endParaRPr lang="en-US" sz="1200" dirty="0"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CF6390-E5F9-4D53-A7F7-C75F7930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424" y="2082892"/>
            <a:ext cx="5662519" cy="3745706"/>
          </a:xfrm>
          <a:prstGeom prst="roundRect">
            <a:avLst>
              <a:gd name="adj" fmla="val 5357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1A1A1"/>
                </a:solidFill>
                <a:effectLst/>
                <a:latin typeface="Arial Unicode MS" panose="020B0604020202020204" pitchFamily="34" charset="-128"/>
              </a:rPr>
              <a:t>ExamCard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1A1A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Describes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examination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card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primary_key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Variant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variant_number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Name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Task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task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4" y="923840"/>
            <a:ext cx="1803608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examCard.go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87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Сущности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10061546" y="185736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models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endParaRPr lang="en-US" sz="1200" dirty="0"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4" y="923840"/>
            <a:ext cx="1803608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exam.go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6E4FE3-F305-49F9-B2DA-71244D45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425" y="2158560"/>
            <a:ext cx="8199244" cy="3676352"/>
          </a:xfrm>
          <a:prstGeom prst="roundRect">
            <a:avLst>
              <a:gd name="adj" fmla="val 6813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1A1A1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1A1A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Describes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StudentId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student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primary_key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TutorId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tutor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primary_key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exam_card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primary_key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Passed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bool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passed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Mark  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mark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ECTS  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ects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Comment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comment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400" dirty="0">
                <a:solidFill>
                  <a:srgbClr val="A9B7C6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 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foreignKey:StudentId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Tutor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 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tutor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foreignKey:TutorId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foreignKey:ExamCardId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94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Сущности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10061546" y="185736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models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endParaRPr lang="en-US" sz="1200" dirty="0"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4" y="923840"/>
            <a:ext cx="1803608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user.go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1CA7A6-FDE6-4265-BEB1-F40967DE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424" y="2260535"/>
            <a:ext cx="5201125" cy="2596991"/>
          </a:xfrm>
          <a:prstGeom prst="roundRect">
            <a:avLst>
              <a:gd name="adj" fmla="val 5250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1A1A1"/>
                </a:solidFill>
                <a:effectLst/>
                <a:latin typeface="Arial Unicode MS" panose="020B0604020202020204" pitchFamily="34" charset="-128"/>
              </a:rPr>
              <a:t>User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1A1A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Describes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Dozen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Student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Tutor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primary_key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Name 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Group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:"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group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"`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71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10061546" y="185736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Product Sans" panose="020B0403030502040203" pitchFamily="34" charset="0"/>
              </a:rPr>
              <a:t>Interfaces/</a:t>
            </a:r>
            <a:r>
              <a:rPr lang="en-US" sz="2000" dirty="0" err="1">
                <a:latin typeface="Product Sans" panose="020B0403030502040203" pitchFamily="34" charset="0"/>
              </a:rPr>
              <a:t>SqlHandler.go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623323-7D20-4513-B4D3-A97EE9DF6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30" y="2319628"/>
            <a:ext cx="7105377" cy="2352973"/>
          </a:xfrm>
          <a:prstGeom prst="roundRect">
            <a:avLst>
              <a:gd name="adj" fmla="val 4140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interfaces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FindAll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conds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...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Preload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query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...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DeleteById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85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Product Sans" panose="020B0403030502040203" pitchFamily="34" charset="0"/>
              </a:rPr>
              <a:t>… in </a:t>
            </a:r>
            <a:r>
              <a:rPr lang="en-US" sz="2000" dirty="0" err="1">
                <a:latin typeface="Product Sans" panose="020B0403030502040203" pitchFamily="34" charset="0"/>
              </a:rPr>
              <a:t>goLang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BFA2E0-1A4F-4917-B07D-8E3AC3B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06" y="1781577"/>
            <a:ext cx="5894732" cy="3837183"/>
          </a:xfrm>
          <a:prstGeom prst="roundRect">
            <a:avLst>
              <a:gd name="adj" fmla="val 16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7780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C785356-24C1-46C3-8325-6F63158C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82" y="2983328"/>
            <a:ext cx="7105377" cy="476071"/>
          </a:xfrm>
          <a:prstGeom prst="roundRect">
            <a:avLst>
              <a:gd name="adj" fmla="val 50000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{},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conds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 ...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 panose="020B0604020202020204" pitchFamily="34" charset="-128"/>
              </a:rPr>
              <a:t>{})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4821E96-2CF7-4CED-A3B4-882F51FA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82" y="3796788"/>
            <a:ext cx="4220509" cy="476071"/>
          </a:xfrm>
          <a:prstGeom prst="roundRect">
            <a:avLst>
              <a:gd name="adj" fmla="val 50000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lang="en-US" altLang="ru-RU" sz="1600" dirty="0">
                <a:solidFill>
                  <a:srgbClr val="6FAFBD"/>
                </a:solidFill>
                <a:latin typeface="Arial Unicode MS" panose="020B0604020202020204" pitchFamily="34" charset="-128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…)</a:t>
            </a:r>
            <a:r>
              <a:rPr lang="en-US" altLang="ru-RU" sz="1600" dirty="0">
                <a:solidFill>
                  <a:srgbClr val="6FAFBD"/>
                </a:solidFill>
                <a:latin typeface="Arial Unicode MS" panose="020B0604020202020204" pitchFamily="34" charset="-128"/>
              </a:rPr>
              <a:t>.</a:t>
            </a:r>
            <a:r>
              <a:rPr lang="ru-RU" altLang="ru-RU" sz="1600" dirty="0" err="1">
                <a:solidFill>
                  <a:srgbClr val="FFC66D"/>
                </a:solidFill>
                <a:latin typeface="Arial Unicode MS" panose="020B0604020202020204" pitchFamily="34" charset="-128"/>
              </a:rPr>
              <a:t>Where</a:t>
            </a:r>
            <a:r>
              <a:rPr lang="ru-RU" altLang="ru-RU" sz="1600" dirty="0">
                <a:solidFill>
                  <a:srgbClr val="FFC66D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ru-RU" sz="1600" dirty="0">
                <a:solidFill>
                  <a:srgbClr val="FFC66D"/>
                </a:solidFill>
                <a:latin typeface="Arial Unicode MS" panose="020B0604020202020204" pitchFamily="34" charset="-128"/>
              </a:rPr>
              <a:t>…) .</a:t>
            </a:r>
            <a:r>
              <a:rPr lang="ru-RU" altLang="ru-RU" sz="1600" dirty="0" err="1">
                <a:solidFill>
                  <a:srgbClr val="FFC66D"/>
                </a:solidFill>
                <a:latin typeface="Arial Unicode MS" panose="020B0604020202020204" pitchFamily="34" charset="-128"/>
              </a:rPr>
              <a:t>Where</a:t>
            </a:r>
            <a:r>
              <a:rPr lang="ru-RU" altLang="ru-RU" sz="1600" dirty="0">
                <a:solidFill>
                  <a:srgbClr val="FFC66D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ru-RU" sz="1600" dirty="0">
                <a:solidFill>
                  <a:srgbClr val="FFC66D"/>
                </a:solidFill>
                <a:latin typeface="Arial Unicode MS" panose="020B0604020202020204" pitchFamily="34" charset="-128"/>
              </a:rPr>
              <a:t>…)</a:t>
            </a:r>
            <a:endParaRPr lang="ru-RU" altLang="ru-RU" sz="1600" dirty="0">
              <a:solidFill>
                <a:srgbClr val="FFC66D"/>
              </a:solid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907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SqlHandler.go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7D81CE-0F28-4688-A062-B3B6CBF2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388" y="663297"/>
            <a:ext cx="6475966" cy="5531406"/>
          </a:xfrm>
          <a:prstGeom prst="roundRect">
            <a:avLst>
              <a:gd name="adj" fmla="val 3173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"gorm.io/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driver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postgres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"gorm.io/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DB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NewSqlHandler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dbServer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host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localhost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postgres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admin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dbname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postgres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=5432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sslmode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disable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Open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postgres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Open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dbServer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panic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sqlHandler.db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sqlHandler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.db.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FindAll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.db.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Find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DeleteById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.db.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SqlHandler.go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826DD-0B14-44CA-9D2E-A077524420B9}"/>
              </a:ext>
            </a:extLst>
          </p:cNvPr>
          <p:cNvSpPr txBox="1"/>
          <p:nvPr/>
        </p:nvSpPr>
        <p:spPr>
          <a:xfrm>
            <a:off x="1086423" y="2637901"/>
            <a:ext cx="28891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host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localhost</a:t>
            </a:r>
            <a:endParaRPr lang="en-US" altLang="ru-RU" dirty="0">
              <a:solidFill>
                <a:schemeClr val="tx2"/>
              </a:solidFill>
              <a:latin typeface="Arial Unicode MS" panose="020B0604020202020204" pitchFamily="34" charset="-128"/>
            </a:endParaRPr>
          </a:p>
          <a:p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postgres</a:t>
            </a:r>
            <a:endParaRPr lang="en-US" altLang="ru-RU" dirty="0">
              <a:solidFill>
                <a:schemeClr val="tx2"/>
              </a:solidFill>
              <a:latin typeface="Arial Unicode MS" panose="020B0604020202020204" pitchFamily="34" charset="-128"/>
            </a:endParaRPr>
          </a:p>
          <a:p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admin</a:t>
            </a:r>
            <a:endParaRPr lang="en-US" altLang="ru-RU" dirty="0">
              <a:solidFill>
                <a:schemeClr val="tx2"/>
              </a:solidFill>
              <a:latin typeface="Arial Unicode MS" panose="020B0604020202020204" pitchFamily="34" charset="-128"/>
            </a:endParaRPr>
          </a:p>
          <a:p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dbname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postgres</a:t>
            </a:r>
            <a:endParaRPr lang="en-US" altLang="ru-RU" dirty="0">
              <a:solidFill>
                <a:schemeClr val="tx2"/>
              </a:solidFill>
              <a:latin typeface="Arial Unicode MS" panose="020B0604020202020204" pitchFamily="34" charset="-128"/>
            </a:endParaRPr>
          </a:p>
          <a:p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=5432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</a:endParaRPr>
          </a:p>
          <a:p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sslmode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</a:rPr>
              <a:t>disable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E13BD3-06AC-4985-B926-EAAF01CD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11" y="1543942"/>
            <a:ext cx="5161938" cy="4080389"/>
          </a:xfrm>
          <a:prstGeom prst="roundRect">
            <a:avLst>
              <a:gd name="adj" fmla="val 13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75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Клонирование существующего репозитория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9C593A4-88BA-47CF-9CC4-F623BCAE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1593975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Переходим в папку </a:t>
            </a:r>
            <a:r>
              <a:rPr lang="ru-RU" altLang="ru-RU" sz="1600" dirty="0">
                <a:solidFill>
                  <a:srgbClr val="333333"/>
                </a:solidFill>
                <a:latin typeface="Courier New" panose="02070309020205020404" pitchFamily="49" charset="0"/>
              </a:rPr>
              <a:t>для будущего проекта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16489F8-2940-413B-BCA2-BDB1D07C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2470591"/>
            <a:ext cx="8744022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git clone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https://github.com/dozen/na.git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na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AF32AAB2-E42B-44DC-9A92-00D20F0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1694926"/>
            <a:ext cx="397778" cy="3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47C0F75-67D4-44DA-A8C4-3E06604E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2583461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054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SqlHandler.go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A74CA7-7042-4C34-BAEE-8271D47B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540" y="2827258"/>
            <a:ext cx="5062604" cy="1203484"/>
          </a:xfrm>
          <a:prstGeom prst="roundRect">
            <a:avLst>
              <a:gd name="adj" fmla="val 6405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...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.db.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Preload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...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 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tx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handler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.db.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Preload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85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user_repository.go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98AFBC-C2FF-4E2C-8CC5-56F19649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612" y="1517868"/>
            <a:ext cx="3091872" cy="3822263"/>
          </a:xfrm>
          <a:prstGeom prst="roundRect">
            <a:avLst>
              <a:gd name="adj" fmla="val 3543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Store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(u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(&amp;u)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FindAll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DeleteById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538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exam_repository.go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98AFBC-C2FF-4E2C-8CC5-56F19649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612" y="1517868"/>
            <a:ext cx="3242201" cy="3822263"/>
          </a:xfrm>
          <a:prstGeom prst="roundRect">
            <a:avLst>
              <a:gd name="adj" fmla="val 3543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Store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Exam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FindAll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Exam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DeleteById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74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exam_repository.go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003151-4E6A-4D19-AF3F-1F776D648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308" y="2952273"/>
            <a:ext cx="8576786" cy="953453"/>
          </a:xfrm>
          <a:prstGeom prst="round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SelectUserResult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Preload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"User"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Preload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Preload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Tutor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= ?"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exam_card_id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= ?"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Find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58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Создание БД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exam_card_repository.go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98AFBC-C2FF-4E2C-8CC5-56F19649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137" y="1499562"/>
            <a:ext cx="3807568" cy="3858875"/>
          </a:xfrm>
          <a:prstGeom prst="roundRect">
            <a:avLst>
              <a:gd name="adj" fmla="val 3543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Store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FindAll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DeleteById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15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Бизнес логика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context.go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F63B04-BB0E-4950-A241-2260A391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253" y="2628781"/>
            <a:ext cx="1788184" cy="1600438"/>
          </a:xfrm>
          <a:prstGeom prst="roundRect">
            <a:avLst>
              <a:gd name="adj" fmla="val 4873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services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Bind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Status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4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Бизнес логика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user_repository.go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AF84BF-5DE6-40B3-AC5A-D8E42A79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85" y="5460682"/>
            <a:ext cx="1618169" cy="1262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8D39D52-F486-4E99-B099-148B835C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53" y="2676048"/>
            <a:ext cx="4416804" cy="1505903"/>
          </a:xfrm>
          <a:prstGeom prst="roundRect">
            <a:avLst>
              <a:gd name="adj" fmla="val 4774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repo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Store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921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Бизнес логика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exam_repository.go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AF84BF-5DE6-40B3-AC5A-D8E42A79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85" y="5460682"/>
            <a:ext cx="1618169" cy="1262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D5D5604-11A3-4E92-85D9-B5C9C32F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240" y="2867144"/>
            <a:ext cx="3812351" cy="1123712"/>
          </a:xfrm>
          <a:prstGeom prst="roundRect">
            <a:avLst>
              <a:gd name="adj" fmla="val 9169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ExamRepository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interface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Store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[]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SelectUserResult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(userId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[]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(id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60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Бизнес логика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user_controller.go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AF84BF-5DE6-40B3-AC5A-D8E42A79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685" y="5460682"/>
            <a:ext cx="1618169" cy="1262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884DDAA-5564-4C3F-BE57-0C118B2BD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602" y="1507192"/>
            <a:ext cx="4026667" cy="3838395"/>
          </a:xfrm>
          <a:prstGeom prst="roundRect">
            <a:avLst>
              <a:gd name="adj" fmla="val 1901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controller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services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usecase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repo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repo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(u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interactor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.UserRepository.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Store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(u)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GetInfo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interactor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.UserRepository.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interactor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.UserRepository.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36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Бизнес логика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user_controller.go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377C32-358C-408C-B78A-2CDF19F7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191" y="661824"/>
            <a:ext cx="4527285" cy="5531406"/>
          </a:xfrm>
          <a:prstGeom prst="roundRect">
            <a:avLst>
              <a:gd name="adj" fmla="val 2040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services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…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UserInteractor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NewUserController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interfaces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UserInteractor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 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UserRepository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u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Bind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(&amp;u)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.Interactor.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(u)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createdUsers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.Interactor.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201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createdUsers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GetUser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[]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.Interactor.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.Interactor.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7E9D6F7-7E29-4A0E-AD83-C28AEC8D5933}"/>
              </a:ext>
            </a:extLst>
          </p:cNvPr>
          <p:cNvSpPr txBox="1">
            <a:spLocks/>
          </p:cNvSpPr>
          <p:nvPr/>
        </p:nvSpPr>
        <p:spPr>
          <a:xfrm>
            <a:off x="1086423" y="133630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exam_controller.go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00615F3-C651-47F7-850C-5C359A28AF02}"/>
              </a:ext>
            </a:extLst>
          </p:cNvPr>
          <p:cNvSpPr txBox="1">
            <a:spLocks/>
          </p:cNvSpPr>
          <p:nvPr/>
        </p:nvSpPr>
        <p:spPr>
          <a:xfrm>
            <a:off x="1086423" y="174876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exam_card_controller.go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0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Работа с репозиторием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: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Подготовка файлов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9C593A4-88BA-47CF-9CC4-F623BCAE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1593975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Делаем какие-то изменения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16489F8-2940-413B-BCA2-BDB1D07C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2470591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add main.go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AF32AAB2-E42B-44DC-9A92-00D20F0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426" y="1694926"/>
            <a:ext cx="397778" cy="3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47C0F75-67D4-44DA-A8C4-3E06604E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2583461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47A87DE-0367-4703-BC8D-2C74A7B4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51" y="3389217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add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E30436D2-666B-41A3-85D0-5C5F170F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8" y="3502087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0CAB1E7-DE5B-46EC-9FEB-6BDA1BD5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539" y="5717226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Добавляем изменённые файлы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235D938-E198-45A0-9434-B550BB371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45" y="2470591"/>
            <a:ext cx="2553748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Один файлов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FAB24CF-1D1B-4349-A69D-38806EA8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44" y="3386455"/>
            <a:ext cx="255374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Courier New" panose="02070309020205020404" pitchFamily="49" charset="0"/>
              </a:rPr>
              <a:t>Все файлы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23BA880-1B45-4076-82FE-D9BC222A9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51" y="4302319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add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8525E494-3763-45B5-BD8E-DA2FFA63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8" y="4415189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22655CDC-7370-4A5B-B1FA-0A4BBF51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44" y="4299557"/>
            <a:ext cx="255374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Без удалений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04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Бизнес логика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user_controller.go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7E9D6F7-7E29-4A0E-AD83-C28AEC8D5933}"/>
              </a:ext>
            </a:extLst>
          </p:cNvPr>
          <p:cNvSpPr txBox="1">
            <a:spLocks/>
          </p:cNvSpPr>
          <p:nvPr/>
        </p:nvSpPr>
        <p:spPr>
          <a:xfrm>
            <a:off x="1086423" y="133630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exam_controller.go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00615F3-C651-47F7-850C-5C359A28AF02}"/>
              </a:ext>
            </a:extLst>
          </p:cNvPr>
          <p:cNvSpPr txBox="1">
            <a:spLocks/>
          </p:cNvSpPr>
          <p:nvPr/>
        </p:nvSpPr>
        <p:spPr>
          <a:xfrm>
            <a:off x="1086423" y="174876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exam_card_controller.go</a:t>
            </a:r>
            <a:endParaRPr lang="ru-RU" sz="20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C735BE-EF52-4EE5-9AA1-B04FA1143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028" y="2242629"/>
            <a:ext cx="5189694" cy="2377142"/>
          </a:xfrm>
          <a:prstGeom prst="roundRect">
            <a:avLst>
              <a:gd name="adj" fmla="val 2737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GetExamForUser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controller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.Interactor.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SelectUserResult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_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+=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"Студент 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exam.User.Name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A9B7C6"/>
                </a:solidFill>
                <a:latin typeface="Arial Unicode MS" panose="020B0604020202020204" pitchFamily="34" charset="-128"/>
              </a:rPr>
              <a:t>	/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сдал 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exam.Tutor.Name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A9B7C6"/>
                </a:solidFill>
                <a:latin typeface="Arial Unicode MS" panose="020B0604020202020204" pitchFamily="34" charset="-128"/>
              </a:rPr>
              <a:t>	/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на оценку 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strconv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Itoa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exam.Mark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+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"("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exam.ECTS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+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")" 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00" dirty="0">
                <a:solidFill>
                  <a:srgbClr val="6A8759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ru-RU" sz="1000" dirty="0">
                <a:solidFill>
                  <a:srgbClr val="A9B7C6"/>
                </a:solidFill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": "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exam.Comment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25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API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router.go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51C28E-3283-461B-B10E-C35C82A77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77140"/>
            <a:ext cx="5326826" cy="3103721"/>
          </a:xfrm>
          <a:prstGeom prst="roundRect">
            <a:avLst>
              <a:gd name="adj" fmla="val 5631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transport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controllers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services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"github.com/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labstack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instance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controllers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NewUserController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controllers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NewExamCardController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controllers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NewExamController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solidFill>
                <a:srgbClr val="A9B7C6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…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50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API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router.go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F13776-1262-4C55-8F8C-DEEBF1D3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379" y="1499562"/>
            <a:ext cx="4660002" cy="3858875"/>
          </a:xfrm>
          <a:prstGeom prst="roundRect">
            <a:avLst>
              <a:gd name="adj" fmla="val 3510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00" dirty="0">
              <a:solidFill>
                <a:srgbClr val="A9B7C6"/>
              </a:solidFill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controllers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NewExamController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NewSqlHandler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solidFill>
                <a:srgbClr val="80808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Users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Bind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created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/: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deleted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000" dirty="0">
              <a:solidFill>
                <a:srgbClr val="A9B7C6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…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72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API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router.go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1AB803-435C-4C71-8B60-6FC87E4E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428" y="1942475"/>
            <a:ext cx="3546781" cy="2973050"/>
          </a:xfrm>
          <a:prstGeom prst="roundRect">
            <a:avLst>
              <a:gd name="adj" fmla="val 6424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ExamCard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exam_cards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Bind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exam_cards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created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exam_cards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/: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examCardController.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deleted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89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API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router.go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3847D6-1792-4F81-83D5-70858674D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609" y="1877140"/>
            <a:ext cx="3614755" cy="3103721"/>
          </a:xfrm>
          <a:prstGeom prst="roundRect">
            <a:avLst>
              <a:gd name="adj" fmla="val 5198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//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Exam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Bind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pass_exam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created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/: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examController.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deleted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endParaRPr lang="en-US" altLang="ru-RU" sz="1000" dirty="0">
              <a:solidFill>
                <a:srgbClr val="A9B7C6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>
                <a:solidFill>
                  <a:srgbClr val="A9B7C6"/>
                </a:solidFill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94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API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router.go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681B18-D183-4705-B742-191D8A7E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419" y="2782014"/>
            <a:ext cx="3716680" cy="1293971"/>
          </a:xfrm>
          <a:prstGeom prst="roundRect">
            <a:avLst>
              <a:gd name="adj" fmla="val 5719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"/exam/:userId/:examId"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func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Context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error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userId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_ :=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strconv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Atoi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"userId"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examId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_ :=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strconv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Atoi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(c.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Param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"examId"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exam := examController.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GetExamForUser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(userId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examId)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c.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Bind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(&amp;exam)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c.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JSON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http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StatusOK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exam)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})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36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API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app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config</a:t>
            </a:r>
            <a:endParaRPr lang="ru-RU" sz="1200" dirty="0"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router.go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C13A43-3C01-4BA0-9754-908D43571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07" y="2713910"/>
            <a:ext cx="6698129" cy="1430179"/>
          </a:xfrm>
          <a:prstGeom prst="round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config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const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ServerPort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":1323"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DatabaseUrl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host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localhost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postgres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admin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dbname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postgres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=5432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sslmode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disable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2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Server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4283758"/>
            <a:ext cx="30001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bg1">
                  <a:lumMod val="65000"/>
                </a:schemeClr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latin typeface="Product Sans" panose="020B0403030502040203" pitchFamily="34" charset="0"/>
              </a:rPr>
              <a:t>app</a:t>
            </a:r>
            <a:endParaRPr lang="ru-RU" sz="1200" dirty="0"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config</a:t>
            </a:r>
            <a:endParaRPr lang="ru-RU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database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models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endParaRPr lang="en-US" sz="1200" dirty="0">
              <a:solidFill>
                <a:schemeClr val="accent6"/>
              </a:solidFill>
              <a:latin typeface="Product Sans" panose="020B0403030502040203" pitchFamily="34" charset="0"/>
            </a:endParaRP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services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/</a:t>
            </a:r>
            <a:r>
              <a:rPr lang="ru-RU" sz="1200" dirty="0" err="1">
                <a:solidFill>
                  <a:schemeClr val="accent6"/>
                </a:solidFill>
                <a:latin typeface="Product Sans" panose="020B0403030502040203" pitchFamily="34" charset="0"/>
              </a:rPr>
              <a:t>transport</a:t>
            </a:r>
            <a:r>
              <a:rPr lang="ru-RU" sz="1200" dirty="0">
                <a:solidFill>
                  <a:schemeClr val="accent6"/>
                </a:solidFill>
                <a:latin typeface="Product Sans" panose="020B0403030502040203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apiserver.go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4E6D46-1318-41F7-A6BC-1CBAB8786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896362"/>
            <a:ext cx="4553181" cy="5065276"/>
          </a:xfrm>
          <a:prstGeom prst="roundRect">
            <a:avLst>
              <a:gd name="adj" fmla="val 2793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app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ru-RU" sz="1000" dirty="0">
                <a:solidFill>
                  <a:srgbClr val="6A8759"/>
                </a:solidFill>
                <a:latin typeface="Arial Unicode MS" panose="020B0604020202020204" pitchFamily="34" charset="-128"/>
              </a:rPr>
              <a:t>…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type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Server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bool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server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4EADE5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Server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dbinit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transport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e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echo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e.Logger.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Fatal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ServerPort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dbinit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:=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Open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postgres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Open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DatabaseUrl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&amp;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gorm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Config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Migrator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CreateTable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fmt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"User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already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exists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Migrator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CreateTable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fmt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already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exists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db.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Migrator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CreateTable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models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err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!=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fmt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ExamCard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already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exists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442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Main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5453806"/>
            <a:ext cx="30001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solidFill>
                  <a:schemeClr val="accent6"/>
                </a:solidFill>
                <a:effectLst/>
                <a:latin typeface="Product Sans" panose="020B0403030502040203" pitchFamily="34" charset="0"/>
              </a:rPr>
              <a:t>/internal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	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/build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/docs</a:t>
            </a:r>
          </a:p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README.md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latin typeface="Product Sans" panose="020B0403030502040203" pitchFamily="34" charset="0"/>
              </a:rPr>
              <a:t>main.go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2944FB-FD42-4068-88A1-CC10D0F35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274" y="2668905"/>
            <a:ext cx="2261795" cy="1520190"/>
          </a:xfrm>
          <a:prstGeom prst="roundRect">
            <a:avLst>
              <a:gd name="adj" fmla="val 5539"/>
            </a:avLst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package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main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NSA_example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internal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app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func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main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server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app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FAFBD"/>
                </a:solidFill>
                <a:effectLst/>
                <a:latin typeface="Arial Unicode MS" panose="020B0604020202020204" pitchFamily="34" charset="-128"/>
              </a:rPr>
              <a:t>Server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server.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B09D79"/>
                </a:solidFill>
                <a:effectLst/>
                <a:latin typeface="Arial Unicode MS" panose="020B0604020202020204" pitchFamily="34" charset="-128"/>
              </a:rPr>
              <a:t>Start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776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Product Sans" panose="020B0403030502040203" pitchFamily="34" charset="0"/>
              </a:rPr>
              <a:t>Config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C97F84-D998-42E5-8CEE-C74BCD86FC5C}"/>
              </a:ext>
            </a:extLst>
          </p:cNvPr>
          <p:cNvSpPr txBox="1"/>
          <p:nvPr/>
        </p:nvSpPr>
        <p:spPr>
          <a:xfrm>
            <a:off x="327196" y="5884499"/>
            <a:ext cx="3000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chemeClr val="accent6"/>
                </a:solidFill>
                <a:effectLst/>
                <a:latin typeface="Product Sans" panose="020B0403030502040203" pitchFamily="34" charset="0"/>
              </a:rPr>
              <a:t>/</a:t>
            </a:r>
            <a:r>
              <a:rPr lang="en-US" sz="1200" b="0" i="0" dirty="0" err="1">
                <a:solidFill>
                  <a:schemeClr val="accent6"/>
                </a:solidFill>
                <a:effectLst/>
                <a:latin typeface="Product Sans" panose="020B0403030502040203" pitchFamily="34" charset="0"/>
              </a:rPr>
              <a:t>cmd</a:t>
            </a:r>
            <a:endParaRPr lang="en-US" sz="1200" b="0" i="0" dirty="0">
              <a:solidFill>
                <a:schemeClr val="accent6"/>
              </a:solidFill>
              <a:effectLst/>
              <a:latin typeface="Product Sans" panose="020B0403030502040203" pitchFamily="34" charset="0"/>
            </a:endParaRPr>
          </a:p>
          <a:p>
            <a:pPr algn="l"/>
            <a:r>
              <a:rPr lang="en-US" sz="1200" b="0" i="0" dirty="0">
                <a:solidFill>
                  <a:schemeClr val="accent6"/>
                </a:solidFill>
                <a:effectLst/>
                <a:latin typeface="Product Sans" panose="020B0403030502040203" pitchFamily="34" charset="0"/>
              </a:rPr>
              <a:t>/internal</a:t>
            </a:r>
          </a:p>
          <a:p>
            <a:pPr algn="l"/>
            <a:r>
              <a:rPr lang="en-US" sz="1200" dirty="0">
                <a:latin typeface="Product Sans" panose="020B0403030502040203" pitchFamily="34" charset="0"/>
              </a:rPr>
              <a:t>/</a:t>
            </a:r>
            <a:endParaRPr lang="ru-RU" sz="1200" dirty="0">
              <a:latin typeface="Product Sans" panose="020B0403030502040203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DB7E73D-A549-467C-8ECE-A646EA762053}"/>
              </a:ext>
            </a:extLst>
          </p:cNvPr>
          <p:cNvSpPr txBox="1">
            <a:spLocks/>
          </p:cNvSpPr>
          <p:nvPr/>
        </p:nvSpPr>
        <p:spPr>
          <a:xfrm>
            <a:off x="1086423" y="923840"/>
            <a:ext cx="3305213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Product Sans" panose="020B0403030502040203" pitchFamily="34" charset="0"/>
              </a:rPr>
              <a:t>go.mod</a:t>
            </a:r>
            <a:endParaRPr lang="ru-RU" sz="2000" dirty="0">
              <a:latin typeface="Product Sans" panose="020B0403030502040203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B9653D-99E3-4FA6-8AA7-DE2089A0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50" y="3122533"/>
            <a:ext cx="1503841" cy="612934"/>
          </a:xfrm>
          <a:prstGeom prst="round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module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  <a:t>NSA_example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FBF7E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go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1.20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Работа с репозиторием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: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Коммит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9C593A4-88BA-47CF-9CC4-F623BCAE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1593975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Подготовили файлы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16489F8-2940-413B-BCA2-BDB1D07C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2470591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commit -m 'Add main file'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AF32AAB2-E42B-44DC-9A92-00D20F0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426" y="1694926"/>
            <a:ext cx="397778" cy="3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47C0F75-67D4-44DA-A8C4-3E06604E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2583461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0CAB1E7-DE5B-46EC-9FEB-6BDA1BD5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345" y="5717226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Фиксируем изменение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85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527" y="4114798"/>
            <a:ext cx="10976945" cy="107317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919" y="2934864"/>
            <a:ext cx="838850" cy="8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9011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Postman — менеджмент, структурирование, импорт и экспорт коллекций. | by  Alexander Kuvshinov | Effective Developers | Medium">
            <a:extLst>
              <a:ext uri="{FF2B5EF4-FFF2-40B4-BE49-F238E27FC236}">
                <a16:creationId xmlns:a16="http://schemas.microsoft.com/office/drawing/2014/main" id="{BB7B5136-1386-435F-A8F4-C6E7BEAF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135" y="4770691"/>
            <a:ext cx="2375730" cy="947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601F4-140A-4D40-8305-00575F6AE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26" y="1504060"/>
            <a:ext cx="1884348" cy="1884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ABE0F0-C7F0-4FC0-A48F-CCBCE35E1247}"/>
              </a:ext>
            </a:extLst>
          </p:cNvPr>
          <p:cNvSpPr txBox="1"/>
          <p:nvPr/>
        </p:nvSpPr>
        <p:spPr>
          <a:xfrm>
            <a:off x="4581881" y="3526346"/>
            <a:ext cx="302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Product Sans" panose="020B0403030502040203" pitchFamily="34" charset="0"/>
              </a:rPr>
              <a:t>https://web.postman.co/</a:t>
            </a:r>
          </a:p>
        </p:txBody>
      </p:sp>
    </p:spTree>
    <p:extLst>
      <p:ext uri="{BB962C8B-B14F-4D97-AF65-F5344CB8AC3E}">
        <p14:creationId xmlns:p14="http://schemas.microsoft.com/office/powerpoint/2010/main" val="34551895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052118-C48E-48C5-B2B4-FB216857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39" y="1920797"/>
            <a:ext cx="6248721" cy="3016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76DA52A-60C9-4DBA-BA27-0ECE054D645B}"/>
              </a:ext>
            </a:extLst>
          </p:cNvPr>
          <p:cNvSpPr txBox="1">
            <a:spLocks/>
          </p:cNvSpPr>
          <p:nvPr/>
        </p:nvSpPr>
        <p:spPr>
          <a:xfrm>
            <a:off x="1086424" y="851483"/>
            <a:ext cx="2227739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Создание юзера</a:t>
            </a:r>
          </a:p>
        </p:txBody>
      </p:sp>
    </p:spTree>
    <p:extLst>
      <p:ext uri="{BB962C8B-B14F-4D97-AF65-F5344CB8AC3E}">
        <p14:creationId xmlns:p14="http://schemas.microsoft.com/office/powerpoint/2010/main" val="38204026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03CFC0-BE9A-4DBD-907A-4BE2D4B8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20" y="1553339"/>
            <a:ext cx="4267785" cy="4489710"/>
          </a:xfrm>
          <a:prstGeom prst="roundRect">
            <a:avLst>
              <a:gd name="adj" fmla="val 20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EBA1783-5DA5-4252-945F-11FB1DB4D2FB}"/>
              </a:ext>
            </a:extLst>
          </p:cNvPr>
          <p:cNvSpPr txBox="1">
            <a:spLocks/>
          </p:cNvSpPr>
          <p:nvPr/>
        </p:nvSpPr>
        <p:spPr>
          <a:xfrm>
            <a:off x="1086424" y="851483"/>
            <a:ext cx="3026230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Просмотр юзеров</a:t>
            </a:r>
          </a:p>
        </p:txBody>
      </p:sp>
    </p:spTree>
    <p:extLst>
      <p:ext uri="{BB962C8B-B14F-4D97-AF65-F5344CB8AC3E}">
        <p14:creationId xmlns:p14="http://schemas.microsoft.com/office/powerpoint/2010/main" val="2500724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EF99AB-E0B3-4DEF-AA2E-272F4582C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89" y="1212427"/>
            <a:ext cx="4042780" cy="4779444"/>
          </a:xfrm>
          <a:prstGeom prst="roundRect">
            <a:avLst>
              <a:gd name="adj" fmla="val 2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38E34DD-E416-4E6D-88A2-3F6763907B47}"/>
              </a:ext>
            </a:extLst>
          </p:cNvPr>
          <p:cNvSpPr txBox="1">
            <a:spLocks/>
          </p:cNvSpPr>
          <p:nvPr/>
        </p:nvSpPr>
        <p:spPr>
          <a:xfrm>
            <a:off x="1086424" y="851483"/>
            <a:ext cx="4331289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Просмотр билетов экзамена</a:t>
            </a:r>
          </a:p>
        </p:txBody>
      </p:sp>
    </p:spTree>
    <p:extLst>
      <p:ext uri="{BB962C8B-B14F-4D97-AF65-F5344CB8AC3E}">
        <p14:creationId xmlns:p14="http://schemas.microsoft.com/office/powerpoint/2010/main" val="1611222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DD5F3E-30BE-4659-974A-F5BB455F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56" y="1771565"/>
            <a:ext cx="5867702" cy="3314870"/>
          </a:xfrm>
          <a:prstGeom prst="roundRect">
            <a:avLst>
              <a:gd name="adj" fmla="val 48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2F836FE-68A2-4DD0-8468-5DFB3A6E4010}"/>
              </a:ext>
            </a:extLst>
          </p:cNvPr>
          <p:cNvSpPr txBox="1">
            <a:spLocks/>
          </p:cNvSpPr>
          <p:nvPr/>
        </p:nvSpPr>
        <p:spPr>
          <a:xfrm>
            <a:off x="1086424" y="851483"/>
            <a:ext cx="3361080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Создание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36067536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101B1B-B1F7-4421-92E0-5B626401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18" y="485876"/>
            <a:ext cx="2741819" cy="5577156"/>
          </a:xfrm>
          <a:prstGeom prst="roundRect">
            <a:avLst>
              <a:gd name="adj" fmla="val 27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ADD793-4245-4AB9-8678-787F5CCA6651}"/>
              </a:ext>
            </a:extLst>
          </p:cNvPr>
          <p:cNvSpPr/>
          <p:nvPr/>
        </p:nvSpPr>
        <p:spPr>
          <a:xfrm>
            <a:off x="6984642" y="3601792"/>
            <a:ext cx="2167944" cy="19661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82A01E9-6724-44CF-90F7-568A16F1D532}"/>
              </a:ext>
            </a:extLst>
          </p:cNvPr>
          <p:cNvSpPr txBox="1">
            <a:spLocks/>
          </p:cNvSpPr>
          <p:nvPr/>
        </p:nvSpPr>
        <p:spPr>
          <a:xfrm>
            <a:off x="1086424" y="851483"/>
            <a:ext cx="3382545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Просмотр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16431119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E65110-15DB-4EEB-B2B8-59DB02EF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63" y="2187511"/>
            <a:ext cx="7252073" cy="2482978"/>
          </a:xfrm>
          <a:prstGeom prst="roundRect">
            <a:avLst>
              <a:gd name="adj" fmla="val 25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B43B37B-593E-4FD7-A3FE-B6C2E42771F7}"/>
              </a:ext>
            </a:extLst>
          </p:cNvPr>
          <p:cNvSpPr txBox="1">
            <a:spLocks/>
          </p:cNvSpPr>
          <p:nvPr/>
        </p:nvSpPr>
        <p:spPr>
          <a:xfrm>
            <a:off x="1086424" y="851483"/>
            <a:ext cx="6756810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Просмотр форматированного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41116741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2FEF7-B272-476E-AFA2-ECC2E680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857" y="2422473"/>
            <a:ext cx="3594285" cy="2013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B788E13-F3AA-4638-8F5F-A5D89987714B}"/>
              </a:ext>
            </a:extLst>
          </p:cNvPr>
          <p:cNvSpPr txBox="1">
            <a:spLocks/>
          </p:cNvSpPr>
          <p:nvPr/>
        </p:nvSpPr>
        <p:spPr>
          <a:xfrm>
            <a:off x="1086424" y="851483"/>
            <a:ext cx="2227739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pgAdmin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23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4664229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Тестирование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6B6E8F-FF50-4AFA-9DA5-625C6CE0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15" y="1990651"/>
            <a:ext cx="10103369" cy="2876698"/>
          </a:xfrm>
          <a:prstGeom prst="roundRect">
            <a:avLst>
              <a:gd name="adj" fmla="val 20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885A67F-1091-4A51-93AC-37DD99D0B6D2}"/>
              </a:ext>
            </a:extLst>
          </p:cNvPr>
          <p:cNvSpPr txBox="1">
            <a:spLocks/>
          </p:cNvSpPr>
          <p:nvPr/>
        </p:nvSpPr>
        <p:spPr>
          <a:xfrm>
            <a:off x="1086424" y="851483"/>
            <a:ext cx="2227739" cy="412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pgAdmin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9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Работа с репозиторием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9C593A4-88BA-47CF-9CC4-F623BCAE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1593975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Сделали коммит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16489F8-2940-413B-BCA2-BDB1D07C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2470591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push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AF32AAB2-E42B-44DC-9A92-00D20F0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426" y="1694926"/>
            <a:ext cx="397778" cy="3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47C0F75-67D4-44DA-A8C4-3E06604E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2583461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0CAB1E7-DE5B-46EC-9FEB-6BDA1BD5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345" y="5717226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Отправляем изменения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70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7203277" cy="502637"/>
          </a:xfrm>
        </p:spPr>
        <p:txBody>
          <a:bodyPr>
            <a:noAutofit/>
          </a:bodyPr>
          <a:lstStyle/>
          <a:p>
            <a:pPr algn="l"/>
            <a:r>
              <a:rPr lang="ru-RU" sz="3200" strike="sngStrike" dirty="0">
                <a:latin typeface="Product Sans" panose="020B0403030502040203" pitchFamily="34" charset="0"/>
              </a:rPr>
              <a:t>А что это было сейчас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9634775-1566-468F-A2F4-38BBC7856D3E}"/>
              </a:ext>
            </a:extLst>
          </p:cNvPr>
          <p:cNvSpPr txBox="1">
            <a:spLocks/>
          </p:cNvSpPr>
          <p:nvPr/>
        </p:nvSpPr>
        <p:spPr>
          <a:xfrm>
            <a:off x="1086423" y="863332"/>
            <a:ext cx="7203277" cy="502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Product Sans" panose="020B0403030502040203" pitchFamily="34" charset="0"/>
              </a:rPr>
              <a:t>У меня очень много вопросов</a:t>
            </a:r>
            <a:r>
              <a:rPr lang="en-US" sz="3200" dirty="0">
                <a:latin typeface="Product Sans" panose="020B0403030502040203" pitchFamily="34" charset="0"/>
              </a:rPr>
              <a:t>…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BC7B319-7933-47C9-8847-4BEB2545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3" y="2902039"/>
            <a:ext cx="1053921" cy="10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>
            <a:extLst>
              <a:ext uri="{FF2B5EF4-FFF2-40B4-BE49-F238E27FC236}">
                <a16:creationId xmlns:a16="http://schemas.microsoft.com/office/drawing/2014/main" id="{2621EE4F-5ECD-4848-9318-4354EF6D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907" y="3069541"/>
            <a:ext cx="3666186" cy="71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6" name="Picture 10" descr="ChatGPT Logo PNG Vector (PDF) Free Download">
            <a:extLst>
              <a:ext uri="{FF2B5EF4-FFF2-40B4-BE49-F238E27FC236}">
                <a16:creationId xmlns:a16="http://schemas.microsoft.com/office/drawing/2014/main" id="{980DB8A7-5EBC-4B89-A162-9EFC5636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188" y="2902039"/>
            <a:ext cx="1053921" cy="106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7717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4" y="348846"/>
            <a:ext cx="7203277" cy="502637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А где найти проект?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F8C7EF-15AB-405D-AB29-F2F74026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26" y="2459328"/>
            <a:ext cx="1939344" cy="1939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9B38FF-F61E-4D41-A0D5-FD313A54BC34}"/>
              </a:ext>
            </a:extLst>
          </p:cNvPr>
          <p:cNvSpPr txBox="1"/>
          <p:nvPr/>
        </p:nvSpPr>
        <p:spPr>
          <a:xfrm>
            <a:off x="1764403" y="4819799"/>
            <a:ext cx="8663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Product Sans" panose="020B0403030502040203" pitchFamily="34" charset="0"/>
              </a:rPr>
              <a:t>https://github.com/grigorevmp/Exam_process_web_application_MEPHI_NA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7B8709-276C-48B1-8D1B-60A34F43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196" y="327170"/>
            <a:ext cx="469759" cy="46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2331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3D0A03-2596-00DA-587A-8FA693BF1D6E}"/>
              </a:ext>
            </a:extLst>
          </p:cNvPr>
          <p:cNvSpPr txBox="1"/>
          <p:nvPr/>
        </p:nvSpPr>
        <p:spPr>
          <a:xfrm>
            <a:off x="5109103" y="3429000"/>
            <a:ext cx="1973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Product Sans" panose="020B0403030502040203" pitchFamily="34" charset="0"/>
              </a:rPr>
              <a:t>That’s all</a:t>
            </a:r>
            <a:endParaRPr lang="ru-RU" sz="3600" dirty="0">
              <a:latin typeface="Product Sans" panose="020B040303050204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E7BB39-8CE1-4006-87F5-D96CFDD9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57" y="2759136"/>
            <a:ext cx="475885" cy="4758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7DF791-F529-481B-8694-11F47716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734" y="4354663"/>
            <a:ext cx="2857720" cy="28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7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6426" y="225823"/>
            <a:ext cx="2818650" cy="487241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Product Sans" panose="020B0403030502040203" pitchFamily="34" charset="0"/>
              </a:rPr>
              <a:t>Работа с </a:t>
            </a:r>
            <a:r>
              <a:rPr lang="en-US" sz="3200" dirty="0">
                <a:latin typeface="Product Sans" panose="020B0403030502040203" pitchFamily="34" charset="0"/>
              </a:rPr>
              <a:t>Git</a:t>
            </a:r>
            <a:endParaRPr lang="ru-RU" sz="3200" dirty="0">
              <a:latin typeface="Product Sans" panose="020B040303050204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B1223-610D-4C05-9AA3-D8F690BE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111" y="293614"/>
            <a:ext cx="654317" cy="65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5AB2E6-705C-4E7E-9AB8-9EBCD9DFA67A}"/>
              </a:ext>
            </a:extLst>
          </p:cNvPr>
          <p:cNvSpPr txBox="1">
            <a:spLocks/>
          </p:cNvSpPr>
          <p:nvPr/>
        </p:nvSpPr>
        <p:spPr>
          <a:xfrm>
            <a:off x="1086426" y="717978"/>
            <a:ext cx="9534036" cy="343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Product Sans" panose="020B0403030502040203" pitchFamily="34" charset="0"/>
              </a:rPr>
              <a:t>Работа с репозиторием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9C593A4-88BA-47CF-9CC4-F623BCAE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1593975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На сервере произошли изменения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16489F8-2940-413B-BCA2-BDB1D07C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89" y="2470591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 pull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AF32AAB2-E42B-44DC-9A92-00D20F0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426" y="1694926"/>
            <a:ext cx="397778" cy="39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A47C0F75-67D4-44DA-A8C4-3E06604E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6" y="2583461"/>
            <a:ext cx="368416" cy="3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80CAB1E7-DE5B-46EC-9FEB-6BDA1BD5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345" y="5717226"/>
            <a:ext cx="6811809" cy="599680"/>
          </a:xfrm>
          <a:prstGeom prst="roundRect">
            <a:avLst>
              <a:gd name="adj" fmla="val 46926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Стягиваем изменения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257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4281</Words>
  <Application>Microsoft Office PowerPoint</Application>
  <PresentationFormat>Широкоэкранный</PresentationFormat>
  <Paragraphs>542</Paragraphs>
  <Slides>82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89" baseType="lpstr">
      <vt:lpstr>Arial Unicode MS</vt:lpstr>
      <vt:lpstr>Arial</vt:lpstr>
      <vt:lpstr>Calibri</vt:lpstr>
      <vt:lpstr>Calibri Light</vt:lpstr>
      <vt:lpstr>Courier New</vt:lpstr>
      <vt:lpstr>Product Sans</vt:lpstr>
      <vt:lpstr>Тема Office</vt:lpstr>
      <vt:lpstr>Разработка приложения №1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  <vt:lpstr>Постановка задачи</vt:lpstr>
      <vt:lpstr>Постановка задачи</vt:lpstr>
      <vt:lpstr>Проектирование БД</vt:lpstr>
      <vt:lpstr>Обсуждение</vt:lpstr>
      <vt:lpstr>Обсуждение</vt:lpstr>
      <vt:lpstr>Обсуждение</vt:lpstr>
      <vt:lpstr>Обсуждение</vt:lpstr>
      <vt:lpstr>Обсуждение</vt:lpstr>
      <vt:lpstr>Обсуждение</vt:lpstr>
      <vt:lpstr>Обсуждение</vt:lpstr>
      <vt:lpstr>Проектирование БД</vt:lpstr>
      <vt:lpstr>Проектирование БД</vt:lpstr>
      <vt:lpstr>Проектирование БД</vt:lpstr>
      <vt:lpstr>Проектирование БД</vt:lpstr>
      <vt:lpstr>Проектирование БД</vt:lpstr>
      <vt:lpstr>Обсуждение</vt:lpstr>
      <vt:lpstr>Проектирование БД</vt:lpstr>
      <vt:lpstr>Проектирование БД</vt:lpstr>
      <vt:lpstr>Установка pgAdmin</vt:lpstr>
      <vt:lpstr>pgAdmin</vt:lpstr>
      <vt:lpstr>pgAdmin</vt:lpstr>
      <vt:lpstr>pgAdmin</vt:lpstr>
      <vt:lpstr>pgAdmin</vt:lpstr>
      <vt:lpstr>Структура проекта</vt:lpstr>
      <vt:lpstr>Структура проекта</vt:lpstr>
      <vt:lpstr>&lt;Кооооооооооод/&gt;</vt:lpstr>
      <vt:lpstr>Сущности БД</vt:lpstr>
      <vt:lpstr>Сущности БД</vt:lpstr>
      <vt:lpstr>Сущности БД</vt:lpstr>
      <vt:lpstr>Создание БД</vt:lpstr>
      <vt:lpstr>Создание БД</vt:lpstr>
      <vt:lpstr>Создание БД</vt:lpstr>
      <vt:lpstr>Создание БД</vt:lpstr>
      <vt:lpstr>Создание БД</vt:lpstr>
      <vt:lpstr>Создание БД</vt:lpstr>
      <vt:lpstr>Создание БД</vt:lpstr>
      <vt:lpstr>Создание БД</vt:lpstr>
      <vt:lpstr>Создание БД</vt:lpstr>
      <vt:lpstr>Создание БД</vt:lpstr>
      <vt:lpstr>Бизнес логика</vt:lpstr>
      <vt:lpstr>Бизнес логика</vt:lpstr>
      <vt:lpstr>Бизнес логика</vt:lpstr>
      <vt:lpstr>Бизнес логика</vt:lpstr>
      <vt:lpstr>Бизнес логика</vt:lpstr>
      <vt:lpstr>Бизнес логика</vt:lpstr>
      <vt:lpstr>API</vt:lpstr>
      <vt:lpstr>API</vt:lpstr>
      <vt:lpstr>API</vt:lpstr>
      <vt:lpstr>API</vt:lpstr>
      <vt:lpstr>API</vt:lpstr>
      <vt:lpstr>API</vt:lpstr>
      <vt:lpstr>Server</vt:lpstr>
      <vt:lpstr>Main</vt:lpstr>
      <vt:lpstr>Config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А что это было сейчас</vt:lpstr>
      <vt:lpstr>А где найти проект?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Mikhail Grigorev</dc:creator>
  <cp:lastModifiedBy>Mikhail Grigorev</cp:lastModifiedBy>
  <cp:revision>269</cp:revision>
  <dcterms:created xsi:type="dcterms:W3CDTF">2022-09-25T20:05:08Z</dcterms:created>
  <dcterms:modified xsi:type="dcterms:W3CDTF">2023-10-16T19:43:39Z</dcterms:modified>
</cp:coreProperties>
</file>