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1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3" r:id="rId16"/>
    <p:sldId id="274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Schoolbook" panose="02040604050505020304" pitchFamily="18" charset="0"/>
      <p:regular r:id="rId23"/>
      <p:bold r:id="rId24"/>
      <p:italic r:id="rId25"/>
      <p:boldItalic r:id="rId26"/>
    </p:embeddedFont>
    <p:embeddedFont>
      <p:font typeface="Segoe UI" panose="020B0502040204020203" pitchFamily="34" charset="0"/>
      <p:regular r:id="rId27"/>
      <p:bold r:id="rId28"/>
      <p:italic r:id="rId29"/>
      <p:boldItalic r:id="rId30"/>
    </p:embeddedFont>
    <p:embeddedFont>
      <p:font typeface="Segoe UI Black" panose="020B0A02040204020203" pitchFamily="34" charset="0"/>
      <p:bold r:id="rId31"/>
      <p:boldItalic r:id="rId32"/>
    </p:embeddedFont>
    <p:embeddedFont>
      <p:font typeface="Wingdings 2" panose="05020102010507070707" pitchFamily="18" charset="2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4C2F0E-4E49-4FA2-B2F1-BCDA3A472DC9}" type="datetimeFigureOut">
              <a:rPr lang="ru-RU" smtClean="0"/>
              <a:t>14.12.2023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07A46-8940-42AC-9242-E9C65ABA03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377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B9366-87F8-4286-9863-60F2D9121D2A}" type="datetime1">
              <a:rPr lang="ru-RU" smtClean="0"/>
              <a:t>14.12.2023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434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0B2CA-EFDD-4E71-BBC7-3C0765DCE1C0}" type="datetime1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931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178C-5898-4A97-B03B-12E8122A80E7}" type="datetime1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5762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626C9-AED6-4EAE-9343-2B350A3882C4}" type="datetime1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71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7A9D2-A366-4C52-A2CA-FABB61B7F5B2}" type="datetime1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3825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B1478-EA6D-4B56-AFE6-60B6553623E3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950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F2CB2-6F81-4313-9D73-7C73F157A7E4}" type="datetime1">
              <a:rPr lang="ru-RU" smtClean="0"/>
              <a:t>14.12.2023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0292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258C9-1265-4B28-9E19-B404BCE5329F}" type="datetime1">
              <a:rPr lang="ru-RU" smtClean="0"/>
              <a:t>14.12.2023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045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31D19-7566-4761-B25E-D12584405D61}" type="datetime1">
              <a:rPr lang="ru-RU" smtClean="0"/>
              <a:t>14.12.2023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695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17A2-24CC-49B3-8C38-F1C99BF4B4C7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81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05C23-35D0-4343-96D5-6AB4EBDBBC52}" type="datetime1">
              <a:rPr lang="ru-RU" smtClean="0"/>
              <a:t>14.12.2023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92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61F5EEE7-F745-4458-8FA3-5E1E6117F2A8}" type="datetime1">
              <a:rPr lang="ru-RU" smtClean="0"/>
              <a:t>14.12.2023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20EE0D19-6A69-41AB-B9D8-9B0FCC499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89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0713A9-BA83-475F-9A98-737F9FE9EB3D}"/>
              </a:ext>
            </a:extLst>
          </p:cNvPr>
          <p:cNvSpPr txBox="1"/>
          <p:nvPr/>
        </p:nvSpPr>
        <p:spPr>
          <a:xfrm>
            <a:off x="1303867" y="2459504"/>
            <a:ext cx="6096000" cy="19389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ru-RU" sz="6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Разграничение доступа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42CFE-86C3-4464-A392-5DE8D454DC39}"/>
              </a:ext>
            </a:extLst>
          </p:cNvPr>
          <p:cNvSpPr txBox="1"/>
          <p:nvPr/>
        </p:nvSpPr>
        <p:spPr>
          <a:xfrm>
            <a:off x="6544734" y="5440128"/>
            <a:ext cx="4165601" cy="830997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r"/>
            <a:r>
              <a:rPr lang="ru-RU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Томчук Григорий Сергеевич</a:t>
            </a:r>
          </a:p>
          <a:p>
            <a:pPr algn="r"/>
            <a:r>
              <a:rPr lang="en-US" sz="24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grigorijtomczuk@gmail.com</a:t>
            </a:r>
            <a:endParaRPr lang="ru-RU" sz="24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56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10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836751"/>
            <a:ext cx="948901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разграничении по категориям задается и контролируется </a:t>
            </a:r>
            <a:r>
              <a:rPr lang="ru-RU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ранг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категории пользователей. Соответственно, все ресурсы информационной системы разделяются </a:t>
            </a:r>
            <a:r>
              <a:rPr lang="ru-RU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уровням важности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причем определенному уровню соответствует категория пользователей.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примера, где используются категории пользователей, приведем операционную систему Windows 2000, подсистема безопасности которой по умолчанию поддерживает следующие категории (группы) пользователей: «администратор», «опытный пользователь», «пользователь» и «гость». Каждая из категорий имеет определенный набор прав.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категорий пользователей позволяет упростить процедуры назначения прав пользователей за счет применения 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групповых политик безопасности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7203F-34B7-4B9F-ADDF-725CC032BF9C}"/>
              </a:ext>
            </a:extLst>
          </p:cNvPr>
          <p:cNvSpPr txBox="1"/>
          <p:nvPr/>
        </p:nvSpPr>
        <p:spPr>
          <a:xfrm>
            <a:off x="0" y="196305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По уровням секретности и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1814287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11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2274838"/>
            <a:ext cx="9489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Парольное разграничение, очевидно, представляет использование методов доступа субъектов к объектам по </a:t>
            </a:r>
            <a:r>
              <a:rPr lang="ru-RU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паролю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При этом используются все методы парольной защиты. Очевидно, что постоянное использование паролей создает неудобства пользователям и временные задержки. Поэтому указанные методы используют в 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исключительных ситуациях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4E92E-45F4-4A91-88FB-833D6D4925E3}"/>
              </a:ext>
            </a:extLst>
          </p:cNvPr>
          <p:cNvSpPr txBox="1"/>
          <p:nvPr/>
        </p:nvSpPr>
        <p:spPr>
          <a:xfrm>
            <a:off x="0" y="196305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Парольное разграничение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3668352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982176"/>
            <a:ext cx="94890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Если вы не хотите, чтобы кто-то имел доступ к конкретным ресурсам (социальным сетям, запрещенным сайтам), существует 3 доступных способа это сделать: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Запретить доступ локально на конкретном ПК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ACL (Access Control List) на граничном маршрутизаторе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Смысл заключается в запрете доступа из конкретной подсети, к конкретным адресам.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DNS (Domain Name System) сервера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Суть метода, в запрете разрешения конкретных доменных имен. Это означает, что при вводе в адресную строку браузера сайта vk.com, например, данное доменное имя не будет преобразовано в IPv4 адрес, и пользователь не сможет зайти на этот сайт.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E9F35-EE7A-4BCE-9D4E-84DA0FAAF05C}"/>
              </a:ext>
            </a:extLst>
          </p:cNvPr>
          <p:cNvSpPr txBox="1"/>
          <p:nvPr/>
        </p:nvSpPr>
        <p:spPr>
          <a:xfrm>
            <a:off x="0" y="196305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Ограничение доступа к конкретным ресурсам</a:t>
            </a:r>
          </a:p>
        </p:txBody>
      </p:sp>
    </p:spTree>
    <p:extLst>
      <p:ext uri="{BB962C8B-B14F-4D97-AF65-F5344CB8AC3E}">
        <p14:creationId xmlns:p14="http://schemas.microsoft.com/office/powerpoint/2010/main" val="1645763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13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1536174"/>
            <a:ext cx="94890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Определение полномочий (совокупность прав) субъекта для последующего контроля санкционированного использования им объектов информационной системы осуществляется после выполнения идентификации и аутентификации в подсистеме защиты.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Существуют следующие методы разграничения доступа: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 доступа по спискам;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матрицы установления полномочий;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 доступа по уровням секретности и категориям;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парольное разграничение доступа.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123B6-8B77-4F0F-8E22-E3ED35CD4B97}"/>
              </a:ext>
            </a:extLst>
          </p:cNvPr>
          <p:cNvSpPr txBox="1"/>
          <p:nvPr/>
        </p:nvSpPr>
        <p:spPr>
          <a:xfrm>
            <a:off x="3512344" y="196335"/>
            <a:ext cx="5167312" cy="5847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Кратко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30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14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1536174"/>
            <a:ext cx="948901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разграничении доступа по спискам задаются соответствия: каждому пользователю — список ресурсов и прав доступа к ним или каждому ресурсу — список пользователей и их прав доступа к данному ресурсу.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матрицы установления полномочий подразумевает применение матрицы доступа (таблицы полномочий). В указанной матрице строками являются идентификаторы субъектов, имеющих доступ в информационную систему, а столбцами — объекты (ресурсы) информационной системы.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123B6-8B77-4F0F-8E22-E3ED35CD4B97}"/>
              </a:ext>
            </a:extLst>
          </p:cNvPr>
          <p:cNvSpPr txBox="1"/>
          <p:nvPr/>
        </p:nvSpPr>
        <p:spPr>
          <a:xfrm>
            <a:off x="3512344" y="196335"/>
            <a:ext cx="5167312" cy="5847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Кратко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58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1720840"/>
            <a:ext cx="94890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разграничении по уровню секретности выделяют несколько уровней, например: общий доступ, конфиденциально, секретно, совершенно секретно. Полномочия каждого пользователя задаются в соответствии с максимальным уровнем секретности, к которому он допущен. Пользователь имеет доступ ко всем данным, имеющим уровень (гриф) секретности не выше, чем ему определен.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Парольное разграничение основано на использовании пароля доступа субъектов к объектам.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123B6-8B77-4F0F-8E22-E3ED35CD4B97}"/>
              </a:ext>
            </a:extLst>
          </p:cNvPr>
          <p:cNvSpPr txBox="1"/>
          <p:nvPr/>
        </p:nvSpPr>
        <p:spPr>
          <a:xfrm>
            <a:off x="3512344" y="196335"/>
            <a:ext cx="5167312" cy="58471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Кратко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574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6386248" y="1720840"/>
            <a:ext cx="49065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осуществляется разграничение доступа по уровням секретности и категориям?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Что называется разграничением доступа?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Как осуществляется разграничение доступа по спискам?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9123B6-8B77-4F0F-8E22-E3ED35CD4B97}"/>
              </a:ext>
            </a:extLst>
          </p:cNvPr>
          <p:cNvSpPr txBox="1"/>
          <p:nvPr/>
        </p:nvSpPr>
        <p:spPr>
          <a:xfrm>
            <a:off x="0" y="196305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Вопросы для закрепления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8" name="Picture 10" descr="Разграничение доступа в Linux. Знакомство с Astra Linux">
            <a:extLst>
              <a:ext uri="{FF2B5EF4-FFF2-40B4-BE49-F238E27FC236}">
                <a16:creationId xmlns:a16="http://schemas.microsoft.com/office/drawing/2014/main" id="{26061E62-CA80-49B1-A3B5-C9617C8C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" y="1801416"/>
            <a:ext cx="5786966" cy="32551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961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938212" y="1536173"/>
            <a:ext cx="41386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 доступа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совокупность правил, регламентирующих порядок и условия доступа субъекта к объектам информационной системы. Также данные правила называют 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правами доступа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или 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политиками безопасности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 </a:t>
            </a:r>
          </a:p>
        </p:txBody>
      </p:sp>
      <p:pic>
        <p:nvPicPr>
          <p:cNvPr id="1026" name="Picture 2" descr="Права доступа пользователей">
            <a:extLst>
              <a:ext uri="{FF2B5EF4-FFF2-40B4-BE49-F238E27FC236}">
                <a16:creationId xmlns:a16="http://schemas.microsoft.com/office/drawing/2014/main" id="{76030569-4C3C-4470-8918-C63136D2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40" y="1340877"/>
            <a:ext cx="6362700" cy="41762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318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2477558" y="577850"/>
            <a:ext cx="72368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разграничении доступа устанавливаются </a:t>
            </a:r>
            <a:r>
              <a:rPr lang="ru-RU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полномочия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(совокупность прав) субъекта для последующего контроля санкционированного использования объектов информационной системы.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53994E-EEB1-4A22-A920-82FD0ACD0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898" y="2805642"/>
            <a:ext cx="7308644" cy="35570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917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982176"/>
            <a:ext cx="94890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выполнения идентификации и аутентификации подсистема защиты устанавливает полномочия (совокупность прав) субъекта для последующего контроля санкционированного использования объектов информационной системы.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Обычно полномочия субъекта представляются: списком ресурсов, доступным пользователю и правами по доступу к каждому ресурсу из списка.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Существуют следующие методы разграничения доступа: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 доступа по спискам;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матрицы установления полномочий;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 доступа по уровням секретности и категориям;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парольное разграничение доступа.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14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1720840"/>
            <a:ext cx="94890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разграничении доступа по спискам задаются соответствия: каждому пользователю — список ресурсов и прав доступа к ним или каждому ресурсу — список пользователей и их прав доступа к данному ресурсу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Списки позволяют установить права с точностью до пользователя. Здесь нетрудно добавить права или явным образом запретить доступ. Списки используются в подсистемах безопасности операционных систем и систем управления базами данных.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51EBF-60C4-4F18-8C22-4326F431E676}"/>
              </a:ext>
            </a:extLst>
          </p:cNvPr>
          <p:cNvSpPr txBox="1"/>
          <p:nvPr/>
        </p:nvSpPr>
        <p:spPr>
          <a:xfrm>
            <a:off x="0" y="196305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Р</a:t>
            </a:r>
            <a:r>
              <a:rPr lang="ru-RU" sz="3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азграничение доступа по спискам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37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2443822" y="5258484"/>
            <a:ext cx="6735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i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(операционная система Windows 2000) разграничения доступа по спискам для одного объекта</a:t>
            </a:r>
          </a:p>
        </p:txBody>
      </p:sp>
      <p:pic>
        <p:nvPicPr>
          <p:cNvPr id="5" name="Picture 2" descr="4,3,1">
            <a:extLst>
              <a:ext uri="{FF2B5EF4-FFF2-40B4-BE49-F238E27FC236}">
                <a16:creationId xmlns:a16="http://schemas.microsoft.com/office/drawing/2014/main" id="{6052A5DD-3ADC-4D06-AB63-8A6257B31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373" y="1276351"/>
            <a:ext cx="3194130" cy="36855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570A46-5516-4C20-B113-0ED8EFBD990B}"/>
              </a:ext>
            </a:extLst>
          </p:cNvPr>
          <p:cNvSpPr txBox="1"/>
          <p:nvPr/>
        </p:nvSpPr>
        <p:spPr>
          <a:xfrm>
            <a:off x="0" y="196305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Р</a:t>
            </a:r>
            <a:r>
              <a:rPr lang="ru-RU" sz="3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азграничение доступа по спискам</a:t>
            </a:r>
            <a:endParaRPr lang="ru-RU" sz="3200" dirty="0">
              <a:latin typeface="Segoe UI Black" panose="020B0A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19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7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1351508"/>
            <a:ext cx="948901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Использование матрицы установления полномочий подразумевает применение </a:t>
            </a:r>
            <a:r>
              <a:rPr lang="ru-RU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матрицы доступа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(таблицы полномочий).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указанной матрице строками являются идентификаторы субъектов, имеющих доступ в информационную систему, а столбцами — объекты (ресурсы) информационной системы.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элемент матрицы может содержать имя и размер предоставляемого ресурса, право доступа (чтение, запись и др.), ссылку на другую информационную структуру, уточняющую права доступа, ссылку на программу, управляющую правами доступа и др.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00196-BF4A-4581-B590-6F6F6DED296A}"/>
              </a:ext>
            </a:extLst>
          </p:cNvPr>
          <p:cNvSpPr txBox="1"/>
          <p:nvPr/>
        </p:nvSpPr>
        <p:spPr>
          <a:xfrm>
            <a:off x="0" y="196305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Матрица установления полномочий</a:t>
            </a:r>
          </a:p>
        </p:txBody>
      </p:sp>
    </p:spTree>
    <p:extLst>
      <p:ext uri="{BB962C8B-B14F-4D97-AF65-F5344CB8AC3E}">
        <p14:creationId xmlns:p14="http://schemas.microsoft.com/office/powerpoint/2010/main" val="14630204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986061"/>
            <a:ext cx="94890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Данный метод предоставляет более унифицированный и удобный подход, т.к. вся информация о полномочиях хранится в виде единой таблицы, а не в виде разнотипных списков. Недостатками матрицы являются ее возможная громоздкость и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неоптимальность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(большинство клеток — пустые).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B61F73EE-F15F-43DC-A525-877EBE6E8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170008"/>
              </p:ext>
            </p:extLst>
          </p:nvPr>
        </p:nvGraphicFramePr>
        <p:xfrm>
          <a:off x="2775618" y="3200400"/>
          <a:ext cx="6640764" cy="3383785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976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6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020">
                <a:tc>
                  <a:txBody>
                    <a:bodyPr/>
                    <a:lstStyle/>
                    <a:p>
                      <a:r>
                        <a:rPr lang="ru-RU" sz="1600" b="0" dirty="0">
                          <a:effectLst/>
                        </a:rPr>
                        <a:t>Субъект</a:t>
                      </a:r>
                      <a:endParaRPr lang="ru-RU" sz="1600" b="0" dirty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effectLst/>
                        </a:rPr>
                        <a:t>Диск </a:t>
                      </a:r>
                      <a:r>
                        <a:rPr lang="en-US" sz="1600" b="0" dirty="0">
                          <a:effectLst/>
                        </a:rPr>
                        <a:t>C</a:t>
                      </a:r>
                      <a:r>
                        <a:rPr lang="ru-RU" sz="1600" b="0" dirty="0">
                          <a:effectLst/>
                        </a:rPr>
                        <a:t>:\</a:t>
                      </a:r>
                      <a:endParaRPr lang="ru-RU" sz="1600" b="0" dirty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effectLst/>
                        </a:rPr>
                        <a:t>Файл </a:t>
                      </a:r>
                      <a:r>
                        <a:rPr lang="en-US" sz="1600" b="0" dirty="0">
                          <a:effectLst/>
                        </a:rPr>
                        <a:t>D:\prog.exe</a:t>
                      </a:r>
                      <a:endParaRPr lang="en-US" sz="1600" b="0" dirty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Принтер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369">
                <a:tc>
                  <a:txBody>
                    <a:bodyPr/>
                    <a:lstStyle/>
                    <a:p>
                      <a:r>
                        <a:rPr lang="ru-RU" sz="1600" b="0" dirty="0">
                          <a:effectLst/>
                        </a:rPr>
                        <a:t>Пользователь 1</a:t>
                      </a:r>
                      <a:endParaRPr lang="ru-RU" sz="1600" b="0" dirty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Чтение</a:t>
                      </a:r>
                    </a:p>
                    <a:p>
                      <a:r>
                        <a:rPr lang="ru-RU" sz="1600" b="0">
                          <a:effectLst/>
                        </a:rPr>
                        <a:t>Запись</a:t>
                      </a:r>
                    </a:p>
                    <a:p>
                      <a:r>
                        <a:rPr lang="ru-RU" sz="1600" b="0">
                          <a:effectLst/>
                        </a:rPr>
                        <a:t>Удаление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Выполнение</a:t>
                      </a:r>
                    </a:p>
                    <a:p>
                      <a:r>
                        <a:rPr lang="ru-RU" sz="1600" b="0">
                          <a:effectLst/>
                        </a:rPr>
                        <a:t>Удаление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Печать</a:t>
                      </a:r>
                    </a:p>
                    <a:p>
                      <a:r>
                        <a:rPr lang="ru-RU" sz="1600" b="0">
                          <a:effectLst/>
                        </a:rPr>
                        <a:t>Настройка параметров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731"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Пользователь 2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Чтение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Выполнение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Печать</a:t>
                      </a:r>
                    </a:p>
                    <a:p>
                      <a:r>
                        <a:rPr lang="ru-RU" sz="1600" b="0">
                          <a:effectLst/>
                        </a:rPr>
                        <a:t>9:00 до 17:00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2731"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Пользователь 3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Чтение</a:t>
                      </a:r>
                    </a:p>
                    <a:p>
                      <a:r>
                        <a:rPr lang="ru-RU" sz="1600" b="0">
                          <a:effectLst/>
                        </a:rPr>
                        <a:t>Запись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>
                          <a:effectLst/>
                        </a:rPr>
                        <a:t>Выполнение</a:t>
                      </a:r>
                      <a:endParaRPr lang="ru-RU" sz="1600" b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effectLst/>
                        </a:rPr>
                        <a:t>Печать</a:t>
                      </a:r>
                    </a:p>
                    <a:p>
                      <a:r>
                        <a:rPr lang="ru-RU" sz="1600" b="0" dirty="0">
                          <a:effectLst/>
                        </a:rPr>
                        <a:t>c 17:00 до 9:00</a:t>
                      </a:r>
                      <a:endParaRPr lang="ru-RU" sz="1600" b="0" dirty="0">
                        <a:effectLst/>
                        <a:latin typeface="Segoe UI" panose="020B0502040204020203" pitchFamily="34" charset="0"/>
                        <a:ea typeface="Segoe UI Black" panose="020B0A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78273" marR="78273" marT="39137" marB="3913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517B3E-FEB2-41DA-960E-1B75CA1794DD}"/>
              </a:ext>
            </a:extLst>
          </p:cNvPr>
          <p:cNvSpPr txBox="1"/>
          <p:nvPr/>
        </p:nvSpPr>
        <p:spPr>
          <a:xfrm>
            <a:off x="0" y="196305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Матрица установления полномочий</a:t>
            </a:r>
          </a:p>
        </p:txBody>
      </p:sp>
    </p:spTree>
    <p:extLst>
      <p:ext uri="{BB962C8B-B14F-4D97-AF65-F5344CB8AC3E}">
        <p14:creationId xmlns:p14="http://schemas.microsoft.com/office/powerpoint/2010/main" val="343195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4F760B-F703-457E-AA7A-C655BBD8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0EE0D19-6A69-41AB-B9D8-9B0FCC499319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9AFDB-BD8F-49A1-B83E-61675A800A58}"/>
              </a:ext>
            </a:extLst>
          </p:cNvPr>
          <p:cNvSpPr txBox="1"/>
          <p:nvPr/>
        </p:nvSpPr>
        <p:spPr>
          <a:xfrm>
            <a:off x="1351491" y="1166842"/>
            <a:ext cx="94890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Разграничение доступа по уровням секретности и категориям заключается в разделении ресурсов  информационной системы по </a:t>
            </a:r>
            <a:r>
              <a:rPr lang="ru-RU" sz="2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уровням секретности и  категориям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разграничении по уровню секретности выделяют несколько уровней, например: 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общий доступ, конфиденциально, секретно, совершенно секретно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Полномочия каждого пользователя задаются в соответствии с 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максимальным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уровнем секретности, к которому он допущен.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 имеет доступ ко всем данным, имеющим уровень (гриф) секретности </a:t>
            </a:r>
            <a:r>
              <a:rPr lang="ru-RU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 выше, чем ему определен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например, пользователь имеющий доступ к данным «секретно» также имеет доступ к данным «конфиденциально» и «общий доступ».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DF945-02C4-4E46-8CF0-3BE145D43D75}"/>
              </a:ext>
            </a:extLst>
          </p:cNvPr>
          <p:cNvSpPr txBox="1"/>
          <p:nvPr/>
        </p:nvSpPr>
        <p:spPr>
          <a:xfrm>
            <a:off x="0" y="196305"/>
            <a:ext cx="12192000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ru-RU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По уровням секретности и категориям</a:t>
            </a:r>
          </a:p>
        </p:txBody>
      </p:sp>
    </p:spTree>
    <p:extLst>
      <p:ext uri="{BB962C8B-B14F-4D97-AF65-F5344CB8AC3E}">
        <p14:creationId xmlns:p14="http://schemas.microsoft.com/office/powerpoint/2010/main" val="36787360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Вид">
  <a:themeElements>
    <a:clrScheme name="Вид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55</TotalTime>
  <Words>978</Words>
  <Application>Microsoft Office PowerPoint</Application>
  <PresentationFormat>Широкоэкранный</PresentationFormat>
  <Paragraphs>92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Wingdings 2</vt:lpstr>
      <vt:lpstr>Arial</vt:lpstr>
      <vt:lpstr>Century Schoolbook</vt:lpstr>
      <vt:lpstr>Segoe UI Black</vt:lpstr>
      <vt:lpstr>Calibri</vt:lpstr>
      <vt:lpstr>Segoe UI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Grigory Tomchuk</dc:creator>
  <cp:lastModifiedBy>Grigory Tomchuk</cp:lastModifiedBy>
  <cp:revision>102</cp:revision>
  <dcterms:created xsi:type="dcterms:W3CDTF">2023-12-14T00:59:25Z</dcterms:created>
  <dcterms:modified xsi:type="dcterms:W3CDTF">2023-12-14T01:54:53Z</dcterms:modified>
</cp:coreProperties>
</file>