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1740" y="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2D2A88E-1C48-4235-97E0-01088767A1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405CCD9-9C3A-457E-AE6A-FDF41F2DB5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8BE5B-9DB7-4A51-8145-E58B87466070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AFE132-5228-4F17-860F-5C0D0FC551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D30CD3-F7DA-4B3F-BF25-C7A19EE8C1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E62AE-888E-49FF-B395-CA6F366D4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4786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6856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4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7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843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0655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76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0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5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0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3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0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54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2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958039" y="3933156"/>
            <a:ext cx="6999262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90000"/>
              </a:lnSpc>
              <a:buNone/>
            </a:pPr>
            <a:r>
              <a:rPr lang="ru-RU" sz="3200" kern="0" spc="-134" dirty="0">
                <a:solidFill>
                  <a:schemeClr val="bg1">
                    <a:lumMod val="50000"/>
                  </a:schemeClr>
                </a:solidFill>
                <a:latin typeface="Inter"/>
                <a:ea typeface="Inter Bold" pitchFamily="34" charset="-122"/>
                <a:cs typeface="Inter Bold" pitchFamily="34" charset="-120"/>
              </a:rPr>
              <a:t>Модификация </a:t>
            </a:r>
            <a:r>
              <a:rPr lang="en-US" sz="3200" kern="0" spc="-134" dirty="0" err="1">
                <a:solidFill>
                  <a:schemeClr val="bg1">
                    <a:lumMod val="50000"/>
                  </a:schemeClr>
                </a:solidFill>
                <a:latin typeface="Inter"/>
                <a:ea typeface="Inter Bold" pitchFamily="34" charset="-122"/>
                <a:cs typeface="Inter Bold" pitchFamily="34" charset="-120"/>
              </a:rPr>
              <a:t>правового</a:t>
            </a:r>
            <a:r>
              <a:rPr lang="en-US" sz="3200" kern="0" spc="-134" dirty="0">
                <a:solidFill>
                  <a:schemeClr val="bg1">
                    <a:lumMod val="50000"/>
                  </a:schemeClr>
                </a:solidFill>
                <a:latin typeface="Inter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3200" kern="0" spc="-134" dirty="0" err="1">
                <a:solidFill>
                  <a:schemeClr val="bg1">
                    <a:lumMod val="50000"/>
                  </a:schemeClr>
                </a:solidFill>
                <a:latin typeface="Inter"/>
                <a:ea typeface="Inter Bold" pitchFamily="34" charset="-122"/>
                <a:cs typeface="Inter Bold" pitchFamily="34" charset="-120"/>
              </a:rPr>
              <a:t>регулирования</a:t>
            </a:r>
            <a:r>
              <a:rPr lang="ru-RU" sz="3200" kern="0" spc="-134" dirty="0">
                <a:solidFill>
                  <a:schemeClr val="bg1">
                    <a:lumMod val="50000"/>
                  </a:schemeClr>
                </a:solidFill>
                <a:latin typeface="Inter"/>
                <a:ea typeface="Inter Bold" pitchFamily="34" charset="-122"/>
                <a:cs typeface="Inter Bold" pitchFamily="34" charset="-120"/>
              </a:rPr>
              <a:t> РФ</a:t>
            </a:r>
            <a:r>
              <a:rPr lang="en-US" sz="3200" kern="0" spc="-134" dirty="0">
                <a:solidFill>
                  <a:schemeClr val="bg1">
                    <a:lumMod val="50000"/>
                  </a:schemeClr>
                </a:solidFill>
                <a:latin typeface="Inter"/>
                <a:ea typeface="Inter Bold" pitchFamily="34" charset="-122"/>
                <a:cs typeface="Inter Bold" pitchFamily="34" charset="-120"/>
              </a:rPr>
              <a:t> в </a:t>
            </a:r>
            <a:r>
              <a:rPr lang="en-US" sz="3200" kern="0" spc="-134" dirty="0" err="1">
                <a:solidFill>
                  <a:schemeClr val="bg1">
                    <a:lumMod val="50000"/>
                  </a:schemeClr>
                </a:solidFill>
                <a:latin typeface="Inter"/>
                <a:ea typeface="Inter Bold" pitchFamily="34" charset="-122"/>
                <a:cs typeface="Inter Bold" pitchFamily="34" charset="-120"/>
              </a:rPr>
              <a:t>контексте</a:t>
            </a:r>
            <a:r>
              <a:rPr lang="en-US" sz="3200" kern="0" spc="-134" dirty="0">
                <a:solidFill>
                  <a:schemeClr val="bg1">
                    <a:lumMod val="50000"/>
                  </a:schemeClr>
                </a:solidFill>
                <a:latin typeface="Inter"/>
                <a:ea typeface="Inter Bold" pitchFamily="34" charset="-122"/>
                <a:cs typeface="Inter Bold" pitchFamily="34" charset="-120"/>
              </a:rPr>
              <a:t> </a:t>
            </a:r>
            <a:r>
              <a:rPr lang="ru-RU" sz="3200" kern="0" spc="-134" dirty="0">
                <a:solidFill>
                  <a:schemeClr val="bg1">
                    <a:lumMod val="50000"/>
                  </a:schemeClr>
                </a:solidFill>
                <a:latin typeface="Inter"/>
                <a:ea typeface="Inter Bold" pitchFamily="34" charset="-122"/>
                <a:cs typeface="Inter Bold" pitchFamily="34" charset="-120"/>
              </a:rPr>
              <a:t>разработки и </a:t>
            </a:r>
            <a:r>
              <a:rPr lang="en-US" sz="3200" kern="0" spc="-134" dirty="0" err="1">
                <a:solidFill>
                  <a:schemeClr val="bg1">
                    <a:lumMod val="50000"/>
                  </a:schemeClr>
                </a:solidFill>
                <a:latin typeface="Inter"/>
                <a:ea typeface="Inter Bold" pitchFamily="34" charset="-122"/>
                <a:cs typeface="Inter Bold" pitchFamily="34" charset="-120"/>
              </a:rPr>
              <a:t>использования</a:t>
            </a:r>
            <a:r>
              <a:rPr lang="en-US" sz="3200" kern="0" spc="-134" dirty="0">
                <a:solidFill>
                  <a:schemeClr val="bg1">
                    <a:lumMod val="50000"/>
                  </a:schemeClr>
                </a:solidFill>
                <a:latin typeface="Inter"/>
                <a:ea typeface="Inter Bold" pitchFamily="34" charset="-122"/>
                <a:cs typeface="Inter Bold" pitchFamily="34" charset="-120"/>
              </a:rPr>
              <a:t> </a:t>
            </a:r>
            <a:r>
              <a:rPr lang="ru-RU" sz="3200" kern="0" spc="-134" dirty="0">
                <a:solidFill>
                  <a:schemeClr val="bg1">
                    <a:lumMod val="50000"/>
                  </a:schemeClr>
                </a:solidFill>
                <a:latin typeface="Inter"/>
                <a:ea typeface="Inter Bold" pitchFamily="34" charset="-122"/>
                <a:cs typeface="Inter Bold" pitchFamily="34" charset="-120"/>
              </a:rPr>
              <a:t>приложения-</a:t>
            </a:r>
            <a:r>
              <a:rPr lang="en-US" sz="3200" kern="0" spc="-134" dirty="0" err="1">
                <a:solidFill>
                  <a:schemeClr val="bg1">
                    <a:lumMod val="50000"/>
                  </a:schemeClr>
                </a:solidFill>
                <a:latin typeface="Inter"/>
                <a:ea typeface="Inter Bold" pitchFamily="34" charset="-122"/>
                <a:cs typeface="Inter Bold" pitchFamily="34" charset="-120"/>
              </a:rPr>
              <a:t>финансового</a:t>
            </a:r>
            <a:r>
              <a:rPr lang="en-US" sz="3200" kern="0" spc="-134" dirty="0">
                <a:solidFill>
                  <a:schemeClr val="bg1">
                    <a:lumMod val="50000"/>
                  </a:schemeClr>
                </a:solidFill>
                <a:latin typeface="Inter"/>
                <a:ea typeface="Inter Bold" pitchFamily="34" charset="-122"/>
                <a:cs typeface="Inter Bold" pitchFamily="34" charset="-120"/>
              </a:rPr>
              <a:t> трекера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Inter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FB04E2-E82C-BA0D-AD31-A1D3CC87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332" y="2300041"/>
            <a:ext cx="4035918" cy="403591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8D45D0-8F6E-4995-B636-CEA2C443C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82" y="2096841"/>
            <a:ext cx="4035918" cy="4035918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7377A349-16B7-42C6-B5E8-2DF0FC5B52D1}"/>
              </a:ext>
            </a:extLst>
          </p:cNvPr>
          <p:cNvSpPr/>
          <p:nvPr/>
        </p:nvSpPr>
        <p:spPr>
          <a:xfrm>
            <a:off x="6958038" y="2995692"/>
            <a:ext cx="7556421" cy="560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90000"/>
              </a:lnSpc>
              <a:buNone/>
            </a:pPr>
            <a:r>
              <a:rPr lang="ru-RU" sz="5400" b="1" kern="0" spc="-134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Финансовый Компас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1630"/>
            <a:ext cx="115171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Защита интеллектуальной собственности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691958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Одной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из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основных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проблем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разработчиков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программных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приложений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является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возможность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плагиата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когда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конкуренты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копируют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функциональность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и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дизайн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приложения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того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чтобы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защитить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уникальные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разработки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ru-RU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мы предлагаем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внести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изменения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в </a:t>
            </a:r>
            <a:r>
              <a:rPr lang="ru-RU" sz="1750" b="1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часть </a:t>
            </a:r>
            <a:r>
              <a:rPr lang="en-US" sz="1750" b="1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IV </a:t>
            </a:r>
            <a:r>
              <a:rPr lang="ru-RU" sz="1750" b="1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Гражданского кодекса Российской Федерации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Федеральный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закон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18 декабря 2006 года N 230-ФЗ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), а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именно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780217" y="3371533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Уточнение прав на программное обеспечение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80217" y="4307006"/>
            <a:ext cx="3978116" cy="29930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ru-RU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Законодательство в области авторских прав уже защищает программные продукты, однако в нем следует более детально прописать, какие элементы приложения (например, уникальный алгоритм расчета бюджета, пользовательский интерфейс) подлежат охране.</a:t>
            </a:r>
            <a:endParaRPr lang="en-US" sz="1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5319355" y="3371533"/>
            <a:ext cx="38219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Патентование функционала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19355" y="3952677"/>
            <a:ext cx="3978116" cy="2993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Дополнить законодательство о возможности патентования уникальных бизнес-процессов или </a:t>
            </a:r>
            <a:r>
              <a:rPr lang="en-US" sz="1750" kern="0" spc="-36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алгоритмов</a:t>
            </a:r>
            <a:r>
              <a:rPr lang="en-US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r>
              <a:rPr lang="ru-RU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Например, если ваше приложение использует инновационный метод планирования бюджета или особую</a:t>
            </a:r>
          </a:p>
          <a:p>
            <a:pPr marL="0" indent="0">
              <a:buNone/>
            </a:pPr>
            <a:r>
              <a:rPr lang="ru-RU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систему классификации расходов, это можно зарегистрировать как патент</a:t>
            </a:r>
            <a:endParaRPr lang="en-US" sz="1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3371533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Запрещение использования схожих брендов и логотипов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58494" y="4307006"/>
            <a:ext cx="3964544" cy="1903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ru-RU" sz="1750" kern="0" spc="-36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Включить в законодательство обязательность регистрации торговых марок для приложения с возможностью защиты от использования схожих брендов.</a:t>
            </a:r>
            <a:endParaRPr lang="en-US" sz="1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2420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697" y="2764393"/>
            <a:ext cx="6591895" cy="5560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500" b="1" kern="0" spc="-105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Защита персональных данных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622697" y="3587234"/>
            <a:ext cx="13385006" cy="853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600" kern="0" spc="-28" dirty="0">
                <a:latin typeface="Inter" pitchFamily="34" charset="0"/>
                <a:ea typeface="Inter" pitchFamily="34" charset="-122"/>
                <a:cs typeface="Inter" pitchFamily="34" charset="-120"/>
              </a:rPr>
              <a:t>Так </a:t>
            </a:r>
            <a:r>
              <a:rPr lang="en-US" sz="1600" kern="0" spc="-28" dirty="0" err="1">
                <a:latin typeface="Inter" pitchFamily="34" charset="0"/>
                <a:ea typeface="Inter" pitchFamily="34" charset="-122"/>
                <a:cs typeface="Inter" pitchFamily="34" charset="-120"/>
              </a:rPr>
              <a:t>как</a:t>
            </a:r>
            <a:r>
              <a:rPr lang="en-US" sz="1600" kern="0" spc="-28" dirty="0"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1600" kern="0" spc="-28" dirty="0">
                <a:latin typeface="Inter" pitchFamily="34" charset="0"/>
                <a:ea typeface="Inter" pitchFamily="34" charset="-122"/>
                <a:cs typeface="Inter" pitchFamily="34" charset="-120"/>
              </a:rPr>
              <a:t>наше</a:t>
            </a:r>
            <a:r>
              <a:rPr lang="en-US" sz="1600" kern="0" spc="-28" dirty="0">
                <a:latin typeface="Inter" pitchFamily="34" charset="0"/>
                <a:ea typeface="Inter" pitchFamily="34" charset="-122"/>
                <a:cs typeface="Inter" pitchFamily="34" charset="-120"/>
              </a:rPr>
              <a:t> приложение собирает и обрабатывает персональные данные пользователей (например, имя, доходы, расходы), необходимо соблюдать требования законодательства в области защиты персональных данных. В России данный процесс регулируется Федеральным законом </a:t>
            </a:r>
            <a:r>
              <a:rPr lang="en-US" sz="1600" b="1" kern="0" spc="-28" dirty="0">
                <a:latin typeface="Inter" pitchFamily="34" charset="0"/>
                <a:ea typeface="Inter" pitchFamily="34" charset="-122"/>
                <a:cs typeface="Inter" pitchFamily="34" charset="-120"/>
              </a:rPr>
              <a:t>"О персональных данных"</a:t>
            </a:r>
            <a:r>
              <a:rPr lang="en-US" sz="1600" kern="0" spc="-28" dirty="0">
                <a:latin typeface="Inter" pitchFamily="34" charset="0"/>
                <a:ea typeface="Inter" pitchFamily="34" charset="-122"/>
                <a:cs typeface="Inter" pitchFamily="34" charset="-120"/>
              </a:rPr>
              <a:t> (№ 152-ФЗ), однако для улучшения правового регулирования можно предложить </a:t>
            </a:r>
            <a:r>
              <a:rPr lang="en-US" sz="1600" kern="0" spc="-28" dirty="0" err="1">
                <a:latin typeface="Inter" pitchFamily="34" charset="0"/>
                <a:ea typeface="Inter" pitchFamily="34" charset="-122"/>
                <a:cs typeface="Inter" pitchFamily="34" charset="-120"/>
              </a:rPr>
              <a:t>несколько</a:t>
            </a:r>
            <a:r>
              <a:rPr lang="en-US" sz="1600" kern="0" spc="-28" dirty="0"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ru-RU" sz="1600" kern="0" spc="-28" dirty="0">
                <a:latin typeface="Inter" pitchFamily="34" charset="0"/>
                <a:ea typeface="Inter" pitchFamily="34" charset="-122"/>
                <a:cs typeface="Inter" pitchFamily="34" charset="-120"/>
              </a:rPr>
              <a:t>корректировок: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622697" y="4841200"/>
            <a:ext cx="400288" cy="400288"/>
          </a:xfrm>
          <a:prstGeom prst="roundRect">
            <a:avLst>
              <a:gd name="adj" fmla="val 18670"/>
            </a:avLst>
          </a:prstGeom>
          <a:solidFill>
            <a:schemeClr val="tx1">
              <a:lumMod val="85000"/>
              <a:lumOff val="15000"/>
            </a:schemeClr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769263" y="4907875"/>
            <a:ext cx="107037" cy="266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63" dirty="0">
                <a:solidFill>
                  <a:schemeClr val="bg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1200864" y="4841200"/>
            <a:ext cx="3764875" cy="5560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b="1" kern="0" spc="-53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Усиление контроля за обработкой персональных данных</a:t>
            </a: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1200864" y="5503902"/>
            <a:ext cx="3764875" cy="56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600" kern="0" spc="-28" dirty="0">
                <a:latin typeface="Inter" pitchFamily="34" charset="0"/>
                <a:ea typeface="Inter" pitchFamily="34" charset="-122"/>
                <a:cs typeface="Inter" pitchFamily="34" charset="-120"/>
              </a:rPr>
              <a:t>Нужно четко прописать, как и для чего используются данные пользователей.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143619" y="4841200"/>
            <a:ext cx="400288" cy="400288"/>
          </a:xfrm>
          <a:prstGeom prst="roundRect">
            <a:avLst>
              <a:gd name="adj" fmla="val 18670"/>
            </a:avLst>
          </a:prstGeom>
          <a:solidFill>
            <a:schemeClr val="tx1">
              <a:lumMod val="85000"/>
              <a:lumOff val="15000"/>
            </a:schemeClr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263634" y="4907875"/>
            <a:ext cx="160139" cy="266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63" dirty="0">
                <a:solidFill>
                  <a:schemeClr val="bg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5721787" y="4841200"/>
            <a:ext cx="3764875" cy="5560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b="1" kern="0" spc="-53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Повышение прозрачности и уведомления пользователей</a:t>
            </a:r>
            <a:endParaRPr lang="en-US" dirty="0"/>
          </a:p>
        </p:txBody>
      </p:sp>
      <p:sp>
        <p:nvSpPr>
          <p:cNvPr id="12" name="Text 9"/>
          <p:cNvSpPr/>
          <p:nvPr/>
        </p:nvSpPr>
        <p:spPr>
          <a:xfrm>
            <a:off x="5721787" y="5503902"/>
            <a:ext cx="3764875" cy="853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600" kern="0" spc="-28" dirty="0">
                <a:latin typeface="Inter" pitchFamily="34" charset="0"/>
                <a:ea typeface="Inter" pitchFamily="34" charset="-122"/>
                <a:cs typeface="Inter" pitchFamily="34" charset="-120"/>
              </a:rPr>
              <a:t>Разработчики должны уведомлять пользователя о точных целях обработки данных.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9664541" y="4841200"/>
            <a:ext cx="400288" cy="400288"/>
          </a:xfrm>
          <a:prstGeom prst="roundRect">
            <a:avLst>
              <a:gd name="adj" fmla="val 18670"/>
            </a:avLst>
          </a:prstGeom>
          <a:solidFill>
            <a:schemeClr val="tx1">
              <a:lumMod val="85000"/>
              <a:lumOff val="15000"/>
            </a:schemeClr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782532" y="4907875"/>
            <a:ext cx="164306" cy="266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63" dirty="0">
                <a:solidFill>
                  <a:schemeClr val="bg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242709" y="4841200"/>
            <a:ext cx="3764875" cy="5560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b="1" kern="0" spc="-53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Применение анонимизации и криптографической защиты</a:t>
            </a:r>
            <a:endParaRPr lang="en-US" dirty="0"/>
          </a:p>
        </p:txBody>
      </p:sp>
      <p:sp>
        <p:nvSpPr>
          <p:cNvPr id="16" name="Text 13"/>
          <p:cNvSpPr/>
          <p:nvPr/>
        </p:nvSpPr>
        <p:spPr>
          <a:xfrm>
            <a:off x="10242709" y="5503902"/>
            <a:ext cx="3764875" cy="853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600" kern="0" spc="-28" dirty="0">
                <a:latin typeface="Inter" pitchFamily="34" charset="0"/>
                <a:ea typeface="Inter" pitchFamily="34" charset="-122"/>
                <a:cs typeface="Inter" pitchFamily="34" charset="-120"/>
              </a:rPr>
              <a:t>Внести изменения в закон о персональных данных, предусматривающие </a:t>
            </a:r>
            <a:r>
              <a:rPr lang="en-US" sz="1600" b="1" kern="0" spc="-28" dirty="0">
                <a:latin typeface="Inter" pitchFamily="34" charset="0"/>
                <a:ea typeface="Inter" pitchFamily="34" charset="-122"/>
                <a:cs typeface="Inter" pitchFamily="34" charset="-120"/>
              </a:rPr>
              <a:t>обязательное</a:t>
            </a:r>
            <a:r>
              <a:rPr lang="en-US" sz="1600" kern="0" spc="-28" dirty="0">
                <a:latin typeface="Inter" pitchFamily="34" charset="0"/>
                <a:ea typeface="Inter" pitchFamily="34" charset="-122"/>
                <a:cs typeface="Inter" pitchFamily="34" charset="-120"/>
              </a:rPr>
              <a:t> использование криптографической защиты.</a:t>
            </a: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622697" y="6735604"/>
            <a:ext cx="400288" cy="400288"/>
          </a:xfrm>
          <a:prstGeom prst="roundRect">
            <a:avLst>
              <a:gd name="adj" fmla="val 18670"/>
            </a:avLst>
          </a:prstGeom>
          <a:solidFill>
            <a:schemeClr val="tx1">
              <a:lumMod val="85000"/>
              <a:lumOff val="15000"/>
            </a:schemeClr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36521" y="6802279"/>
            <a:ext cx="172522" cy="266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63" dirty="0">
                <a:solidFill>
                  <a:schemeClr val="bg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19" name="Text 16"/>
          <p:cNvSpPr/>
          <p:nvPr/>
        </p:nvSpPr>
        <p:spPr>
          <a:xfrm>
            <a:off x="1200864" y="6735604"/>
            <a:ext cx="7515582" cy="278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r>
              <a:rPr lang="en-US" b="1" kern="0" spc="-53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Разработка нормативных актов по безопасности финансовых данных</a:t>
            </a:r>
            <a:endParaRPr lang="en-US" dirty="0"/>
          </a:p>
        </p:txBody>
      </p:sp>
      <p:sp>
        <p:nvSpPr>
          <p:cNvPr id="20" name="Text 17"/>
          <p:cNvSpPr/>
          <p:nvPr/>
        </p:nvSpPr>
        <p:spPr>
          <a:xfrm>
            <a:off x="1200864" y="7120295"/>
            <a:ext cx="12806839" cy="56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1600" kern="0" spc="-28" dirty="0">
                <a:latin typeface="Inter" pitchFamily="34" charset="0"/>
                <a:ea typeface="Inter" pitchFamily="34" charset="-122"/>
                <a:cs typeface="Inter" pitchFamily="34" charset="-120"/>
              </a:rPr>
              <a:t>Принятие специализированных нормативных актов, которые бы регулировали конкретно безопасность и защиту финансовых данных в мобильных и веб-приложениях.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9427" y="776248"/>
            <a:ext cx="7748111" cy="18691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kern="0" spc="-118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Обязанности разработчиков по информированию пользователей о рисках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719427" y="2944495"/>
            <a:ext cx="498515" cy="4985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19427" y="3642320"/>
            <a:ext cx="2742486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59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Уведомление о рисках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4709267" y="4205526"/>
            <a:ext cx="3796048" cy="2552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kern="0" spc="-31" dirty="0">
                <a:latin typeface="Inter" pitchFamily="34" charset="0"/>
                <a:ea typeface="Inter" pitchFamily="34" charset="-122"/>
                <a:cs typeface="Inter" pitchFamily="34" charset="-120"/>
              </a:rPr>
              <a:t>Добавить в закон обязанность разработчиков приложений, которые занимаются финансовым учетом, уведомлять пользователей о возможных рисках неправильного использования данных и отсутствии гарантии абсолютной точности расчетов.</a:t>
            </a:r>
            <a:endParaRPr lang="en-US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9200226" y="2944495"/>
            <a:ext cx="498515" cy="4985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200226" y="3642320"/>
            <a:ext cx="3481864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59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Обязательная сертификация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9200226" y="4205526"/>
            <a:ext cx="4739294" cy="28717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kern="0" spc="-31" dirty="0">
                <a:latin typeface="Inter" pitchFamily="34" charset="0"/>
                <a:ea typeface="Inter" pitchFamily="34" charset="-122"/>
                <a:cs typeface="Inter" pitchFamily="34" charset="-120"/>
              </a:rPr>
              <a:t>Рассмотреть возможность введения сертификации финансовых приложений, в рамках которой можно будет гарантировать пользователям, что приложение соответствует всем стандартам безопасности и защиты данных, а также придерживается принципов этичного использования персональной информации.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FD1049-D3B3-7F89-55CA-55365BB47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796048" cy="822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378</Words>
  <Application>Microsoft Office PowerPoint</Application>
  <PresentationFormat>Произвольный</PresentationFormat>
  <Paragraphs>30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Inter</vt:lpstr>
      <vt:lpstr>Inter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Grigory Tomchuk</cp:lastModifiedBy>
  <cp:revision>25</cp:revision>
  <dcterms:created xsi:type="dcterms:W3CDTF">2024-12-19T15:35:32Z</dcterms:created>
  <dcterms:modified xsi:type="dcterms:W3CDTF">2024-12-19T17:33:50Z</dcterms:modified>
</cp:coreProperties>
</file>