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771" r:id="rId1"/>
    <p:sldMasterId id="2147483657" r:id="rId2"/>
    <p:sldMasterId id="2147483833" r:id="rId3"/>
  </p:sldMasterIdLst>
  <p:notesMasterIdLst>
    <p:notesMasterId r:id="rId20"/>
  </p:notesMasterIdLst>
  <p:handoutMasterIdLst>
    <p:handoutMasterId r:id="rId21"/>
  </p:handoutMasterIdLst>
  <p:sldIdLst>
    <p:sldId id="1171" r:id="rId4"/>
    <p:sldId id="1172" r:id="rId5"/>
    <p:sldId id="1173" r:id="rId6"/>
    <p:sldId id="1175" r:id="rId7"/>
    <p:sldId id="1176" r:id="rId8"/>
    <p:sldId id="1181" r:id="rId9"/>
    <p:sldId id="1182" r:id="rId10"/>
    <p:sldId id="1177" r:id="rId11"/>
    <p:sldId id="1183" r:id="rId12"/>
    <p:sldId id="1178" r:id="rId13"/>
    <p:sldId id="1184" r:id="rId14"/>
    <p:sldId id="1186" r:id="rId15"/>
    <p:sldId id="1179" r:id="rId16"/>
    <p:sldId id="1185" r:id="rId17"/>
    <p:sldId id="1174" r:id="rId18"/>
    <p:sldId id="1180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Начало" id="{2188042B-9BB4-2C42-831C-2E3190F33DF2}">
          <p14:sldIdLst>
            <p14:sldId id="1171"/>
            <p14:sldId id="1172"/>
            <p14:sldId id="1173"/>
            <p14:sldId id="1175"/>
          </p14:sldIdLst>
        </p14:section>
        <p14:section name="Исследование приложений-конкурентов" id="{143F3F60-E92F-7044-9268-E8347BBC8A10}">
          <p14:sldIdLst>
            <p14:sldId id="1176"/>
            <p14:sldId id="1181"/>
            <p14:sldId id="1182"/>
          </p14:sldIdLst>
        </p14:section>
        <p14:section name="Дизайн и прототипирование" id="{FEDEB2F7-23F5-B148-8D7B-996713E9CA8F}">
          <p14:sldIdLst>
            <p14:sldId id="1177"/>
            <p14:sldId id="1183"/>
          </p14:sldIdLst>
        </p14:section>
        <p14:section name="Написание программного кода приложения" id="{303247A8-B33F-B346-8200-CA67260E06C5}">
          <p14:sldIdLst>
            <p14:sldId id="1178"/>
            <p14:sldId id="1184"/>
            <p14:sldId id="1186"/>
          </p14:sldIdLst>
        </p14:section>
        <p14:section name="Тестирование готового продукта" id="{B9B74DE4-FAD3-8C4F-865D-928EE3EE82E8}">
          <p14:sldIdLst>
            <p14:sldId id="1179"/>
            <p14:sldId id="1185"/>
          </p14:sldIdLst>
        </p14:section>
        <p14:section name="Конец" id="{5ED747A7-6031-7046-8D2C-C766C1A732DE}">
          <p14:sldIdLst>
            <p14:sldId id="1174"/>
            <p14:sldId id="118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ексей Малышев" initials="АМ" lastIdx="8" clrIdx="0">
    <p:extLst>
      <p:ext uri="{19B8F6BF-5375-455C-9EA6-DF929625EA0E}">
        <p15:presenceInfo xmlns:p15="http://schemas.microsoft.com/office/powerpoint/2012/main" userId="8ae9c15f625b32bb" providerId="Windows Live"/>
      </p:ext>
    </p:extLst>
  </p:cmAuthor>
  <p:cmAuthor id="2" name="OCTS" initials="O" lastIdx="1" clrIdx="1">
    <p:extLst>
      <p:ext uri="{19B8F6BF-5375-455C-9EA6-DF929625EA0E}">
        <p15:presenceInfo xmlns:p15="http://schemas.microsoft.com/office/powerpoint/2012/main" userId="OCTS" providerId="None"/>
      </p:ext>
    </p:extLst>
  </p:cmAuthor>
  <p:cmAuthor id="3" name="Kostylev Andrey" initials="KA" lastIdx="1" clrIdx="2">
    <p:extLst>
      <p:ext uri="{19B8F6BF-5375-455C-9EA6-DF929625EA0E}">
        <p15:presenceInfo xmlns:p15="http://schemas.microsoft.com/office/powerpoint/2012/main" userId="146efb04217a1102" providerId="Windows Live"/>
      </p:ext>
    </p:extLst>
  </p:cmAuthor>
  <p:cmAuthor id="4" name="Elizaveta Kostyleva" initials="EK" lastIdx="1" clrIdx="3">
    <p:extLst>
      <p:ext uri="{19B8F6BF-5375-455C-9EA6-DF929625EA0E}">
        <p15:presenceInfo xmlns:p15="http://schemas.microsoft.com/office/powerpoint/2012/main" userId="S::ekostyleva@lifevantage.com::e5a115f0-bdb1-48b8-969c-0a472e870de3" providerId="AD"/>
      </p:ext>
    </p:extLst>
  </p:cmAuthor>
  <p:cmAuthor id="5" name="ОЦТС" initials="О" lastIdx="2" clrIdx="4">
    <p:extLst>
      <p:ext uri="{19B8F6BF-5375-455C-9EA6-DF929625EA0E}">
        <p15:presenceInfo xmlns:p15="http://schemas.microsoft.com/office/powerpoint/2012/main" userId="ОЦТС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AA"/>
    <a:srgbClr val="9D9D9D"/>
    <a:srgbClr val="FEFEFE"/>
    <a:srgbClr val="BFBFB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3" autoAdjust="0"/>
    <p:restoredTop sz="90520" autoAdjust="0"/>
  </p:normalViewPr>
  <p:slideViewPr>
    <p:cSldViewPr snapToGrid="0" snapToObjects="1">
      <p:cViewPr>
        <p:scale>
          <a:sx n="106" d="100"/>
          <a:sy n="106" d="100"/>
        </p:scale>
        <p:origin x="2552" y="12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66" d="100"/>
        <a:sy n="66" d="100"/>
      </p:scale>
      <p:origin x="0" y="-7146"/>
    </p:cViewPr>
  </p:sorterViewPr>
  <p:notesViewPr>
    <p:cSldViewPr snapToGrid="0" snapToObjects="1">
      <p:cViewPr varScale="1">
        <p:scale>
          <a:sx n="85" d="100"/>
          <a:sy n="85" d="100"/>
        </p:scale>
        <p:origin x="380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A78F288-5E3C-4F81-AD43-7789565D295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2D620-2592-455C-9AF4-8E2D0C2F79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FFCE6C-E7E6-4C35-A8B5-8F9784AA6873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5628E3-CFC5-471A-B6A2-9F949B2E81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586937-338C-4D39-8822-B1F000CF62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E77762-F59A-4FB1-90F9-50BE76F03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58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D46D5B-6567-794D-8CBA-5CCA973D6774}" type="datetimeFigureOut">
              <a:t>10/18/24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EDE2F8-02D4-C448-B364-7246A6689E7F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934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ая стран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76EB76-0898-4F71-9685-0F9BE4E1F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7CD38B1-ACC6-416C-AF72-6F91347F95C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0863" y="4568243"/>
            <a:ext cx="6330950" cy="841155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3pPr marL="914400" indent="0">
              <a:buNone/>
              <a:defRPr/>
            </a:lvl3pPr>
          </a:lstStyle>
          <a:p>
            <a:pPr lvl="0"/>
            <a:r>
              <a:rPr lang="ru-RU" dirty="0"/>
              <a:t>Имя Фамилия 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F0C140D7-ACA5-419A-846F-D1888293EFF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52598" y="5993952"/>
            <a:ext cx="3488540" cy="387798"/>
          </a:xfrm>
        </p:spPr>
        <p:txBody>
          <a:bodyPr/>
          <a:lstStyle>
            <a:lvl2pPr>
              <a:defRPr/>
            </a:lvl2pPr>
            <a:lvl3pPr marL="914400" indent="0">
              <a:buNone/>
              <a:defRPr/>
            </a:lvl3pPr>
          </a:lstStyle>
          <a:p>
            <a:pPr lvl="1"/>
            <a:r>
              <a:rPr lang="ru-RU" dirty="0"/>
              <a:t>Дата</a:t>
            </a:r>
          </a:p>
        </p:txBody>
      </p:sp>
    </p:spTree>
    <p:extLst>
      <p:ext uri="{BB962C8B-B14F-4D97-AF65-F5344CB8AC3E}">
        <p14:creationId xmlns:p14="http://schemas.microsoft.com/office/powerpoint/2010/main" val="2891415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3309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- один бл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D7347E-D0C8-4C5C-B7FE-A4CCFC0D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84CF1BEE-FB60-4C41-A4CB-1FA10956AD3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0863" y="1341438"/>
            <a:ext cx="7489825" cy="5040312"/>
          </a:xfrm>
        </p:spPr>
        <p:txBody>
          <a:bodyPr numCol="1" spcCol="720000"/>
          <a:lstStyle>
            <a:lvl1pPr>
              <a:spcAft>
                <a:spcPts val="1200"/>
              </a:spcAft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155870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65" userDrawn="1">
          <p15:clr>
            <a:srgbClr val="9FCC3B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- два бло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D7347E-D0C8-4C5C-B7FE-A4CCFC0D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84CF1BEE-FB60-4C41-A4CB-1FA10956AD3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0863" y="1341438"/>
            <a:ext cx="5184775" cy="5040312"/>
          </a:xfrm>
        </p:spPr>
        <p:txBody>
          <a:bodyPr numCol="1" spcCol="720000"/>
          <a:lstStyle>
            <a:lvl1pPr>
              <a:spcAft>
                <a:spcPts val="1200"/>
              </a:spcAft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Текст 5">
            <a:extLst>
              <a:ext uri="{FF2B5EF4-FFF2-40B4-BE49-F238E27FC236}">
                <a16:creationId xmlns:a16="http://schemas.microsoft.com/office/drawing/2014/main" id="{C75DE5C1-456E-4D90-87F0-D35E9FD23C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56364" y="1341437"/>
            <a:ext cx="5184775" cy="5040312"/>
          </a:xfrm>
        </p:spPr>
        <p:txBody>
          <a:bodyPr numCol="1" spcCol="720000"/>
          <a:lstStyle>
            <a:lvl1pPr>
              <a:spcAft>
                <a:spcPts val="1200"/>
              </a:spcAft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962484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- две колонки в одном бло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D7347E-D0C8-4C5C-B7FE-A4CCFC0D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84CF1BEE-FB60-4C41-A4CB-1FA10956AD3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0863" y="1341438"/>
            <a:ext cx="11090275" cy="5040312"/>
          </a:xfrm>
        </p:spPr>
        <p:txBody>
          <a:bodyPr numCol="2" spcCol="720000"/>
          <a:lstStyle>
            <a:lvl1pPr>
              <a:spcAft>
                <a:spcPts val="1200"/>
              </a:spcAft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097472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 с заголов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D7347E-D0C8-4C5C-B7FE-A4CCFC0D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71735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вершение презентации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C8354B0-5DDB-49B4-A187-3CEDA1E200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6875" y="5605171"/>
            <a:ext cx="1014262" cy="314912"/>
          </a:xfrm>
          <a:prstGeom prst="rect">
            <a:avLst/>
          </a:prstGeom>
        </p:spPr>
      </p:pic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188270A5-5B56-4CCE-84C6-4D75D2450723}"/>
              </a:ext>
            </a:extLst>
          </p:cNvPr>
          <p:cNvCxnSpPr>
            <a:cxnSpLocks/>
          </p:cNvCxnSpPr>
          <p:nvPr userDrawn="1"/>
        </p:nvCxnSpPr>
        <p:spPr>
          <a:xfrm>
            <a:off x="550863" y="6010277"/>
            <a:ext cx="11090275" cy="0"/>
          </a:xfrm>
          <a:prstGeom prst="line">
            <a:avLst/>
          </a:prstGeom>
          <a:ln w="15875">
            <a:gradFill>
              <a:gsLst>
                <a:gs pos="0">
                  <a:schemeClr val="accent1"/>
                </a:gs>
                <a:gs pos="5400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2AFB8C0-5C8E-4D3D-ADF9-00059CE618CF}"/>
              </a:ext>
            </a:extLst>
          </p:cNvPr>
          <p:cNvSpPr txBox="1"/>
          <p:nvPr userDrawn="1"/>
        </p:nvSpPr>
        <p:spPr>
          <a:xfrm>
            <a:off x="9541404" y="6179006"/>
            <a:ext cx="209973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chemeClr val="tx2"/>
                </a:solidFill>
              </a:rPr>
              <a:t>https://guap.ru</a:t>
            </a:r>
            <a:endParaRPr lang="ru-RU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771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вершение презентации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C8354B0-5DDB-49B4-A187-3CEDA1E200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41843" y="5605171"/>
            <a:ext cx="1014262" cy="314912"/>
          </a:xfrm>
          <a:prstGeom prst="rect">
            <a:avLst/>
          </a:prstGeom>
        </p:spPr>
      </p:pic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188270A5-5B56-4CCE-84C6-4D75D2450723}"/>
              </a:ext>
            </a:extLst>
          </p:cNvPr>
          <p:cNvCxnSpPr>
            <a:cxnSpLocks/>
          </p:cNvCxnSpPr>
          <p:nvPr userDrawn="1"/>
        </p:nvCxnSpPr>
        <p:spPr>
          <a:xfrm>
            <a:off x="550863" y="6010277"/>
            <a:ext cx="10205243" cy="0"/>
          </a:xfrm>
          <a:prstGeom prst="line">
            <a:avLst/>
          </a:prstGeom>
          <a:ln w="15875">
            <a:gradFill>
              <a:gsLst>
                <a:gs pos="0">
                  <a:schemeClr val="accent1"/>
                </a:gs>
                <a:gs pos="5400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2E00DBC-5DC3-4A2C-A94D-350C2F82CC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r="5385"/>
          <a:stretch/>
        </p:blipFill>
        <p:spPr>
          <a:xfrm>
            <a:off x="10776480" y="5500691"/>
            <a:ext cx="864658" cy="9138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FC432CA-A470-414A-9A8F-5EF0FAB4F9C9}"/>
              </a:ext>
            </a:extLst>
          </p:cNvPr>
          <p:cNvSpPr txBox="1"/>
          <p:nvPr userDrawn="1"/>
        </p:nvSpPr>
        <p:spPr>
          <a:xfrm>
            <a:off x="8676746" y="6179006"/>
            <a:ext cx="209973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chemeClr val="tx2"/>
                </a:solidFill>
              </a:rPr>
              <a:t>https://guap.ru</a:t>
            </a:r>
            <a:endParaRPr lang="ru-RU" sz="1400" b="1" dirty="0">
              <a:solidFill>
                <a:schemeClr val="tx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A6AFA2-D81A-4798-AEC0-3F4A7A8C22AC}"/>
              </a:ext>
            </a:extLst>
          </p:cNvPr>
          <p:cNvSpPr txBox="1"/>
          <p:nvPr userDrawn="1"/>
        </p:nvSpPr>
        <p:spPr>
          <a:xfrm>
            <a:off x="571238" y="6179006"/>
            <a:ext cx="320506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0" dirty="0">
                <a:solidFill>
                  <a:schemeClr val="bg1">
                    <a:lumMod val="50000"/>
                  </a:schemeClr>
                </a:solidFill>
              </a:rPr>
              <a:t>© </a:t>
            </a:r>
            <a:r>
              <a:rPr lang="ru-RU" sz="1100" b="0" dirty="0">
                <a:solidFill>
                  <a:schemeClr val="bg1">
                    <a:lumMod val="50000"/>
                  </a:schemeClr>
                </a:solidFill>
              </a:rPr>
              <a:t>ГУАП, 2023</a:t>
            </a:r>
            <a:endParaRPr lang="ru-RU" sz="1400" b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039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вершение презентации 3 - для выступлени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FFF08F3-1FC8-4409-A953-82A3AF7771C7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 l="-7937" t="-5796" r="-5797" b="-793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2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C8354B0-5DDB-49B4-A187-3CEDA1E200D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89994" y="1141883"/>
            <a:ext cx="2254761" cy="70006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2E00DBC-5DC3-4A2C-A94D-350C2F82CC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r="5385"/>
          <a:stretch/>
        </p:blipFill>
        <p:spPr>
          <a:xfrm>
            <a:off x="10363289" y="949059"/>
            <a:ext cx="1303250" cy="137742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FC432CA-A470-414A-9A8F-5EF0FAB4F9C9}"/>
              </a:ext>
            </a:extLst>
          </p:cNvPr>
          <p:cNvSpPr txBox="1"/>
          <p:nvPr userDrawn="1"/>
        </p:nvSpPr>
        <p:spPr>
          <a:xfrm>
            <a:off x="8147402" y="1734228"/>
            <a:ext cx="2099734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marR="0" lvl="1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https://guap.ru</a:t>
            </a:r>
            <a:endParaRPr lang="ru-RU" sz="1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509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вершение презентации 4 - с контакт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FFF08F3-1FC8-4409-A953-82A3AF7771C7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 l="-7937" t="-5796" r="-5797" b="-793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2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C8354B0-5DDB-49B4-A187-3CEDA1E200D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89994" y="1141883"/>
            <a:ext cx="2254761" cy="70006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2E00DBC-5DC3-4A2C-A94D-350C2F82CC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r="5385"/>
          <a:stretch/>
        </p:blipFill>
        <p:spPr>
          <a:xfrm>
            <a:off x="10363289" y="949059"/>
            <a:ext cx="1303250" cy="137742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FC432CA-A470-414A-9A8F-5EF0FAB4F9C9}"/>
              </a:ext>
            </a:extLst>
          </p:cNvPr>
          <p:cNvSpPr txBox="1"/>
          <p:nvPr userDrawn="1"/>
        </p:nvSpPr>
        <p:spPr>
          <a:xfrm>
            <a:off x="8147402" y="1734228"/>
            <a:ext cx="2099734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marR="0" lvl="1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https://guap.ru</a:t>
            </a:r>
            <a:endParaRPr lang="ru-RU" sz="1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FAF823-6E65-4BE2-B22A-CEAA3977E7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56363" y="3275544"/>
            <a:ext cx="5184775" cy="1997341"/>
          </a:xfrm>
        </p:spPr>
        <p:txBody>
          <a:bodyPr anchor="ctr" anchorCtr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Контакты</a:t>
            </a:r>
          </a:p>
        </p:txBody>
      </p:sp>
    </p:spTree>
    <p:extLst>
      <p:ext uri="{BB962C8B-B14F-4D97-AF65-F5344CB8AC3E}">
        <p14:creationId xmlns:p14="http://schemas.microsoft.com/office/powerpoint/2010/main" val="400157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Relationship Id="rId9" Type="http://schemas.openxmlformats.org/officeDocument/2006/relationships/image" Target="../media/image5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A26B8BC-9AE2-41D8-8A90-8D1C0A2A554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7937" t="-5796" r="-5797" b="-793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2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5009951-9659-4924-B8D1-D9994BE1E4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56155"/>
          <a:stretch/>
        </p:blipFill>
        <p:spPr>
          <a:xfrm>
            <a:off x="550865" y="304376"/>
            <a:ext cx="2827336" cy="109537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39E3CC-EBAD-4C68-8215-E3D1E3388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2509678"/>
            <a:ext cx="8051638" cy="132556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220187D-590C-4FB1-A787-08B69F583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4568243"/>
            <a:ext cx="6234948" cy="10047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Дата</a:t>
            </a:r>
          </a:p>
        </p:txBody>
      </p:sp>
    </p:spTree>
    <p:extLst>
      <p:ext uri="{BB962C8B-B14F-4D97-AF65-F5344CB8AC3E}">
        <p14:creationId xmlns:p14="http://schemas.microsoft.com/office/powerpoint/2010/main" val="1624853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r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32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47" userDrawn="1">
          <p15:clr>
            <a:srgbClr val="F26B43"/>
          </p15:clr>
        </p15:guide>
        <p15:guide id="2" pos="7333" userDrawn="1">
          <p15:clr>
            <a:srgbClr val="F26B43"/>
          </p15:clr>
        </p15:guide>
        <p15:guide id="3" orient="horz" pos="402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EFB9A11F-72FA-0A44-9653-48C9EECB7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07976"/>
            <a:ext cx="9608330" cy="3323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ru-RU" dirty="0"/>
              <a:t>Заголовок слайда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23DE3AE-88ED-4D7E-9545-2150C37B908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26875" y="407976"/>
            <a:ext cx="1014262" cy="314912"/>
          </a:xfrm>
          <a:prstGeom prst="rect">
            <a:avLst/>
          </a:prstGeom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95CF6A84-AC35-45BE-AA65-F59DCCC45A75}"/>
              </a:ext>
            </a:extLst>
          </p:cNvPr>
          <p:cNvCxnSpPr>
            <a:cxnSpLocks/>
          </p:cNvCxnSpPr>
          <p:nvPr userDrawn="1"/>
        </p:nvCxnSpPr>
        <p:spPr>
          <a:xfrm>
            <a:off x="550863" y="968502"/>
            <a:ext cx="11090275" cy="0"/>
          </a:xfrm>
          <a:prstGeom prst="line">
            <a:avLst/>
          </a:prstGeom>
          <a:ln w="15875">
            <a:gradFill>
              <a:gsLst>
                <a:gs pos="0">
                  <a:schemeClr val="accent1"/>
                </a:gs>
                <a:gs pos="5400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Текст 2">
            <a:extLst>
              <a:ext uri="{FF2B5EF4-FFF2-40B4-BE49-F238E27FC236}">
                <a16:creationId xmlns:a16="http://schemas.microsoft.com/office/drawing/2014/main" id="{3B768B2F-9C22-468C-B230-607F8CFF7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2" y="1341437"/>
            <a:ext cx="10515600" cy="42016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ru-RU" dirty="0"/>
              <a:t>Подзаголовок</a:t>
            </a:r>
          </a:p>
          <a:p>
            <a:pPr lvl="1"/>
            <a:r>
              <a:rPr lang="ru-RU" dirty="0"/>
              <a:t>Заголовок таблицы</a:t>
            </a:r>
          </a:p>
          <a:p>
            <a:pPr lvl="2"/>
            <a:r>
              <a:rPr lang="ru-RU" dirty="0"/>
              <a:t>Подпись рисунка</a:t>
            </a:r>
          </a:p>
          <a:p>
            <a:pPr lvl="3"/>
            <a:r>
              <a:rPr lang="ru-RU" dirty="0"/>
              <a:t>Текст</a:t>
            </a:r>
          </a:p>
          <a:p>
            <a:pPr lvl="4"/>
            <a:r>
              <a:rPr lang="ru-RU" dirty="0"/>
              <a:t>Выделенный текст</a:t>
            </a:r>
          </a:p>
          <a:p>
            <a:pPr lvl="5"/>
            <a:r>
              <a:rPr lang="ru-RU" dirty="0"/>
              <a:t>Маркеры</a:t>
            </a:r>
          </a:p>
          <a:p>
            <a:pPr lvl="6"/>
            <a:r>
              <a:rPr lang="ru-RU" dirty="0"/>
              <a:t>Нумерация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44A2A7-9511-4B2D-A046-C71363808B05}"/>
              </a:ext>
            </a:extLst>
          </p:cNvPr>
          <p:cNvSpPr txBox="1"/>
          <p:nvPr userDrawn="1"/>
        </p:nvSpPr>
        <p:spPr>
          <a:xfrm>
            <a:off x="9212262" y="6513813"/>
            <a:ext cx="24288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61FCC40-BD7D-499B-BF07-C5DEC022620E}" type="slidenum">
              <a:rPr lang="ru-RU" sz="1200" kern="1200" smtClean="0">
                <a:solidFill>
                  <a:schemeClr val="tx2">
                    <a:lumMod val="90000"/>
                  </a:schemeClr>
                </a:solidFill>
                <a:latin typeface="+mn-lt"/>
                <a:ea typeface="+mn-ea"/>
                <a:cs typeface="+mn-cs"/>
              </a:rPr>
              <a:pPr algn="r"/>
              <a:t>‹#›</a:t>
            </a:fld>
            <a:endParaRPr lang="ru-RU" sz="1200" kern="1200" dirty="0">
              <a:solidFill>
                <a:schemeClr val="tx2">
                  <a:lumMod val="9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412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1" r:id="rId2"/>
    <p:sldLayoutId id="2147483759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000" kern="1200">
          <a:solidFill>
            <a:schemeClr val="tx2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800" b="1" kern="1200">
          <a:solidFill>
            <a:schemeClr val="accent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1">
            <a:lumMod val="50000"/>
          </a:schemeClr>
        </a:buClr>
        <a:buSzPct val="120000"/>
        <a:buFont typeface="Wingdings" panose="05000000000000000000" pitchFamily="2" charset="2"/>
        <a:buNone/>
        <a:defRPr sz="14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1">
            <a:lumMod val="50000"/>
          </a:schemeClr>
        </a:buClr>
        <a:buFont typeface="+mj-lt"/>
        <a:buNone/>
        <a:tabLst>
          <a:tab pos="269875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Wingdings" panose="05000000000000000000" pitchFamily="2" charset="2"/>
        <a:buNone/>
        <a:defRPr sz="1600" b="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85750" indent="-28575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2"/>
        </a:buClr>
        <a:buFont typeface="Wingdings" panose="05000000000000000000" pitchFamily="2" charset="2"/>
        <a:buChar char="§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71463" indent="-271463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+mj-lt"/>
        <a:buAutoNum type="arabi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45" userDrawn="1">
          <p15:clr>
            <a:srgbClr val="F26B43"/>
          </p15:clr>
        </p15:guide>
        <p15:guide id="2" pos="347">
          <p15:clr>
            <a:srgbClr val="F26B43"/>
          </p15:clr>
        </p15:guide>
        <p15:guide id="3" orient="horz" pos="4020">
          <p15:clr>
            <a:srgbClr val="F26B43"/>
          </p15:clr>
        </p15:guide>
        <p15:guide id="4" pos="7333">
          <p15:clr>
            <a:srgbClr val="F26B43"/>
          </p15:clr>
        </p15:guide>
        <p15:guide id="5" pos="3613" userDrawn="1">
          <p15:clr>
            <a:srgbClr val="F26B43"/>
          </p15:clr>
        </p15:guide>
        <p15:guide id="6" pos="4067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EFB9A11F-72FA-0A44-9653-48C9EECB7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07976"/>
            <a:ext cx="9608330" cy="3323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ru-RU" dirty="0"/>
              <a:t>Заголовок слайда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23DE3AE-88ED-4D7E-9545-2150C37B908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26875" y="407976"/>
            <a:ext cx="1014262" cy="314912"/>
          </a:xfrm>
          <a:prstGeom prst="rect">
            <a:avLst/>
          </a:prstGeom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95CF6A84-AC35-45BE-AA65-F59DCCC45A75}"/>
              </a:ext>
            </a:extLst>
          </p:cNvPr>
          <p:cNvCxnSpPr>
            <a:cxnSpLocks/>
          </p:cNvCxnSpPr>
          <p:nvPr userDrawn="1"/>
        </p:nvCxnSpPr>
        <p:spPr>
          <a:xfrm>
            <a:off x="550863" y="968502"/>
            <a:ext cx="11090275" cy="0"/>
          </a:xfrm>
          <a:prstGeom prst="line">
            <a:avLst/>
          </a:prstGeom>
          <a:ln w="15875">
            <a:gradFill>
              <a:gsLst>
                <a:gs pos="0">
                  <a:schemeClr val="accent1"/>
                </a:gs>
                <a:gs pos="5400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Текст 2">
            <a:extLst>
              <a:ext uri="{FF2B5EF4-FFF2-40B4-BE49-F238E27FC236}">
                <a16:creationId xmlns:a16="http://schemas.microsoft.com/office/drawing/2014/main" id="{3B768B2F-9C22-468C-B230-607F8CFF7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2" y="1341437"/>
            <a:ext cx="10515600" cy="42016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ru-RU" dirty="0"/>
              <a:t>Подзаголовок</a:t>
            </a:r>
          </a:p>
          <a:p>
            <a:pPr lvl="1"/>
            <a:r>
              <a:rPr lang="ru-RU" dirty="0"/>
              <a:t>Заголовок таблицы</a:t>
            </a:r>
          </a:p>
          <a:p>
            <a:pPr lvl="2"/>
            <a:r>
              <a:rPr lang="ru-RU" dirty="0"/>
              <a:t>Подпись рисунка</a:t>
            </a:r>
          </a:p>
          <a:p>
            <a:pPr lvl="3"/>
            <a:r>
              <a:rPr lang="ru-RU" dirty="0"/>
              <a:t>Текст</a:t>
            </a:r>
          </a:p>
          <a:p>
            <a:pPr lvl="4"/>
            <a:r>
              <a:rPr lang="ru-RU" dirty="0"/>
              <a:t>Выделенный текст</a:t>
            </a:r>
          </a:p>
          <a:p>
            <a:pPr lvl="5"/>
            <a:r>
              <a:rPr lang="ru-RU" dirty="0"/>
              <a:t>Маркеры</a:t>
            </a:r>
          </a:p>
          <a:p>
            <a:pPr lvl="6"/>
            <a:r>
              <a:rPr lang="ru-RU" dirty="0"/>
              <a:t>Нумерация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14C9C7-3F3B-4FAE-B19C-B28F0A67B7F7}"/>
              </a:ext>
            </a:extLst>
          </p:cNvPr>
          <p:cNvSpPr txBox="1"/>
          <p:nvPr userDrawn="1"/>
        </p:nvSpPr>
        <p:spPr>
          <a:xfrm>
            <a:off x="9212262" y="6513813"/>
            <a:ext cx="24288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61FCC40-BD7D-499B-BF07-C5DEC022620E}" type="slidenum">
              <a:rPr lang="ru-RU" sz="1200" kern="1200" smtClean="0">
                <a:solidFill>
                  <a:schemeClr val="tx2">
                    <a:lumMod val="90000"/>
                  </a:schemeClr>
                </a:solidFill>
                <a:latin typeface="+mn-lt"/>
                <a:ea typeface="+mn-ea"/>
                <a:cs typeface="+mn-cs"/>
              </a:rPr>
              <a:pPr algn="r"/>
              <a:t>‹#›</a:t>
            </a:fld>
            <a:endParaRPr lang="ru-RU" sz="1200" kern="1200" dirty="0">
              <a:solidFill>
                <a:schemeClr val="tx2">
                  <a:lumMod val="9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6249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6" r:id="rId2"/>
    <p:sldLayoutId id="2147483847" r:id="rId3"/>
    <p:sldLayoutId id="2147483849" r:id="rId4"/>
    <p:sldLayoutId id="2147483850" r:id="rId5"/>
    <p:sldLayoutId id="2147483843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000" kern="1200">
          <a:solidFill>
            <a:schemeClr val="tx2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800" b="1" kern="1200">
          <a:solidFill>
            <a:schemeClr val="accent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1">
            <a:lumMod val="50000"/>
          </a:schemeClr>
        </a:buClr>
        <a:buSzPct val="120000"/>
        <a:buFont typeface="Wingdings" panose="05000000000000000000" pitchFamily="2" charset="2"/>
        <a:buNone/>
        <a:defRPr sz="14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1">
            <a:lumMod val="50000"/>
          </a:schemeClr>
        </a:buClr>
        <a:buFont typeface="+mj-lt"/>
        <a:buNone/>
        <a:tabLst>
          <a:tab pos="269875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Wingdings" panose="05000000000000000000" pitchFamily="2" charset="2"/>
        <a:buNone/>
        <a:defRPr sz="1600" b="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85750" indent="-28575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2"/>
        </a:buClr>
        <a:buFont typeface="Wingdings" panose="05000000000000000000" pitchFamily="2" charset="2"/>
        <a:buChar char="§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71463" indent="-271463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+mj-lt"/>
        <a:buAutoNum type="arabi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45" userDrawn="1">
          <p15:clr>
            <a:srgbClr val="F26B43"/>
          </p15:clr>
        </p15:guide>
        <p15:guide id="2" pos="347">
          <p15:clr>
            <a:srgbClr val="F26B43"/>
          </p15:clr>
        </p15:guide>
        <p15:guide id="3" orient="horz" pos="4020">
          <p15:clr>
            <a:srgbClr val="F26B43"/>
          </p15:clr>
        </p15:guide>
        <p15:guide id="4" pos="7333">
          <p15:clr>
            <a:srgbClr val="F26B43"/>
          </p15:clr>
        </p15:guide>
        <p15:guide id="5" pos="4067" userDrawn="1">
          <p15:clr>
            <a:srgbClr val="F26B43"/>
          </p15:clr>
        </p15:guide>
        <p15:guide id="6" pos="361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financialcompass.app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A5BC97-99E1-4827-A5AA-5E9EBED1B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1448602"/>
            <a:ext cx="6067650" cy="1325563"/>
          </a:xfrm>
        </p:spPr>
        <p:txBody>
          <a:bodyPr/>
          <a:lstStyle/>
          <a:p>
            <a:r>
              <a:rPr lang="ru-RU" dirty="0"/>
              <a:t>Финансовый Компас </a:t>
            </a:r>
            <a:r>
              <a:rPr lang="en-US" dirty="0"/>
              <a:t>— </a:t>
            </a:r>
            <a:r>
              <a:rPr lang="ru-RU" dirty="0"/>
              <a:t>мобильное веб-приложение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EA8D34-BBBA-48A9-9B83-130C3E8DC9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0863" y="3008422"/>
            <a:ext cx="6330950" cy="841155"/>
          </a:xfrm>
        </p:spPr>
        <p:txBody>
          <a:bodyPr>
            <a:normAutofit/>
          </a:bodyPr>
          <a:lstStyle/>
          <a:p>
            <a:r>
              <a:rPr lang="ru-RU" dirty="0"/>
              <a:t>Институт информационных технологий и программирования</a:t>
            </a:r>
            <a:r>
              <a:rPr lang="en-US" dirty="0"/>
              <a:t>. </a:t>
            </a:r>
            <a:r>
              <a:rPr lang="ru-RU" dirty="0"/>
              <a:t>Кафедра информационных систем и технологий. Группа 4326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C26AC53-244B-4289-B3B5-D31C1BFD52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ru-RU" dirty="0"/>
              <a:t>2024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60ADC51-8838-C586-4EB7-B13B649425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11782" y="1933712"/>
            <a:ext cx="2639548" cy="26395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21B50C5-9E9C-22DF-39D2-86B4E5F81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2999" y="1761434"/>
            <a:ext cx="2639548" cy="2639548"/>
          </a:xfrm>
          <a:prstGeom prst="rect">
            <a:avLst/>
          </a:prstGeom>
        </p:spPr>
      </p:pic>
      <p:sp>
        <p:nvSpPr>
          <p:cNvPr id="8" name="Текст 2">
            <a:extLst>
              <a:ext uri="{FF2B5EF4-FFF2-40B4-BE49-F238E27FC236}">
                <a16:creationId xmlns:a16="http://schemas.microsoft.com/office/drawing/2014/main" id="{DADCF7EF-2D1B-49F2-2ED5-8A3BF56A9AE1}"/>
              </a:ext>
            </a:extLst>
          </p:cNvPr>
          <p:cNvSpPr txBox="1">
            <a:spLocks/>
          </p:cNvSpPr>
          <p:nvPr/>
        </p:nvSpPr>
        <p:spPr>
          <a:xfrm>
            <a:off x="550863" y="4103126"/>
            <a:ext cx="6330950" cy="15893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Выступающие:</a:t>
            </a:r>
          </a:p>
          <a:p>
            <a:pPr marL="285750" indent="-285750">
              <a:buClr>
                <a:schemeClr val="accent2">
                  <a:lumMod val="75000"/>
                </a:schemeClr>
              </a:buClr>
              <a:buFont typeface="Wingdings" pitchFamily="2" charset="2"/>
              <a:buChar char="§"/>
            </a:pPr>
            <a:r>
              <a:rPr lang="ru-RU" dirty="0"/>
              <a:t>Волжан Евгений Михайлович</a:t>
            </a:r>
          </a:p>
          <a:p>
            <a:pPr marL="285750" indent="-285750">
              <a:buClr>
                <a:schemeClr val="accent2">
                  <a:lumMod val="75000"/>
                </a:schemeClr>
              </a:buClr>
              <a:buFont typeface="Wingdings" pitchFamily="2" charset="2"/>
              <a:buChar char="§"/>
            </a:pPr>
            <a:r>
              <a:rPr lang="ru-RU" dirty="0"/>
              <a:t>Георгов Олег Георгиевич</a:t>
            </a:r>
          </a:p>
          <a:p>
            <a:pPr marL="285750" indent="-285750">
              <a:buClr>
                <a:schemeClr val="accent2">
                  <a:lumMod val="75000"/>
                </a:schemeClr>
              </a:buClr>
              <a:buFont typeface="Wingdings" pitchFamily="2" charset="2"/>
              <a:buChar char="§"/>
            </a:pPr>
            <a:r>
              <a:rPr lang="ru-RU" dirty="0"/>
              <a:t>Томчук Григорий Сергеевич</a:t>
            </a:r>
          </a:p>
          <a:p>
            <a:pPr marL="285750" indent="-285750">
              <a:buClr>
                <a:schemeClr val="accent2">
                  <a:lumMod val="75000"/>
                </a:schemeClr>
              </a:buClr>
              <a:buFont typeface="Wingdings" pitchFamily="2" charset="2"/>
              <a:buChar char="§"/>
            </a:pPr>
            <a:r>
              <a:rPr lang="ru-RU" dirty="0"/>
              <a:t>Якупов </a:t>
            </a:r>
            <a:r>
              <a:rPr lang="ru-RU" dirty="0" err="1"/>
              <a:t>Расуль</a:t>
            </a:r>
            <a:r>
              <a:rPr lang="ru-RU" dirty="0"/>
              <a:t> </a:t>
            </a:r>
            <a:r>
              <a:rPr lang="ru-RU" dirty="0" err="1"/>
              <a:t>Газинурович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5815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DED3B-262F-4372-5BA0-1FA410A4C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Написание программного кода приложения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ED701-12FA-7649-8225-8C73EAB821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982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DED3B-262F-4372-5BA0-1FA410A4C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Написание программного кода приложения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ED701-12FA-7649-8225-8C73EAB821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165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DED3B-262F-4372-5BA0-1FA410A4C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Написание программного кода приложения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ED701-12FA-7649-8225-8C73EAB821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426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DED3B-262F-4372-5BA0-1FA410A4C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 готового продукта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ED701-12FA-7649-8225-8C73EAB821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650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DED3B-262F-4372-5BA0-1FA410A4C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 готового продукта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ED701-12FA-7649-8225-8C73EAB821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159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84385F6-8456-2C72-A534-B9F5E541C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использованных источников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D340031-DE9F-8B27-6210-24CFEE4D35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0863" y="1341438"/>
            <a:ext cx="9608330" cy="5040312"/>
          </a:xfrm>
        </p:spPr>
        <p:txBody>
          <a:bodyPr>
            <a:normAutofit fontScale="92500" lnSpcReduction="20000"/>
          </a:bodyPr>
          <a:lstStyle/>
          <a:p>
            <a:pPr marL="274320" indent="-274320">
              <a:spcAft>
                <a:spcPts val="600"/>
              </a:spcAft>
              <a:buFont typeface="+mj-lt"/>
              <a:buAutoNum type="arabicPeriod"/>
            </a:pPr>
            <a:r>
              <a:rPr lang="ru-RU" sz="1600" dirty="0"/>
              <a:t>Коваленко, В. Н. Обзор популярных мобильных приложений для управления личными финансами // Финансы и кредит. – 2021. – № 10. – С. 24-29.</a:t>
            </a:r>
          </a:p>
          <a:p>
            <a:pPr marL="274320" indent="-274320">
              <a:spcAft>
                <a:spcPts val="600"/>
              </a:spcAft>
              <a:buFont typeface="+mj-lt"/>
              <a:buAutoNum type="arabicPeriod"/>
            </a:pPr>
            <a:r>
              <a:rPr lang="ru-RU" sz="1600" dirty="0"/>
              <a:t>Иванов, П. А., Смирнова, Е. В. Рынок мобильных приложений для управления личными финансами: тенденции и перспективы // Современные информационные технологии и ИТ-образование. – 2020. – Т. 16, № 3. – С. 45-54.</a:t>
            </a:r>
          </a:p>
          <a:p>
            <a:pPr marL="274320" indent="-274320">
              <a:spcAft>
                <a:spcPts val="600"/>
              </a:spcAft>
              <a:buFont typeface="+mj-lt"/>
              <a:buAutoNum type="arabicPeriod"/>
            </a:pPr>
            <a:r>
              <a:rPr lang="ru-RU" sz="1600" dirty="0"/>
              <a:t>Петренко, А. В. Прототипирование мобильных приложений в </a:t>
            </a:r>
            <a:r>
              <a:rPr lang="en-US" sz="1600" dirty="0"/>
              <a:t>Figma // </a:t>
            </a:r>
            <a:r>
              <a:rPr lang="ru-RU" sz="1600" dirty="0"/>
              <a:t>Журнал системных исследований. – 2022. – № 7. – С. 34-39.</a:t>
            </a:r>
          </a:p>
          <a:p>
            <a:pPr marL="274320" indent="-274320">
              <a:spcAft>
                <a:spcPts val="600"/>
              </a:spcAft>
              <a:buFont typeface="+mj-lt"/>
              <a:buAutoNum type="arabicPeriod"/>
            </a:pPr>
            <a:r>
              <a:rPr lang="ru-RU" sz="1600" dirty="0"/>
              <a:t>Соколова, М. В. Разработка пользовательского интерфейса с помощью </a:t>
            </a:r>
            <a:r>
              <a:rPr lang="en-US" sz="1600" dirty="0"/>
              <a:t>Figma // </a:t>
            </a:r>
            <a:r>
              <a:rPr lang="ru-RU" sz="1600" dirty="0"/>
              <a:t>Вестник информационных технологий. – 2021. – Т. 28, № 5. – С. 78-83.</a:t>
            </a:r>
          </a:p>
          <a:p>
            <a:pPr marL="274320" indent="-274320">
              <a:spcAft>
                <a:spcPts val="600"/>
              </a:spcAft>
              <a:buFont typeface="+mj-lt"/>
              <a:buAutoNum type="arabicPeriod"/>
            </a:pPr>
            <a:r>
              <a:rPr lang="ru-RU" sz="1600" dirty="0"/>
              <a:t>Иванов, Д. С. Применение </a:t>
            </a:r>
            <a:r>
              <a:rPr lang="en-US" sz="1600" dirty="0" err="1"/>
              <a:t>Vue.js</a:t>
            </a:r>
            <a:r>
              <a:rPr lang="en-US" sz="1600" dirty="0"/>
              <a:t> </a:t>
            </a:r>
            <a:r>
              <a:rPr lang="ru-RU" sz="1600" dirty="0"/>
              <a:t>для создания веб-приложений // Вестник программной инженерии. – 2021. – Т. 10, № 2. – С. 98-104.</a:t>
            </a:r>
          </a:p>
          <a:p>
            <a:pPr marL="274320" indent="-274320">
              <a:spcAft>
                <a:spcPts val="600"/>
              </a:spcAft>
              <a:buFont typeface="+mj-lt"/>
              <a:buAutoNum type="arabicPeriod"/>
            </a:pPr>
            <a:r>
              <a:rPr lang="ru-RU" sz="1600" dirty="0"/>
              <a:t>Андреев, Е. Н., Сидорова, Л. М. Разработка одностраничных веб-приложений с использованием </a:t>
            </a:r>
            <a:r>
              <a:rPr lang="en-US" sz="1600" dirty="0" err="1"/>
              <a:t>Nuxt.js</a:t>
            </a:r>
            <a:r>
              <a:rPr lang="en-US" sz="1600" dirty="0"/>
              <a:t> // </a:t>
            </a:r>
            <a:r>
              <a:rPr lang="ru-RU" sz="1600" dirty="0"/>
              <a:t>Современные проблемы компьютерных наук. – 2020. – Т. 5, № 4. – С. 22-28.</a:t>
            </a:r>
          </a:p>
          <a:p>
            <a:pPr marL="274320" indent="-274320">
              <a:spcAft>
                <a:spcPts val="600"/>
              </a:spcAft>
              <a:buFont typeface="+mj-lt"/>
              <a:buAutoNum type="arabicPeriod"/>
            </a:pPr>
            <a:r>
              <a:rPr lang="ru-RU" sz="1600" dirty="0"/>
              <a:t>Нестеренко, О. В. Применение </a:t>
            </a:r>
            <a:r>
              <a:rPr lang="en-US" sz="1600" dirty="0"/>
              <a:t>Google Firebase </a:t>
            </a:r>
            <a:r>
              <a:rPr lang="ru-RU" sz="1600" dirty="0"/>
              <a:t>для разработки мобильных приложений // Вестник цифровых технологий. – 2021. – № 12. – С. 13-18.</a:t>
            </a:r>
          </a:p>
          <a:p>
            <a:pPr marL="274320" indent="-274320">
              <a:spcAft>
                <a:spcPts val="600"/>
              </a:spcAft>
              <a:buFont typeface="+mj-lt"/>
              <a:buAutoNum type="arabicPeriod"/>
            </a:pPr>
            <a:r>
              <a:rPr lang="ru-RU" sz="1600" dirty="0"/>
              <a:t>Белов, П. А. Использование </a:t>
            </a:r>
            <a:r>
              <a:rPr lang="en-US" sz="1600" dirty="0"/>
              <a:t>Firebase </a:t>
            </a:r>
            <a:r>
              <a:rPr lang="ru-RU" sz="1600" dirty="0"/>
              <a:t>для хранения данных мобильных приложений // Моделирование и анализ информационных систем. – 2020. – Т. 27, № 6. – С. 45-51.</a:t>
            </a:r>
          </a:p>
          <a:p>
            <a:pPr marL="274320" indent="-274320">
              <a:spcAft>
                <a:spcPts val="600"/>
              </a:spcAft>
              <a:buFont typeface="+mj-lt"/>
              <a:buAutoNum type="arabicPeriod"/>
            </a:pPr>
            <a:r>
              <a:rPr lang="ru-RU" sz="1600" dirty="0"/>
              <a:t>Смирнов, А. В. Облачные платформы для хранения данных мобильных приложений // Вопросы информационных технологий. – 2020. – № 8. – С. 67-72.</a:t>
            </a:r>
          </a:p>
          <a:p>
            <a:pPr marL="274320" indent="-274320">
              <a:spcAft>
                <a:spcPts val="600"/>
              </a:spcAft>
              <a:buFont typeface="+mj-lt"/>
              <a:buAutoNum type="arabicPeriod"/>
            </a:pPr>
            <a:r>
              <a:rPr lang="ru-RU" sz="1600" dirty="0"/>
              <a:t>Сидоров, И. Г. Архитектура облачных сервисов для мобильных приложений // Вестник прикладных исследований. – 2021. – Т. 9, № 2. – С. 56-61.</a:t>
            </a:r>
          </a:p>
        </p:txBody>
      </p:sp>
    </p:spTree>
    <p:extLst>
      <p:ext uri="{BB962C8B-B14F-4D97-AF65-F5344CB8AC3E}">
        <p14:creationId xmlns:p14="http://schemas.microsoft.com/office/powerpoint/2010/main" val="3911096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AC1689-82A7-7218-8C96-FA7260A9D5D5}"/>
              </a:ext>
            </a:extLst>
          </p:cNvPr>
          <p:cNvSpPr txBox="1">
            <a:spLocks/>
          </p:cNvSpPr>
          <p:nvPr/>
        </p:nvSpPr>
        <p:spPr>
          <a:xfrm>
            <a:off x="550863" y="2559676"/>
            <a:ext cx="6668084" cy="17386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1">
                  <a:lumMod val="50000"/>
                </a:schemeClr>
              </a:buClr>
              <a:buSzPct val="120000"/>
              <a:buFont typeface="Wingdings" panose="05000000000000000000" pitchFamily="2" charset="2"/>
              <a:buNone/>
              <a:defRPr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1">
                  <a:lumMod val="50000"/>
                </a:schemeClr>
              </a:buClr>
              <a:buFont typeface="+mj-lt"/>
              <a:buNone/>
              <a:tabLst>
                <a:tab pos="269875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None/>
              <a:defRPr sz="16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8575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1463" indent="-271463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Благодарим за внимание.</a:t>
            </a:r>
            <a:endParaRPr lang="en-US" dirty="0"/>
          </a:p>
          <a:p>
            <a:r>
              <a:rPr lang="ru-RU" dirty="0"/>
              <a:t>Вы можете найти наше приложение, перейдя по ссылке: </a:t>
            </a:r>
            <a:r>
              <a:rPr lang="en-US" dirty="0">
                <a:hlinkClick r:id="rId2"/>
              </a:rPr>
              <a:t>https://financialcompass.app</a:t>
            </a:r>
            <a:r>
              <a:rPr lang="ru-RU" dirty="0"/>
              <a:t>, или же наведя камеру на </a:t>
            </a:r>
            <a:r>
              <a:rPr lang="en-US" dirty="0"/>
              <a:t>QR-</a:t>
            </a:r>
            <a:r>
              <a:rPr lang="ru-RU" dirty="0"/>
              <a:t>код.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7AAC134-A168-FCCF-3159-126C08724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9937" y="2092882"/>
            <a:ext cx="2672235" cy="267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8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84385F6-8456-2C72-A534-B9F5E541C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D340031-DE9F-8B27-6210-24CFEE4D35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0863" y="1341438"/>
            <a:ext cx="9608330" cy="5040312"/>
          </a:xfrm>
        </p:spPr>
        <p:txBody>
          <a:bodyPr>
            <a:noAutofit/>
          </a:bodyPr>
          <a:lstStyle/>
          <a:p>
            <a:r>
              <a:rPr lang="ru-RU" dirty="0"/>
              <a:t>Миссия данного проекта заключается в том, чтобы создать простое и удобное приложение, которое поможет отслеживать доходы и расходы пользователя, обеспечивая базовые функции для управления личными финансами.</a:t>
            </a:r>
          </a:p>
          <a:p>
            <a:r>
              <a:rPr lang="ru-RU" b="1" dirty="0"/>
              <a:t>Основная цель</a:t>
            </a:r>
            <a:r>
              <a:rPr lang="ru-RU" dirty="0"/>
              <a:t> — разработка простого приложения для отслеживания доходов и расходов. Подцелями являются:</a:t>
            </a:r>
          </a:p>
          <a:p>
            <a:pPr marL="285750" indent="-285750">
              <a:buClr>
                <a:schemeClr val="accent2">
                  <a:lumMod val="75000"/>
                </a:schemeClr>
              </a:buClr>
              <a:buFont typeface="Wingdings" pitchFamily="2" charset="2"/>
              <a:buChar char="§"/>
            </a:pPr>
            <a:r>
              <a:rPr lang="ru-RU" dirty="0"/>
              <a:t>Создание интуитивно понятного интерфейса.</a:t>
            </a:r>
          </a:p>
          <a:p>
            <a:pPr marL="285750" indent="-285750">
              <a:buClr>
                <a:schemeClr val="accent2">
                  <a:lumMod val="75000"/>
                </a:schemeClr>
              </a:buClr>
              <a:buFont typeface="Wingdings" pitchFamily="2" charset="2"/>
              <a:buChar char="§"/>
            </a:pPr>
            <a:r>
              <a:rPr lang="ru-RU" dirty="0"/>
              <a:t>Реализация основных функций для ввода и учета доходов и расходов.</a:t>
            </a:r>
          </a:p>
          <a:p>
            <a:pPr marL="285750" indent="-285750">
              <a:buClr>
                <a:schemeClr val="accent2">
                  <a:lumMod val="75000"/>
                </a:schemeClr>
              </a:buClr>
              <a:buFont typeface="Wingdings" pitchFamily="2" charset="2"/>
              <a:buChar char="§"/>
            </a:pPr>
            <a:r>
              <a:rPr lang="ru-RU" dirty="0"/>
              <a:t>Обеспечение безопасности данных пользователей.</a:t>
            </a:r>
          </a:p>
          <a:p>
            <a:pPr marL="285750" indent="-285750">
              <a:buClr>
                <a:schemeClr val="accent2">
                  <a:lumMod val="75000"/>
                </a:schemeClr>
              </a:buClr>
              <a:buFont typeface="Wingdings" pitchFamily="2" charset="2"/>
              <a:buChar char="§"/>
            </a:pPr>
            <a:r>
              <a:rPr lang="ru-RU" dirty="0"/>
              <a:t>Создание простых отчетов для анализа финансового состояния.</a:t>
            </a:r>
          </a:p>
        </p:txBody>
      </p:sp>
    </p:spTree>
    <p:extLst>
      <p:ext uri="{BB962C8B-B14F-4D97-AF65-F5344CB8AC3E}">
        <p14:creationId xmlns:p14="http://schemas.microsoft.com/office/powerpoint/2010/main" val="3544707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84385F6-8456-2C72-A534-B9F5E541C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D340031-DE9F-8B27-6210-24CFEE4D35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0863" y="1341438"/>
            <a:ext cx="9608330" cy="5040312"/>
          </a:xfrm>
        </p:spPr>
        <p:txBody>
          <a:bodyPr>
            <a:normAutofit/>
          </a:bodyPr>
          <a:lstStyle/>
          <a:p>
            <a:r>
              <a:rPr lang="ru-RU" dirty="0"/>
              <a:t>Перед реализацией готового продукта нашей командой были сформулированы следующие задачи:</a:t>
            </a:r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pitchFamily="2" charset="2"/>
              <a:buChar char="§"/>
            </a:pPr>
            <a:r>
              <a:rPr lang="ru-RU" b="1" dirty="0"/>
              <a:t>Анализ существующих решений на рынке</a:t>
            </a:r>
            <a:r>
              <a:rPr lang="en-US" b="1" dirty="0"/>
              <a:t>.</a:t>
            </a:r>
            <a:r>
              <a:rPr lang="en-US" dirty="0"/>
              <a:t> </a:t>
            </a:r>
            <a:r>
              <a:rPr lang="ru-RU" dirty="0"/>
              <a:t>Изучить и проанализировать популярные приложения для управления личными финансами, выявить их сильные и слабые стороны, а также определить уникальные функции, которые могут помочь привлечь пользователей к нашему приложению.</a:t>
            </a:r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pitchFamily="2" charset="2"/>
              <a:buChar char="§"/>
            </a:pPr>
            <a:r>
              <a:rPr lang="ru-RU" b="1" dirty="0"/>
              <a:t>Разработка прототипа приложения</a:t>
            </a:r>
            <a:r>
              <a:rPr lang="en-US" b="1" dirty="0"/>
              <a:t>. </a:t>
            </a:r>
            <a:r>
              <a:rPr lang="ru-RU" dirty="0"/>
              <a:t>Создать макеты пользовательского интерфейса, разработать информационную схему базы данных.</a:t>
            </a:r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pitchFamily="2" charset="2"/>
              <a:buChar char="§"/>
            </a:pPr>
            <a:r>
              <a:rPr lang="ru-RU" b="1" dirty="0"/>
              <a:t>Программирование и интеграция функций</a:t>
            </a:r>
            <a:r>
              <a:rPr lang="en-US" b="1" dirty="0"/>
              <a:t>. </a:t>
            </a:r>
            <a:r>
              <a:rPr lang="ru-RU" dirty="0"/>
              <a:t>Реализовать предусмотренные дизайном функции приложения, интегрировать их в интерфейс.</a:t>
            </a:r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pitchFamily="2" charset="2"/>
              <a:buChar char="§"/>
            </a:pPr>
            <a:r>
              <a:rPr lang="ru-RU" b="1" dirty="0"/>
              <a:t>Тестирование и запуск приложения</a:t>
            </a:r>
            <a:r>
              <a:rPr lang="en-US" b="1" dirty="0"/>
              <a:t>. </a:t>
            </a:r>
            <a:r>
              <a:rPr lang="ru-RU" dirty="0"/>
              <a:t>Подготовить приложение к использованию и предоставить доступ для пользователей.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64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9F4D94-FBF3-3E9D-BD05-3C99A049A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Исикавы для «Финансового Компаса»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3A69D8-A8BA-EFA0-1976-FF081B01E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63" y="1341438"/>
            <a:ext cx="11090275" cy="469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269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DED3B-262F-4372-5BA0-1FA410A4C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Исследование приложений-конкурентов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ED701-12FA-7649-8225-8C73EAB821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544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DED3B-262F-4372-5BA0-1FA410A4C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Исследование приложений-конкурентов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ED701-12FA-7649-8225-8C73EAB821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591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DED3B-262F-4372-5BA0-1FA410A4C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Исследование приложений-конкурентов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ED701-12FA-7649-8225-8C73EAB821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983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DED3B-262F-4372-5BA0-1FA410A4C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Дизайн и прототипирование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ED701-12FA-7649-8225-8C73EAB821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080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DED3B-262F-4372-5BA0-1FA410A4C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Дизайн и прототипирование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ED701-12FA-7649-8225-8C73EAB821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978441"/>
      </p:ext>
    </p:extLst>
  </p:cSld>
  <p:clrMapOvr>
    <a:masterClrMapping/>
  </p:clrMapOvr>
</p:sld>
</file>

<file path=ppt/theme/theme1.xml><?xml version="1.0" encoding="utf-8"?>
<a:theme xmlns:a="http://schemas.openxmlformats.org/drawingml/2006/main" name="Титульная страница">
  <a:themeElements>
    <a:clrScheme name="Палитра ГУАП">
      <a:dk1>
        <a:srgbClr val="242834"/>
      </a:dk1>
      <a:lt1>
        <a:srgbClr val="FFFFFF"/>
      </a:lt1>
      <a:dk2>
        <a:srgbClr val="002C5F"/>
      </a:dk2>
      <a:lt2>
        <a:srgbClr val="FFFFFF"/>
      </a:lt2>
      <a:accent1>
        <a:srgbClr val="005AAA"/>
      </a:accent1>
      <a:accent2>
        <a:srgbClr val="E70F47"/>
      </a:accent2>
      <a:accent3>
        <a:srgbClr val="00BEF3"/>
      </a:accent3>
      <a:accent4>
        <a:srgbClr val="9269C9"/>
      </a:accent4>
      <a:accent5>
        <a:srgbClr val="FF6418"/>
      </a:accent5>
      <a:accent6>
        <a:srgbClr val="009A49"/>
      </a:accent6>
      <a:hlink>
        <a:srgbClr val="4E41CC"/>
      </a:hlink>
      <a:folHlink>
        <a:srgbClr val="D65D8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ГУАП презентация курса.potx" id="{0DF838E0-DD05-488A-AC6B-E98ACB4C24AD}" vid="{75426110-BF82-4921-B51E-81780A536C48}"/>
    </a:ext>
  </a:extLst>
</a:theme>
</file>

<file path=ppt/theme/theme2.xml><?xml version="1.0" encoding="utf-8"?>
<a:theme xmlns:a="http://schemas.openxmlformats.org/drawingml/2006/main" name="Текстовые блоки">
  <a:themeElements>
    <a:clrScheme name="Палитра ГУАП">
      <a:dk1>
        <a:srgbClr val="242834"/>
      </a:dk1>
      <a:lt1>
        <a:srgbClr val="FFFFFF"/>
      </a:lt1>
      <a:dk2>
        <a:srgbClr val="002C5F"/>
      </a:dk2>
      <a:lt2>
        <a:srgbClr val="FFFFFF"/>
      </a:lt2>
      <a:accent1>
        <a:srgbClr val="005AAA"/>
      </a:accent1>
      <a:accent2>
        <a:srgbClr val="E70F47"/>
      </a:accent2>
      <a:accent3>
        <a:srgbClr val="00BEF3"/>
      </a:accent3>
      <a:accent4>
        <a:srgbClr val="9269C9"/>
      </a:accent4>
      <a:accent5>
        <a:srgbClr val="FF6418"/>
      </a:accent5>
      <a:accent6>
        <a:srgbClr val="009A49"/>
      </a:accent6>
      <a:hlink>
        <a:srgbClr val="4E41CC"/>
      </a:hlink>
      <a:folHlink>
        <a:srgbClr val="D65D8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6200000" scaled="1"/>
          <a:tileRect/>
        </a:gra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dirty="0">
            <a:solidFill>
              <a:schemeClr val="tx2"/>
            </a:solidFill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ГУАП презентация курса.potx" id="{0DF838E0-DD05-488A-AC6B-E98ACB4C24AD}" vid="{8C20C85A-CFD0-4C40-80A0-6689F915CE1B}"/>
    </a:ext>
  </a:extLst>
</a:theme>
</file>

<file path=ppt/theme/theme3.xml><?xml version="1.0" encoding="utf-8"?>
<a:theme xmlns:a="http://schemas.openxmlformats.org/drawingml/2006/main" name="Дополнительные блоки">
  <a:themeElements>
    <a:clrScheme name="Палитра ГУАП">
      <a:dk1>
        <a:srgbClr val="242834"/>
      </a:dk1>
      <a:lt1>
        <a:srgbClr val="FFFFFF"/>
      </a:lt1>
      <a:dk2>
        <a:srgbClr val="002C5F"/>
      </a:dk2>
      <a:lt2>
        <a:srgbClr val="FFFFFF"/>
      </a:lt2>
      <a:accent1>
        <a:srgbClr val="005AAA"/>
      </a:accent1>
      <a:accent2>
        <a:srgbClr val="E70F47"/>
      </a:accent2>
      <a:accent3>
        <a:srgbClr val="00BEF3"/>
      </a:accent3>
      <a:accent4>
        <a:srgbClr val="9269C9"/>
      </a:accent4>
      <a:accent5>
        <a:srgbClr val="FF6418"/>
      </a:accent5>
      <a:accent6>
        <a:srgbClr val="009A49"/>
      </a:accent6>
      <a:hlink>
        <a:srgbClr val="4E41CC"/>
      </a:hlink>
      <a:folHlink>
        <a:srgbClr val="D65D8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6200000" scaled="1"/>
          <a:tileRect/>
        </a:gra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dirty="0">
            <a:solidFill>
              <a:schemeClr val="tx2"/>
            </a:solidFill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ГУАП презентация курса.potx" id="{0DF838E0-DD05-488A-AC6B-E98ACB4C24AD}" vid="{AFBC0B84-8B15-49D7-9C5E-B813409B8E8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ГУАП презентация курса - шаблон</Template>
  <TotalTime>117</TotalTime>
  <Words>616</Words>
  <Application>Microsoft Macintosh PowerPoint</Application>
  <PresentationFormat>Widescreen</PresentationFormat>
  <Paragraphs>45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Wingdings</vt:lpstr>
      <vt:lpstr>Титульная страница</vt:lpstr>
      <vt:lpstr>Текстовые блоки</vt:lpstr>
      <vt:lpstr>Дополнительные блоки</vt:lpstr>
      <vt:lpstr>Финансовый Компас — мобильное веб-приложение</vt:lpstr>
      <vt:lpstr>Цели</vt:lpstr>
      <vt:lpstr>Задачи</vt:lpstr>
      <vt:lpstr>Диаграмма Исикавы для «Финансового Компаса»</vt:lpstr>
      <vt:lpstr>Исследование приложений-конкурентов</vt:lpstr>
      <vt:lpstr>Исследование приложений-конкурентов</vt:lpstr>
      <vt:lpstr>Исследование приложений-конкурентов</vt:lpstr>
      <vt:lpstr>Дизайн и прототипирование</vt:lpstr>
      <vt:lpstr>Дизайн и прототипирование</vt:lpstr>
      <vt:lpstr>Написание программного кода приложения</vt:lpstr>
      <vt:lpstr>Написание программного кода приложения</vt:lpstr>
      <vt:lpstr>Написание программного кода приложения</vt:lpstr>
      <vt:lpstr>Тестирование готового продукта</vt:lpstr>
      <vt:lpstr>Тестирование готового продукта</vt:lpstr>
      <vt:lpstr>Список использованных источников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Фирменный стиль  презентаций</dc:title>
  <dc:subject/>
  <dc:creator>Алексей Малышев</dc:creator>
  <cp:keywords/>
  <dc:description/>
  <cp:lastModifiedBy>Grigory Tomchuk</cp:lastModifiedBy>
  <cp:revision>86</cp:revision>
  <dcterms:created xsi:type="dcterms:W3CDTF">2023-06-16T08:15:39Z</dcterms:created>
  <dcterms:modified xsi:type="dcterms:W3CDTF">2024-10-18T03:07:10Z</dcterms:modified>
  <cp:category/>
</cp:coreProperties>
</file>