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327" r:id="rId6"/>
    <p:sldId id="328" r:id="rId7"/>
    <p:sldId id="329" r:id="rId8"/>
    <p:sldId id="326" r:id="rId9"/>
    <p:sldId id="323" r:id="rId10"/>
    <p:sldId id="321" r:id="rId11"/>
    <p:sldId id="322" r:id="rId12"/>
    <p:sldId id="305" r:id="rId13"/>
    <p:sldId id="298" r:id="rId14"/>
    <p:sldId id="299" r:id="rId15"/>
    <p:sldId id="301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B05FCD-FB05-4473-992F-D040FEE1CD4E}">
          <p14:sldIdLst>
            <p14:sldId id="256"/>
            <p14:sldId id="258"/>
            <p14:sldId id="260"/>
            <p14:sldId id="261"/>
            <p14:sldId id="327"/>
            <p14:sldId id="328"/>
            <p14:sldId id="329"/>
            <p14:sldId id="326"/>
            <p14:sldId id="323"/>
            <p14:sldId id="321"/>
            <p14:sldId id="322"/>
            <p14:sldId id="305"/>
            <p14:sldId id="298"/>
            <p14:sldId id="299"/>
            <p14:sldId id="30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 autoAdjust="0"/>
    <p:restoredTop sz="75765" autoAdjust="0"/>
  </p:normalViewPr>
  <p:slideViewPr>
    <p:cSldViewPr>
      <p:cViewPr varScale="1">
        <p:scale>
          <a:sx n="69" d="100"/>
          <a:sy n="69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3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A68A-F567-4D29-9BC6-961B58EB398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C7B2-F13E-4DE4-BB3F-072E0492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astazi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detecția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obstacolelor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senzori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stereo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Infrarosu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5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Având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execuție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acuratețea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până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concluziona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fezabilă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soluție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îndeplini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obiectivul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oferită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θ-disparity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adâncime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oferită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dispozitiv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Totuși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eventualitate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existenței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adâncime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stereo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achiziționate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îndeajuns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precise,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scurt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calculează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disparitate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filtrată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ajutorul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Matching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folosește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θ-disparity.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Obiectivele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Arhitectura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obtinute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viitoare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cercetare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concluziile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obtinute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lucrarii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detecție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obstacolelor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hărților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conțin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informații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adâncime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hărțile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adâncime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camera stereo Infrared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comparativa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hărților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disparitate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aplicației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parcurs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obtinute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evaluate din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domeniul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navigării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pPr rtl="0"/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Astfel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obținute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aibă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acuratețe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obținute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scurt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pPr rtl="0"/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Fiecare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evaluată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vedere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calitativ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același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de date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conține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de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calitatea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folosește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confuzie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calculează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senzitivitatii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specificității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trebuie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apropiate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1.0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depărtate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0.0.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fiecare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parte se calculează timpul mediu de rulare.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Astfel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rezultate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dețin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impact major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alegerea metodei care se aplică cel mai eficient în funcție de situație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indejauns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scurte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utilizeaza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U-disparity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disparitate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fără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filtrare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SGBM.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ajutorul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obținut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anterior,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prelucrată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secvența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achiziționată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creează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conține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informații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deplasare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Astfel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conține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reprezintă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celulă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reprezintă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celulă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ocupată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obstacol</a:t>
            </a:r>
            <a:endParaRPr lang="en-US" dirty="0" smtClean="0">
              <a:effectLst/>
            </a:endParaRPr>
          </a:p>
          <a:p>
            <a:pPr rt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Khepera3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deplasa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existent.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DC7B2-F13E-4DE4-BB3F-072E0492D0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306-F494-44B3-81FF-30DE39E5754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DF205C9-34B9-4A83-B02E-F0CB5D49C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B6E-E447-449D-B66F-F95145306726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5278-F289-4C56-B39B-5BD0E1482BDA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2-s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860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>
            <a:lvl1pPr marL="45720" indent="0" algn="ctr">
              <a:buNone/>
              <a:defRPr sz="1900" b="1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22860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>
            <a:lvl1pPr marL="45720" indent="0" algn="ctr">
              <a:buNone/>
              <a:defRPr sz="1900" b="1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1" y="2721836"/>
            <a:ext cx="4038599" cy="259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DF205C9-34B9-4A83-B02E-F0CB5D49CA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4"/>
          </p:nvPr>
        </p:nvSpPr>
        <p:spPr>
          <a:xfrm>
            <a:off x="4724400" y="2743200"/>
            <a:ext cx="4038599" cy="259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>
            <a:lvl1pPr>
              <a:defRPr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163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B366-07BD-45B6-886C-1B4E9ACD578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020F-F654-4AE4-9604-87DCD021F2B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DF205C9-34B9-4A83-B02E-F0CB5D49C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BD88-F941-4C02-A0FD-B2ABDC925277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C4E7-9AB4-42E1-A3D3-C0C83A926589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EB41-E7B4-4F0A-8BAE-E6453B34F7A6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DF205C9-34B9-4A83-B02E-F0CB5D49C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7EB7-D0FB-4AD1-893D-B6A4DADE20EA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0C9D-71BD-4565-AB3A-0C3B7D6A28E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59A2-93C6-46C2-A7E1-E8A3C36BEAC3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9328-CFAD-404F-9000-BD892168B82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05C9-34B9-4A83-B02E-F0CB5D49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>
            <a:noAutofit/>
          </a:bodyPr>
          <a:lstStyle/>
          <a:p>
            <a:r>
              <a:rPr lang="pt-BR" b="1" dirty="0">
                <a:latin typeface="Calibri Light" pitchFamily="34" charset="0"/>
                <a:cs typeface="Calibri Light" pitchFamily="34" charset="0"/>
              </a:rPr>
              <a:t>Metode de detecție a trecerilor de pietoni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724400"/>
            <a:ext cx="5181600" cy="17526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Student</a:t>
            </a:r>
            <a:endParaRPr lang="en-US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algn="r"/>
            <a:r>
              <a:rPr lang="en-US" b="1" dirty="0" err="1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Andreea</a:t>
            </a:r>
            <a:r>
              <a:rPr lang="en-US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Simona</a:t>
            </a:r>
            <a:r>
              <a:rPr lang="en-US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GRIGOROVICI</a:t>
            </a:r>
            <a:endParaRPr lang="en-US" b="1" dirty="0">
              <a:solidFill>
                <a:schemeClr val="accent1"/>
              </a:solidFill>
              <a:latin typeface="Calibri Light" pitchFamily="34" charset="0"/>
              <a:cs typeface="Calibri Light" pitchFamily="34" charset="0"/>
            </a:endParaRPr>
          </a:p>
          <a:p>
            <a:pPr algn="r"/>
            <a:r>
              <a:rPr lang="en-US" b="1" dirty="0" err="1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Coordonator</a:t>
            </a:r>
            <a:r>
              <a:rPr lang="en-US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științific</a:t>
            </a:r>
            <a:endParaRPr lang="ro-RO" b="1" dirty="0" smtClean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algn="r"/>
            <a:r>
              <a:rPr lang="en-US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Conf. dr. </a:t>
            </a:r>
            <a:r>
              <a:rPr lang="en-US" b="1" dirty="0" err="1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ing</a:t>
            </a:r>
            <a:r>
              <a:rPr lang="en-US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. Florin </a:t>
            </a:r>
            <a:r>
              <a:rPr lang="en-US" b="1" dirty="0" err="1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Oniga</a:t>
            </a:r>
            <a:endParaRPr lang="ro-RO" b="1" dirty="0" smtClean="0">
              <a:solidFill>
                <a:schemeClr val="accent1"/>
              </a:solidFill>
              <a:latin typeface="Calibri Light" pitchFamily="34" charset="0"/>
              <a:cs typeface="Calibri Light" pitchFamily="34" charset="0"/>
            </a:endParaRPr>
          </a:p>
          <a:p>
            <a:pPr algn="r"/>
            <a:endParaRPr lang="en-US" b="1" dirty="0" smtClean="0">
              <a:solidFill>
                <a:schemeClr val="accent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0"/>
    </mc:Choice>
    <mc:Fallback xmlns="">
      <p:transition spd="slow" advTm="48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Rezultate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– 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acurate</a:t>
            </a:r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țe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10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Rezultate - timpi execuție 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11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268224" y="722376"/>
            <a:ext cx="8229600" cy="4745736"/>
          </a:xfrm>
        </p:spPr>
        <p:txBody>
          <a:bodyPr>
            <a:normAutofit/>
          </a:bodyPr>
          <a:lstStyle/>
          <a:p>
            <a:r>
              <a:rPr lang="ro-RO" sz="3000" b="1" dirty="0">
                <a:latin typeface="Calibri Light" pitchFamily="34" charset="0"/>
                <a:cs typeface="Calibri Light" pitchFamily="34" charset="0"/>
              </a:rPr>
              <a:t>u</a:t>
            </a: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-disparity și h</a:t>
            </a:r>
            <a:r>
              <a:rPr lang="it-IT" sz="3000" b="1" dirty="0" smtClean="0">
                <a:latin typeface="Calibri Light" pitchFamily="34" charset="0"/>
                <a:cs typeface="Calibri Light" pitchFamily="34" charset="0"/>
              </a:rPr>
              <a:t>arta </a:t>
            </a:r>
            <a:r>
              <a:rPr lang="it-IT" sz="3000" b="1" dirty="0">
                <a:latin typeface="Calibri Light" pitchFamily="34" charset="0"/>
                <a:cs typeface="Calibri Light" pitchFamily="34" charset="0"/>
              </a:rPr>
              <a:t>de disparitate </a:t>
            </a:r>
            <a:r>
              <a:rPr lang="it-IT" sz="3000" b="1" dirty="0" smtClean="0">
                <a:latin typeface="Calibri Light" pitchFamily="34" charset="0"/>
                <a:cs typeface="Calibri Light" pitchFamily="34" charset="0"/>
              </a:rPr>
              <a:t>post-filtrat</a:t>
            </a: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ă calculată folosind SGBM</a:t>
            </a:r>
            <a:endParaRPr lang="it-IT" sz="30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91028"/>
            <a:ext cx="4269105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1665732"/>
            <a:ext cx="3267456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28" y="4242122"/>
            <a:ext cx="3267456" cy="24505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Dezvoltare ulterioară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220" y="1311729"/>
            <a:ext cx="8296935" cy="462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13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Concluzii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534400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</a:pPr>
            <a:r>
              <a:rPr lang="ro-RO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C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ea </a:t>
            </a:r>
            <a:r>
              <a:rPr lang="vi-VN" sz="3200" b="1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mai 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fezabilă</a:t>
            </a:r>
            <a:r>
              <a:rPr lang="ro-RO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metodă: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3200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histograma </a:t>
            </a:r>
            <a:r>
              <a:rPr lang="el-GR" sz="3200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θ-</a:t>
            </a:r>
            <a:r>
              <a:rPr lang="vi-VN" sz="3200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disparity bazată pe harta de 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adâncime</a:t>
            </a:r>
            <a:r>
              <a:rPr lang="ro-RO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</a:pPr>
            <a:endParaRPr lang="ro-RO" sz="3200" b="1" dirty="0" smtClean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M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etod</a:t>
            </a:r>
            <a:r>
              <a:rPr lang="ro-RO" sz="3200" b="1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ă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3200" b="1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care oferă </a:t>
            </a:r>
            <a:r>
              <a:rPr lang="vi-VN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rezultate</a:t>
            </a:r>
            <a:r>
              <a:rPr lang="en-US" sz="3200" b="1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comparabile</a:t>
            </a:r>
            <a:r>
              <a:rPr lang="en-US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l-GR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θ</a:t>
            </a:r>
            <a:r>
              <a:rPr lang="en-US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‐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disparity</a:t>
            </a:r>
            <a:r>
              <a:rPr lang="ro-RO" sz="32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și 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hart</a:t>
            </a:r>
            <a:r>
              <a:rPr lang="ro-RO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a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3200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de disparitate 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post-filtrată</a:t>
            </a:r>
            <a:r>
              <a:rPr lang="ro-RO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 utilizând </a:t>
            </a:r>
            <a:r>
              <a:rPr lang="vi-VN" sz="32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Block Matching</a:t>
            </a:r>
            <a:endParaRPr lang="ro-RO" sz="3200" b="1" dirty="0" smtClean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14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0772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9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Vă mulțumesc!</a:t>
            </a:r>
            <a:endParaRPr lang="pt-BR" sz="96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dirty="0" smtClean="0">
                <a:latin typeface="Arial Black" pitchFamily="34" charset="0"/>
              </a:rPr>
              <a:t>Bibliografie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[1]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Hsieh-Chang Huang,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Ching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-Tang Hsieh, Cheng-Hsiang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Yeh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„An Indoor Obstacle Detection System Using Depth Information and Region Growth”, MDPI, Sensors, 15, pp. 27116-27141, 2015.</a:t>
            </a:r>
          </a:p>
          <a:p>
            <a:pPr marL="109728" indent="0">
              <a:buNone/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[2]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A.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Burlacu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S.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Bostaca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I. Hector, et al., „Obstacle Detection in Stereo Sequences using Multiple Representations of the Disparity Map”, IEEE, , pp. , 2016.</a:t>
            </a:r>
          </a:p>
          <a:p>
            <a:pPr marL="109728" indent="0">
              <a:buNone/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[3]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„Intel®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RealSense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™ SDK 2016 R2 Documentation”, Intel Corporation, USA.</a:t>
            </a:r>
          </a:p>
          <a:p>
            <a:pPr marL="109728" indent="0">
              <a:buNone/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[4]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„KHEPERAIII USER MANUAL”, K-Team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S.A,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CH-1337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Vallorbe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 Switzerland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16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Cuprins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6" name="Shape 94"/>
          <p:cNvSpPr/>
          <p:nvPr/>
        </p:nvSpPr>
        <p:spPr>
          <a:xfrm>
            <a:off x="6649833" y="3123429"/>
            <a:ext cx="2036967" cy="1079354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70"/>
          <p:cNvSpPr/>
          <p:nvPr/>
        </p:nvSpPr>
        <p:spPr>
          <a:xfrm>
            <a:off x="253333" y="3123429"/>
            <a:ext cx="1859399" cy="1079354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2121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Group 38"/>
          <p:cNvGrpSpPr/>
          <p:nvPr/>
        </p:nvGrpSpPr>
        <p:grpSpPr>
          <a:xfrm>
            <a:off x="351864" y="1524485"/>
            <a:ext cx="8334936" cy="4106217"/>
            <a:chOff x="352548" y="1849579"/>
            <a:chExt cx="8392765" cy="3781121"/>
          </a:xfrm>
        </p:grpSpPr>
        <p:sp>
          <p:nvSpPr>
            <p:cNvPr id="40" name="Shape 71"/>
            <p:cNvSpPr/>
            <p:nvPr/>
          </p:nvSpPr>
          <p:spPr>
            <a:xfrm>
              <a:off x="1729453" y="3321933"/>
              <a:ext cx="2051100" cy="993900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2121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75" tIns="121875" rIns="121875" bIns="1218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72"/>
            <p:cNvSpPr/>
            <p:nvPr/>
          </p:nvSpPr>
          <p:spPr>
            <a:xfrm>
              <a:off x="3384373" y="3321933"/>
              <a:ext cx="2051100" cy="993900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2121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75" tIns="121875" rIns="121875" bIns="1218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73"/>
            <p:cNvSpPr/>
            <p:nvPr/>
          </p:nvSpPr>
          <p:spPr>
            <a:xfrm>
              <a:off x="5039293" y="3321933"/>
              <a:ext cx="2051099" cy="993900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 w="19050" cap="flat" cmpd="sng">
              <a:solidFill>
                <a:srgbClr val="2121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75" tIns="121875" rIns="121875" bIns="1218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74"/>
            <p:cNvSpPr txBox="1"/>
            <p:nvPr/>
          </p:nvSpPr>
          <p:spPr>
            <a:xfrm>
              <a:off x="352548" y="3505333"/>
              <a:ext cx="1455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12121"/>
                  </a:solidFill>
                </a:rPr>
                <a:t>1</a:t>
              </a:r>
            </a:p>
          </p:txBody>
        </p:sp>
        <p:sp>
          <p:nvSpPr>
            <p:cNvPr id="44" name="Shape 75"/>
            <p:cNvSpPr txBox="1"/>
            <p:nvPr/>
          </p:nvSpPr>
          <p:spPr>
            <a:xfrm>
              <a:off x="2137941" y="3505333"/>
              <a:ext cx="13155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12121"/>
                  </a:solidFill>
                </a:rPr>
                <a:t>2</a:t>
              </a:r>
            </a:p>
          </p:txBody>
        </p:sp>
        <p:sp>
          <p:nvSpPr>
            <p:cNvPr id="45" name="Shape 76"/>
            <p:cNvSpPr txBox="1"/>
            <p:nvPr/>
          </p:nvSpPr>
          <p:spPr>
            <a:xfrm>
              <a:off x="3779379" y="3505333"/>
              <a:ext cx="13155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12121"/>
                  </a:solidFill>
                </a:rPr>
                <a:t>3</a:t>
              </a:r>
            </a:p>
          </p:txBody>
        </p:sp>
        <p:sp>
          <p:nvSpPr>
            <p:cNvPr id="46" name="Shape 77"/>
            <p:cNvSpPr txBox="1"/>
            <p:nvPr/>
          </p:nvSpPr>
          <p:spPr>
            <a:xfrm>
              <a:off x="5428324" y="3505333"/>
              <a:ext cx="13155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212121"/>
                  </a:solidFill>
                </a:rPr>
                <a:t>4</a:t>
              </a:r>
            </a:p>
          </p:txBody>
        </p:sp>
        <p:grpSp>
          <p:nvGrpSpPr>
            <p:cNvPr id="47" name="Shape 78"/>
            <p:cNvGrpSpPr/>
            <p:nvPr/>
          </p:nvGrpSpPr>
          <p:grpSpPr>
            <a:xfrm>
              <a:off x="990583" y="2497199"/>
              <a:ext cx="198900" cy="825442"/>
              <a:chOff x="787135" y="1610217"/>
              <a:chExt cx="198900" cy="619098"/>
            </a:xfrm>
          </p:grpSpPr>
          <p:cxnSp>
            <p:nvCxnSpPr>
              <p:cNvPr id="66" name="Shape 79"/>
              <p:cNvCxnSpPr/>
              <p:nvPr/>
            </p:nvCxnSpPr>
            <p:spPr>
              <a:xfrm>
                <a:off x="876909" y="1674615"/>
                <a:ext cx="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303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Shape 80"/>
              <p:cNvSpPr/>
              <p:nvPr/>
            </p:nvSpPr>
            <p:spPr>
              <a:xfrm>
                <a:off x="787135" y="1610217"/>
                <a:ext cx="198900" cy="1989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8" name="Shape 81"/>
            <p:cNvGrpSpPr/>
            <p:nvPr/>
          </p:nvGrpSpPr>
          <p:grpSpPr>
            <a:xfrm>
              <a:off x="2453562" y="4304984"/>
              <a:ext cx="198900" cy="826530"/>
              <a:chOff x="1980839" y="2890203"/>
              <a:chExt cx="198900" cy="619911"/>
            </a:xfrm>
          </p:grpSpPr>
          <p:cxnSp>
            <p:nvCxnSpPr>
              <p:cNvPr id="64" name="Shape 82"/>
              <p:cNvCxnSpPr/>
              <p:nvPr/>
            </p:nvCxnSpPr>
            <p:spPr>
              <a:xfrm rot="10800000">
                <a:off x="2057567" y="2890203"/>
                <a:ext cx="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303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" name="Shape 83"/>
              <p:cNvSpPr/>
              <p:nvPr/>
            </p:nvSpPr>
            <p:spPr>
              <a:xfrm rot="10800000" flipH="1">
                <a:off x="1980839" y="3311214"/>
                <a:ext cx="198900" cy="1989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9" name="Shape 84"/>
            <p:cNvGrpSpPr/>
            <p:nvPr/>
          </p:nvGrpSpPr>
          <p:grpSpPr>
            <a:xfrm>
              <a:off x="4272328" y="2497201"/>
              <a:ext cx="198900" cy="825442"/>
              <a:chOff x="712105" y="1610216"/>
              <a:chExt cx="198900" cy="619097"/>
            </a:xfrm>
          </p:grpSpPr>
          <p:cxnSp>
            <p:nvCxnSpPr>
              <p:cNvPr id="62" name="Shape 85"/>
              <p:cNvCxnSpPr/>
              <p:nvPr/>
            </p:nvCxnSpPr>
            <p:spPr>
              <a:xfrm>
                <a:off x="811555" y="1674613"/>
                <a:ext cx="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303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Shape 86"/>
              <p:cNvSpPr/>
              <p:nvPr/>
            </p:nvSpPr>
            <p:spPr>
              <a:xfrm>
                <a:off x="712105" y="1610216"/>
                <a:ext cx="198900" cy="1989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0" name="Shape 87"/>
            <p:cNvGrpSpPr/>
            <p:nvPr/>
          </p:nvGrpSpPr>
          <p:grpSpPr>
            <a:xfrm>
              <a:off x="5964328" y="4315844"/>
              <a:ext cx="198900" cy="831140"/>
              <a:chOff x="2222455" y="2938957"/>
              <a:chExt cx="198900" cy="623370"/>
            </a:xfrm>
          </p:grpSpPr>
          <p:cxnSp>
            <p:nvCxnSpPr>
              <p:cNvPr id="60" name="Shape 88"/>
              <p:cNvCxnSpPr/>
              <p:nvPr/>
            </p:nvCxnSpPr>
            <p:spPr>
              <a:xfrm rot="10800000">
                <a:off x="2322996" y="2938957"/>
                <a:ext cx="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303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Shape 89"/>
              <p:cNvSpPr/>
              <p:nvPr/>
            </p:nvSpPr>
            <p:spPr>
              <a:xfrm rot="10800000" flipH="1">
                <a:off x="2222455" y="3363427"/>
                <a:ext cx="198900" cy="1989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Shape 90"/>
            <p:cNvSpPr txBox="1"/>
            <p:nvPr/>
          </p:nvSpPr>
          <p:spPr>
            <a:xfrm>
              <a:off x="990583" y="5107500"/>
              <a:ext cx="4083885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o-RO" sz="2400" b="1" dirty="0" smtClean="0"/>
                <a:t>Metoda geometrică</a:t>
              </a:r>
              <a:endParaRPr lang="en" sz="2400" b="1" dirty="0"/>
            </a:p>
          </p:txBody>
        </p:sp>
        <p:sp>
          <p:nvSpPr>
            <p:cNvPr id="52" name="Shape 91"/>
            <p:cNvSpPr txBox="1"/>
            <p:nvPr/>
          </p:nvSpPr>
          <p:spPr>
            <a:xfrm>
              <a:off x="458615" y="1849579"/>
              <a:ext cx="1870825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b="1" dirty="0"/>
                <a:t>Obiective</a:t>
              </a:r>
            </a:p>
          </p:txBody>
        </p:sp>
        <p:sp>
          <p:nvSpPr>
            <p:cNvPr id="53" name="Shape 92"/>
            <p:cNvSpPr txBox="1"/>
            <p:nvPr/>
          </p:nvSpPr>
          <p:spPr>
            <a:xfrm>
              <a:off x="3502773" y="1849579"/>
              <a:ext cx="3356792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o-RO" sz="2400" b="1" dirty="0" smtClean="0"/>
                <a:t>MaskR-CNN</a:t>
              </a:r>
              <a:endParaRPr lang="en" sz="2400" b="1" dirty="0"/>
            </a:p>
          </p:txBody>
        </p:sp>
        <p:sp>
          <p:nvSpPr>
            <p:cNvPr id="54" name="Shape 93"/>
            <p:cNvSpPr txBox="1"/>
            <p:nvPr/>
          </p:nvSpPr>
          <p:spPr>
            <a:xfrm>
              <a:off x="6974010" y="1849579"/>
              <a:ext cx="1771303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b="1" dirty="0"/>
                <a:t>Concluzii</a:t>
              </a:r>
            </a:p>
          </p:txBody>
        </p:sp>
        <p:sp>
          <p:nvSpPr>
            <p:cNvPr id="55" name="Shape 95"/>
            <p:cNvSpPr txBox="1"/>
            <p:nvPr/>
          </p:nvSpPr>
          <p:spPr>
            <a:xfrm>
              <a:off x="7117361" y="3505333"/>
              <a:ext cx="13155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212121"/>
                  </a:solidFill>
                </a:rPr>
                <a:t>5</a:t>
              </a:r>
            </a:p>
          </p:txBody>
        </p:sp>
        <p:grpSp>
          <p:nvGrpSpPr>
            <p:cNvPr id="56" name="Shape 96"/>
            <p:cNvGrpSpPr/>
            <p:nvPr/>
          </p:nvGrpSpPr>
          <p:grpSpPr>
            <a:xfrm>
              <a:off x="7590182" y="2480732"/>
              <a:ext cx="198900" cy="841912"/>
              <a:chOff x="777459" y="1602651"/>
              <a:chExt cx="198900" cy="631450"/>
            </a:xfrm>
          </p:grpSpPr>
          <p:cxnSp>
            <p:nvCxnSpPr>
              <p:cNvPr id="58" name="Shape 97"/>
              <p:cNvCxnSpPr/>
              <p:nvPr/>
            </p:nvCxnSpPr>
            <p:spPr>
              <a:xfrm>
                <a:off x="876909" y="1679401"/>
                <a:ext cx="0" cy="554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303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" name="Shape 98"/>
              <p:cNvSpPr/>
              <p:nvPr/>
            </p:nvSpPr>
            <p:spPr>
              <a:xfrm>
                <a:off x="777459" y="1602651"/>
                <a:ext cx="198900" cy="1989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7" name="Shape 99"/>
            <p:cNvSpPr txBox="1"/>
            <p:nvPr/>
          </p:nvSpPr>
          <p:spPr>
            <a:xfrm>
              <a:off x="4272328" y="5107500"/>
              <a:ext cx="4472985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" sz="2400" b="1" dirty="0" smtClean="0"/>
                <a:t>Rezultate</a:t>
              </a:r>
              <a:r>
                <a:rPr lang="ro-RO" sz="2400" b="1" dirty="0" smtClean="0"/>
                <a:t> și d</a:t>
              </a:r>
              <a:r>
                <a:rPr lang="en" sz="2400" b="1" dirty="0" smtClean="0"/>
                <a:t>ezvoltare </a:t>
              </a:r>
              <a:r>
                <a:rPr lang="en" sz="2400" b="1" dirty="0"/>
                <a:t>ulterioară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2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vi-VN" b="1" dirty="0">
                <a:latin typeface="Calibri Light" pitchFamily="34" charset="0"/>
                <a:cs typeface="Calibri Light" pitchFamily="34" charset="0"/>
              </a:rPr>
              <a:t>Obiectivele lucrării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vi-VN" b="1" dirty="0">
                <a:latin typeface="Calibri Light" pitchFamily="34" charset="0"/>
                <a:cs typeface="Calibri Light" pitchFamily="34" charset="0"/>
              </a:rPr>
              <a:t>implementarea a două metode de detecție a trecerilor de pietoni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;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vi-VN" b="1" dirty="0">
                <a:latin typeface="Calibri Light" pitchFamily="34" charset="0"/>
                <a:cs typeface="Calibri Light" pitchFamily="34" charset="0"/>
              </a:rPr>
              <a:t>analiza comparativă a 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celor </a:t>
            </a:r>
            <a:r>
              <a:rPr lang="vi-VN" b="1" dirty="0">
                <a:latin typeface="Calibri Light" pitchFamily="34" charset="0"/>
                <a:cs typeface="Calibri Light" pitchFamily="34" charset="0"/>
              </a:rPr>
              <a:t>două metode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 implementate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vi-VN" b="1" dirty="0">
                <a:latin typeface="Calibri Light" pitchFamily="34" charset="0"/>
                <a:cs typeface="Calibri Light" pitchFamily="34" charset="0"/>
              </a:rPr>
              <a:t>evaluarea metodelor de detecție a trecerilor de pietoni în contextul </a:t>
            </a:r>
            <a:r>
              <a:rPr lang="vi-VN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aplicațiilor de navigare a vehiculelor autonome</a:t>
            </a:r>
            <a:r>
              <a:rPr lang="vi-VN" b="1" dirty="0">
                <a:latin typeface="Calibri Light" pitchFamily="34" charset="0"/>
                <a:cs typeface="Calibri Light" pitchFamily="34" charset="0"/>
              </a:rPr>
              <a:t>.</a:t>
            </a:r>
            <a:endParaRPr lang="vi-VN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3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7" y="0"/>
            <a:ext cx="8229600" cy="1143000"/>
          </a:xfrm>
        </p:spPr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Metoda geoemtrică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4</a:t>
            </a:fld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25729"/>
            <a:ext cx="6443660" cy="60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169"/>
            <a:ext cx="6172200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81200" y="76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169"/>
            <a:ext cx="6172200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81200" y="685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13" y="13855"/>
            <a:ext cx="8229600" cy="1143000"/>
          </a:xfrm>
        </p:spPr>
        <p:txBody>
          <a:bodyPr/>
          <a:lstStyle/>
          <a:p>
            <a:r>
              <a:rPr lang="ro-RO" dirty="0" smtClean="0"/>
              <a:t>Metoda ce folosește MaskR-CNN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62574" cy="508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82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Rezultate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 – 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acurate</a:t>
            </a:r>
            <a:r>
              <a:rPr lang="ro-RO" b="1" dirty="0" smtClean="0">
                <a:latin typeface="Calibri Light" pitchFamily="34" charset="0"/>
                <a:cs typeface="Calibri Light" pitchFamily="34" charset="0"/>
              </a:rPr>
              <a:t>țe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 anchor="t"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Set de date: </a:t>
            </a:r>
            <a:r>
              <a:rPr lang="ro-RO" sz="3000" b="1" dirty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1</a:t>
            </a:r>
            <a:r>
              <a:rPr lang="ro-RO" sz="30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0 </a:t>
            </a:r>
            <a:r>
              <a:rPr lang="ro-RO" sz="3000" b="1" dirty="0" smtClean="0">
                <a:solidFill>
                  <a:schemeClr val="accent1"/>
                </a:solidFill>
                <a:latin typeface="Calibri Light" pitchFamily="34" charset="0"/>
                <a:cs typeface="Calibri Light" pitchFamily="34" charset="0"/>
              </a:rPr>
              <a:t>de imagini </a:t>
            </a: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de test</a:t>
            </a: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ro-RO" sz="3000" b="1" dirty="0">
              <a:latin typeface="Calibri Light" pitchFamily="34" charset="0"/>
              <a:cs typeface="Calibri Light" pitchFamily="34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endParaRPr lang="ro-RO" sz="3000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ro-RO" sz="3000" b="1" dirty="0" smtClean="0">
                <a:latin typeface="Calibri Light" pitchFamily="34" charset="0"/>
                <a:cs typeface="Calibri Light" pitchFamily="34" charset="0"/>
              </a:rPr>
              <a:t>Maximizare TPR, minimizare FPR</a:t>
            </a:r>
            <a:endParaRPr lang="ro-RO" sz="3000" b="1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5C9-34B9-4A83-B02E-F0CB5D49CA94}" type="slidenum">
              <a:rPr lang="en-US" sz="2200" smtClean="0">
                <a:solidFill>
                  <a:schemeClr val="tx1"/>
                </a:solidFill>
              </a:rPr>
              <a:t>9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747</Words>
  <Application>Microsoft Office PowerPoint</Application>
  <PresentationFormat>On-screen Show (4:3)</PresentationFormat>
  <Paragraphs>84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Metode de detecție a trecerilor de pietoni</vt:lpstr>
      <vt:lpstr>Cuprins</vt:lpstr>
      <vt:lpstr>Obiectivele lucrării</vt:lpstr>
      <vt:lpstr>Metoda geoemtrică</vt:lpstr>
      <vt:lpstr>PowerPoint Presentation</vt:lpstr>
      <vt:lpstr>PowerPoint Presentation</vt:lpstr>
      <vt:lpstr>PowerPoint Presentation</vt:lpstr>
      <vt:lpstr>Metoda ce folosește MaskR-CNN</vt:lpstr>
      <vt:lpstr>Rezultate – acuratețe</vt:lpstr>
      <vt:lpstr>Rezultate – acuratețe</vt:lpstr>
      <vt:lpstr>Rezultate - timpi execuție </vt:lpstr>
      <vt:lpstr>PowerPoint Presentation</vt:lpstr>
      <vt:lpstr>Dezvoltare ulterioară</vt:lpstr>
      <vt:lpstr>Concluzii</vt:lpstr>
      <vt:lpstr>Vă mulțumesc!</vt:lpstr>
      <vt:lpstr>Bibliografie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Foxy</dc:creator>
  <cp:lastModifiedBy>Foxy</cp:lastModifiedBy>
  <cp:revision>101</cp:revision>
  <dcterms:created xsi:type="dcterms:W3CDTF">2017-06-23T07:46:44Z</dcterms:created>
  <dcterms:modified xsi:type="dcterms:W3CDTF">2019-06-25T15:33:04Z</dcterms:modified>
</cp:coreProperties>
</file>