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13716000" cx="24384000"/>
  <p:notesSz cx="6858000" cy="9144000"/>
  <p:embeddedFontLst>
    <p:embeddedFont>
      <p:font typeface="Montserrat SemiBold"/>
      <p:regular r:id="rId22"/>
      <p:bold r:id="rId23"/>
      <p:italic r:id="rId24"/>
      <p:boldItalic r:id="rId25"/>
    </p:embeddedFont>
    <p:embeddedFont>
      <p:font typeface="Roboto"/>
      <p:regular r:id="rId26"/>
      <p:bold r:id="rId27"/>
      <p:italic r:id="rId28"/>
      <p:boldItalic r:id="rId29"/>
    </p:embeddedFont>
    <p:embeddedFont>
      <p:font typeface="Montserrat"/>
      <p:regular r:id="rId30"/>
      <p:bold r:id="rId31"/>
      <p:italic r:id="rId32"/>
      <p:boldItalic r:id="rId33"/>
    </p:embeddedFont>
    <p:embeddedFont>
      <p:font typeface="Lato Light"/>
      <p:regular r:id="rId34"/>
      <p:bold r:id="rId35"/>
      <p:italic r:id="rId36"/>
      <p:boldItalic r:id="rId37"/>
    </p:embeddedFont>
    <p:embeddedFont>
      <p:font typeface="Bebas Neue"/>
      <p:regular r:id="rId38"/>
    </p:embeddedFont>
    <p:embeddedFont>
      <p:font typeface="Montserrat Medium"/>
      <p:regular r:id="rId39"/>
      <p:bold r:id="rId40"/>
      <p:italic r:id="rId41"/>
      <p:boldItalic r:id="rId42"/>
    </p:embeddedFont>
    <p:embeddedFont>
      <p:font typeface="Montserrat Light"/>
      <p:regular r:id="rId43"/>
      <p:bold r:id="rId44"/>
      <p:italic r:id="rId45"/>
      <p:boldItalic r:id="rId46"/>
    </p:embeddedFon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44" Type="http://schemas.openxmlformats.org/officeDocument/2006/relationships/font" Target="fonts/MontserratLight-bold.fntdata"/><Relationship Id="rId43" Type="http://schemas.openxmlformats.org/officeDocument/2006/relationships/font" Target="fonts/MontserratLight-regular.fntdata"/><Relationship Id="rId46" Type="http://schemas.openxmlformats.org/officeDocument/2006/relationships/font" Target="fonts/MontserratLight-boldItalic.fntdata"/><Relationship Id="rId45" Type="http://schemas.openxmlformats.org/officeDocument/2006/relationships/font" Target="fonts/Montserrat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33" Type="http://schemas.openxmlformats.org/officeDocument/2006/relationships/font" Target="fonts/Montserrat-boldItalic.fntdata"/><Relationship Id="rId32" Type="http://schemas.openxmlformats.org/officeDocument/2006/relationships/font" Target="fonts/Montserrat-italic.fntdata"/><Relationship Id="rId35" Type="http://schemas.openxmlformats.org/officeDocument/2006/relationships/font" Target="fonts/LatoLight-bold.fntdata"/><Relationship Id="rId34" Type="http://schemas.openxmlformats.org/officeDocument/2006/relationships/font" Target="fonts/LatoLight-regular.fntdata"/><Relationship Id="rId37" Type="http://schemas.openxmlformats.org/officeDocument/2006/relationships/font" Target="fonts/LatoLight-boldItalic.fntdata"/><Relationship Id="rId36" Type="http://schemas.openxmlformats.org/officeDocument/2006/relationships/font" Target="fonts/LatoLight-italic.fntdata"/><Relationship Id="rId39" Type="http://schemas.openxmlformats.org/officeDocument/2006/relationships/font" Target="fonts/MontserratMedium-regular.fntdata"/><Relationship Id="rId38" Type="http://schemas.openxmlformats.org/officeDocument/2006/relationships/font" Target="fonts/BebasNeue-regular.fntdata"/><Relationship Id="rId20" Type="http://schemas.openxmlformats.org/officeDocument/2006/relationships/slide" Target="slides/slide16.xml"/><Relationship Id="rId22" Type="http://schemas.openxmlformats.org/officeDocument/2006/relationships/font" Target="fonts/MontserratSemiBold-regular.fntdata"/><Relationship Id="rId21" Type="http://schemas.openxmlformats.org/officeDocument/2006/relationships/slide" Target="slides/slide17.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26" Type="http://schemas.openxmlformats.org/officeDocument/2006/relationships/font" Target="fonts/Roboto-regular.fntdata"/><Relationship Id="rId25" Type="http://schemas.openxmlformats.org/officeDocument/2006/relationships/font" Target="fonts/MontserratSemiBold-boldItalic.fntdata"/><Relationship Id="rId28" Type="http://schemas.openxmlformats.org/officeDocument/2006/relationships/font" Target="fonts/Roboto-italic.fntdata"/><Relationship Id="rId27" Type="http://schemas.openxmlformats.org/officeDocument/2006/relationships/font" Target="fonts/Roboto-bold.fntdata"/><Relationship Id="rId29" Type="http://schemas.openxmlformats.org/officeDocument/2006/relationships/font" Target="fonts/Roboto-boldItalic.fntdata"/><Relationship Id="rId5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2" name="Google Shape;1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89" name="Google Shape;2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04" name="Google Shape;3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15" name="Google Shape;3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30" name="Google Shape;3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6" name="Google Shape;3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64" name="Google Shape;3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6" name="Google Shape;3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1" name="Google Shape;18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4" name="Google Shape;1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9" name="Google Shape;2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8" name="Google Shape;2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4" name="Google Shape;2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48" name="Google Shape;2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62" name="Google Shape;2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77" name="Google Shape;2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6" type="tx">
  <p:cSld name="TITLE_AND_BODY">
    <p:spTree>
      <p:nvGrpSpPr>
        <p:cNvPr id="9" name="Shape 9"/>
        <p:cNvGrpSpPr/>
        <p:nvPr/>
      </p:nvGrpSpPr>
      <p:grpSpPr>
        <a:xfrm>
          <a:off x="0" y="0"/>
          <a:ext cx="0" cy="0"/>
          <a:chOff x="0" y="0"/>
          <a:chExt cx="0" cy="0"/>
        </a:xfrm>
      </p:grpSpPr>
      <p:sp>
        <p:nvSpPr>
          <p:cNvPr id="10" name="Google Shape;10;p2"/>
          <p:cNvSpPr/>
          <p:nvPr/>
        </p:nvSpPr>
        <p:spPr>
          <a:xfrm>
            <a:off x="6349" y="0"/>
            <a:ext cx="24377649" cy="13716000"/>
          </a:xfrm>
          <a:prstGeom prst="rect">
            <a:avLst/>
          </a:prstGeom>
          <a:solidFill>
            <a:srgbClr val="59595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1" name="Google Shape;11;p2"/>
          <p:cNvSpPr/>
          <p:nvPr>
            <p:ph idx="2" type="pic"/>
          </p:nvPr>
        </p:nvSpPr>
        <p:spPr>
          <a:xfrm>
            <a:off x="6350" y="8839200"/>
            <a:ext cx="8125881" cy="4876800"/>
          </a:xfrm>
          <a:prstGeom prst="rect">
            <a:avLst/>
          </a:prstGeom>
          <a:noFill/>
          <a:ln>
            <a:noFill/>
          </a:ln>
        </p:spPr>
      </p:sp>
      <p:sp>
        <p:nvSpPr>
          <p:cNvPr id="12" name="Google Shape;12;p2"/>
          <p:cNvSpPr/>
          <p:nvPr>
            <p:ph idx="3" type="pic"/>
          </p:nvPr>
        </p:nvSpPr>
        <p:spPr>
          <a:xfrm>
            <a:off x="8131874" y="8839200"/>
            <a:ext cx="8125882" cy="4876800"/>
          </a:xfrm>
          <a:prstGeom prst="rect">
            <a:avLst/>
          </a:prstGeom>
          <a:noFill/>
          <a:ln>
            <a:noFill/>
          </a:ln>
        </p:spPr>
      </p:sp>
      <p:sp>
        <p:nvSpPr>
          <p:cNvPr id="13" name="Google Shape;13;p2"/>
          <p:cNvSpPr/>
          <p:nvPr>
            <p:ph idx="4" type="pic"/>
          </p:nvPr>
        </p:nvSpPr>
        <p:spPr>
          <a:xfrm>
            <a:off x="16257398" y="8839200"/>
            <a:ext cx="8125882" cy="4876800"/>
          </a:xfrm>
          <a:prstGeom prst="rect">
            <a:avLst/>
          </a:prstGeom>
          <a:noFill/>
          <a:ln>
            <a:noFill/>
          </a:ln>
        </p:spPr>
      </p:sp>
      <p:sp>
        <p:nvSpPr>
          <p:cNvPr id="14" name="Google Shape;14;p2"/>
          <p:cNvSpPr/>
          <p:nvPr>
            <p:ph idx="5" type="pic"/>
          </p:nvPr>
        </p:nvSpPr>
        <p:spPr>
          <a:xfrm>
            <a:off x="6350" y="0"/>
            <a:ext cx="24327770" cy="8839200"/>
          </a:xfrm>
          <a:prstGeom prst="rect">
            <a:avLst/>
          </a:prstGeom>
          <a:noFill/>
          <a:ln>
            <a:noFill/>
          </a:ln>
        </p:spPr>
      </p:sp>
      <p:sp>
        <p:nvSpPr>
          <p:cNvPr id="15" name="Google Shape;15;p2"/>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4">
  <p:cSld name="Slide #34">
    <p:spTree>
      <p:nvGrpSpPr>
        <p:cNvPr id="46" name="Shape 46"/>
        <p:cNvGrpSpPr/>
        <p:nvPr/>
      </p:nvGrpSpPr>
      <p:grpSpPr>
        <a:xfrm>
          <a:off x="0" y="0"/>
          <a:ext cx="0" cy="0"/>
          <a:chOff x="0" y="0"/>
          <a:chExt cx="0" cy="0"/>
        </a:xfrm>
      </p:grpSpPr>
      <p:sp>
        <p:nvSpPr>
          <p:cNvPr id="47" name="Google Shape;47;p11"/>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48" name="Google Shape;48;p11"/>
          <p:cNvSpPr/>
          <p:nvPr>
            <p:ph idx="2" type="pic"/>
          </p:nvPr>
        </p:nvSpPr>
        <p:spPr>
          <a:xfrm>
            <a:off x="14481175" y="0"/>
            <a:ext cx="9902825" cy="13716000"/>
          </a:xfrm>
          <a:prstGeom prst="rect">
            <a:avLst/>
          </a:prstGeom>
          <a:noFill/>
          <a:ln>
            <a:noFill/>
          </a:ln>
        </p:spPr>
      </p:sp>
      <p:sp>
        <p:nvSpPr>
          <p:cNvPr id="49" name="Google Shape;49;p11"/>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0" name="Shape 50"/>
        <p:cNvGrpSpPr/>
        <p:nvPr/>
      </p:nvGrpSpPr>
      <p:grpSpPr>
        <a:xfrm>
          <a:off x="0" y="0"/>
          <a:ext cx="0" cy="0"/>
          <a:chOff x="0" y="0"/>
          <a:chExt cx="0" cy="0"/>
        </a:xfrm>
      </p:grpSpPr>
      <p:sp>
        <p:nvSpPr>
          <p:cNvPr id="51" name="Google Shape;51;p12"/>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2" name="Google Shape;52;p12"/>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3" name="Google Shape;53;p12"/>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4" name="Google Shape;54;p1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55" name="Shape 55"/>
        <p:cNvGrpSpPr/>
        <p:nvPr/>
      </p:nvGrpSpPr>
      <p:grpSpPr>
        <a:xfrm>
          <a:off x="0" y="0"/>
          <a:ext cx="0" cy="0"/>
          <a:chOff x="0" y="0"/>
          <a:chExt cx="0" cy="0"/>
        </a:xfrm>
      </p:grpSpPr>
      <p:sp>
        <p:nvSpPr>
          <p:cNvPr id="56" name="Google Shape;56;p13"/>
          <p:cNvSpPr/>
          <p:nvPr>
            <p:ph idx="2" type="pic"/>
          </p:nvPr>
        </p:nvSpPr>
        <p:spPr>
          <a:xfrm>
            <a:off x="-1155700" y="-1295400"/>
            <a:ext cx="26746199" cy="16018933"/>
          </a:xfrm>
          <a:prstGeom prst="rect">
            <a:avLst/>
          </a:prstGeom>
          <a:noFill/>
          <a:ln>
            <a:noFill/>
          </a:ln>
        </p:spPr>
      </p:sp>
      <p:sp>
        <p:nvSpPr>
          <p:cNvPr id="57" name="Google Shape;57;p13"/>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8" name="Google Shape;58;p13"/>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9" name="Google Shape;59;p13"/>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61" name="Shape 61"/>
        <p:cNvGrpSpPr/>
        <p:nvPr/>
      </p:nvGrpSpPr>
      <p:grpSpPr>
        <a:xfrm>
          <a:off x="0" y="0"/>
          <a:ext cx="0" cy="0"/>
          <a:chOff x="0" y="0"/>
          <a:chExt cx="0" cy="0"/>
        </a:xfrm>
      </p:grpSpPr>
      <p:sp>
        <p:nvSpPr>
          <p:cNvPr id="62" name="Google Shape;62;p14"/>
          <p:cNvSpPr/>
          <p:nvPr>
            <p:ph idx="2" type="pic"/>
          </p:nvPr>
        </p:nvSpPr>
        <p:spPr>
          <a:xfrm>
            <a:off x="10972800" y="-203200"/>
            <a:ext cx="12144836" cy="14135100"/>
          </a:xfrm>
          <a:prstGeom prst="rect">
            <a:avLst/>
          </a:prstGeom>
          <a:noFill/>
          <a:ln>
            <a:noFill/>
          </a:ln>
        </p:spPr>
      </p:sp>
      <p:sp>
        <p:nvSpPr>
          <p:cNvPr id="63" name="Google Shape;63;p14"/>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64" name="Google Shape;64;p14"/>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5" name="Google Shape;65;p14"/>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6" name="Shape 66"/>
        <p:cNvGrpSpPr/>
        <p:nvPr/>
      </p:nvGrpSpPr>
      <p:grpSpPr>
        <a:xfrm>
          <a:off x="0" y="0"/>
          <a:ext cx="0" cy="0"/>
          <a:chOff x="0" y="0"/>
          <a:chExt cx="0" cy="0"/>
        </a:xfrm>
      </p:grpSpPr>
      <p:sp>
        <p:nvSpPr>
          <p:cNvPr id="67" name="Google Shape;67;p15"/>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68" name="Google Shape;68;p15"/>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9" name="Google Shape;69;p15"/>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70" name="Google Shape;70;p1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1" name="Shape 71"/>
        <p:cNvGrpSpPr/>
        <p:nvPr/>
      </p:nvGrpSpPr>
      <p:grpSpPr>
        <a:xfrm>
          <a:off x="0" y="0"/>
          <a:ext cx="0" cy="0"/>
          <a:chOff x="0" y="0"/>
          <a:chExt cx="0" cy="0"/>
        </a:xfrm>
      </p:grpSpPr>
      <p:sp>
        <p:nvSpPr>
          <p:cNvPr id="72" name="Google Shape;72;p16"/>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73" name="Google Shape;73;p1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74" name="Shape 74"/>
        <p:cNvGrpSpPr/>
        <p:nvPr/>
      </p:nvGrpSpPr>
      <p:grpSpPr>
        <a:xfrm>
          <a:off x="0" y="0"/>
          <a:ext cx="0" cy="0"/>
          <a:chOff x="0" y="0"/>
          <a:chExt cx="0" cy="0"/>
        </a:xfrm>
      </p:grpSpPr>
      <p:sp>
        <p:nvSpPr>
          <p:cNvPr id="75" name="Google Shape;75;p17"/>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76" name="Google Shape;76;p17"/>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77" name="Google Shape;77;p17"/>
          <p:cNvSpPr/>
          <p:nvPr>
            <p:ph idx="3" type="pic"/>
          </p:nvPr>
        </p:nvSpPr>
        <p:spPr>
          <a:xfrm>
            <a:off x="12192000" y="-407266"/>
            <a:ext cx="10916874" cy="14555832"/>
          </a:xfrm>
          <a:prstGeom prst="rect">
            <a:avLst/>
          </a:prstGeom>
          <a:noFill/>
          <a:ln>
            <a:noFill/>
          </a:ln>
        </p:spPr>
      </p:sp>
      <p:sp>
        <p:nvSpPr>
          <p:cNvPr id="78" name="Google Shape;78;p17"/>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79" name="Google Shape;79;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80" name="Shape 80"/>
        <p:cNvGrpSpPr/>
        <p:nvPr/>
      </p:nvGrpSpPr>
      <p:grpSpPr>
        <a:xfrm>
          <a:off x="0" y="0"/>
          <a:ext cx="0" cy="0"/>
          <a:chOff x="0" y="0"/>
          <a:chExt cx="0" cy="0"/>
        </a:xfrm>
      </p:grpSpPr>
      <p:sp>
        <p:nvSpPr>
          <p:cNvPr id="81" name="Google Shape;81;p18"/>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82" name="Google Shape;82;p18"/>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3" name="Shape 83"/>
        <p:cNvGrpSpPr/>
        <p:nvPr/>
      </p:nvGrpSpPr>
      <p:grpSpPr>
        <a:xfrm>
          <a:off x="0" y="0"/>
          <a:ext cx="0" cy="0"/>
          <a:chOff x="0" y="0"/>
          <a:chExt cx="0" cy="0"/>
        </a:xfrm>
      </p:grpSpPr>
      <p:sp>
        <p:nvSpPr>
          <p:cNvPr id="84" name="Google Shape;84;p19"/>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85" name="Google Shape;85;p19"/>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86" name="Google Shape;86;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7" name="Shape 87"/>
        <p:cNvGrpSpPr/>
        <p:nvPr/>
      </p:nvGrpSpPr>
      <p:grpSpPr>
        <a:xfrm>
          <a:off x="0" y="0"/>
          <a:ext cx="0" cy="0"/>
          <a:chOff x="0" y="0"/>
          <a:chExt cx="0" cy="0"/>
        </a:xfrm>
      </p:grpSpPr>
      <p:sp>
        <p:nvSpPr>
          <p:cNvPr id="88" name="Google Shape;88;p20"/>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89" name="Google Shape;89;p2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90" name="Google Shape;90;p20"/>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91" name="Google Shape;91;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p:cSld name="Slide #2">
    <p:spTree>
      <p:nvGrpSpPr>
        <p:cNvPr id="16" name="Shape 16"/>
        <p:cNvGrpSpPr/>
        <p:nvPr/>
      </p:nvGrpSpPr>
      <p:grpSpPr>
        <a:xfrm>
          <a:off x="0" y="0"/>
          <a:ext cx="0" cy="0"/>
          <a:chOff x="0" y="0"/>
          <a:chExt cx="0" cy="0"/>
        </a:xfrm>
      </p:grpSpPr>
      <p:sp>
        <p:nvSpPr>
          <p:cNvPr id="17" name="Google Shape;17;p3"/>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8" name="Google Shape;18;p3"/>
          <p:cNvSpPr/>
          <p:nvPr>
            <p:ph idx="2" type="pic"/>
          </p:nvPr>
        </p:nvSpPr>
        <p:spPr>
          <a:xfrm>
            <a:off x="5946775" y="2163097"/>
            <a:ext cx="7921625" cy="10181304"/>
          </a:xfrm>
          <a:prstGeom prst="rect">
            <a:avLst/>
          </a:prstGeom>
          <a:noFill/>
          <a:ln>
            <a:noFill/>
          </a:ln>
        </p:spPr>
      </p:sp>
      <p:sp>
        <p:nvSpPr>
          <p:cNvPr id="19" name="Google Shape;19;p3"/>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92" name="Shape 92"/>
        <p:cNvGrpSpPr/>
        <p:nvPr/>
      </p:nvGrpSpPr>
      <p:grpSpPr>
        <a:xfrm>
          <a:off x="0" y="0"/>
          <a:ext cx="0" cy="0"/>
          <a:chOff x="0" y="0"/>
          <a:chExt cx="0" cy="0"/>
        </a:xfrm>
      </p:grpSpPr>
      <p:sp>
        <p:nvSpPr>
          <p:cNvPr id="93" name="Google Shape;93;p21"/>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94" name="Google Shape;94;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95" name="Shape 95"/>
        <p:cNvGrpSpPr/>
        <p:nvPr/>
      </p:nvGrpSpPr>
      <p:grpSpPr>
        <a:xfrm>
          <a:off x="0" y="0"/>
          <a:ext cx="0" cy="0"/>
          <a:chOff x="0" y="0"/>
          <a:chExt cx="0" cy="0"/>
        </a:xfrm>
      </p:grpSpPr>
      <p:sp>
        <p:nvSpPr>
          <p:cNvPr id="96" name="Google Shape;96;p22"/>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97" name="Google Shape;97;p22"/>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98" name="Google Shape;98;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9" name="Shape 99"/>
        <p:cNvGrpSpPr/>
        <p:nvPr/>
      </p:nvGrpSpPr>
      <p:grpSpPr>
        <a:xfrm>
          <a:off x="0" y="0"/>
          <a:ext cx="0" cy="0"/>
          <a:chOff x="0" y="0"/>
          <a:chExt cx="0" cy="0"/>
        </a:xfrm>
      </p:grpSpPr>
      <p:sp>
        <p:nvSpPr>
          <p:cNvPr id="100" name="Google Shape;100;p23"/>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01" name="Google Shape;101;p23"/>
          <p:cNvSpPr txBox="1"/>
          <p:nvPr>
            <p:ph idx="2" type="body"/>
          </p:nvPr>
        </p:nvSpPr>
        <p:spPr>
          <a:xfrm>
            <a:off x="1753923" y="4939860"/>
            <a:ext cx="20876153"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02" name="Google Shape;102;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03" name="Shape 103"/>
        <p:cNvGrpSpPr/>
        <p:nvPr/>
      </p:nvGrpSpPr>
      <p:grpSpPr>
        <a:xfrm>
          <a:off x="0" y="0"/>
          <a:ext cx="0" cy="0"/>
          <a:chOff x="0" y="0"/>
          <a:chExt cx="0" cy="0"/>
        </a:xfrm>
      </p:grpSpPr>
      <p:sp>
        <p:nvSpPr>
          <p:cNvPr id="104" name="Google Shape;104;p24"/>
          <p:cNvSpPr/>
          <p:nvPr>
            <p:ph idx="2" type="pic"/>
          </p:nvPr>
        </p:nvSpPr>
        <p:spPr>
          <a:xfrm>
            <a:off x="15760700" y="1016000"/>
            <a:ext cx="7439099" cy="5949678"/>
          </a:xfrm>
          <a:prstGeom prst="rect">
            <a:avLst/>
          </a:prstGeom>
          <a:noFill/>
          <a:ln>
            <a:noFill/>
          </a:ln>
        </p:spPr>
      </p:sp>
      <p:sp>
        <p:nvSpPr>
          <p:cNvPr id="105" name="Google Shape;105;p24"/>
          <p:cNvSpPr/>
          <p:nvPr>
            <p:ph idx="3" type="pic"/>
          </p:nvPr>
        </p:nvSpPr>
        <p:spPr>
          <a:xfrm>
            <a:off x="13500100" y="3978275"/>
            <a:ext cx="10439400" cy="12150181"/>
          </a:xfrm>
          <a:prstGeom prst="rect">
            <a:avLst/>
          </a:prstGeom>
          <a:noFill/>
          <a:ln>
            <a:noFill/>
          </a:ln>
        </p:spPr>
      </p:sp>
      <p:sp>
        <p:nvSpPr>
          <p:cNvPr id="106" name="Google Shape;106;p24"/>
          <p:cNvSpPr/>
          <p:nvPr>
            <p:ph idx="4" type="pic"/>
          </p:nvPr>
        </p:nvSpPr>
        <p:spPr>
          <a:xfrm>
            <a:off x="-139700" y="495300"/>
            <a:ext cx="16611600" cy="12458701"/>
          </a:xfrm>
          <a:prstGeom prst="rect">
            <a:avLst/>
          </a:prstGeom>
          <a:noFill/>
          <a:ln>
            <a:noFill/>
          </a:ln>
        </p:spPr>
      </p:sp>
      <p:sp>
        <p:nvSpPr>
          <p:cNvPr id="107" name="Google Shape;107;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08" name="Shape 108"/>
        <p:cNvGrpSpPr/>
        <p:nvPr/>
      </p:nvGrpSpPr>
      <p:grpSpPr>
        <a:xfrm>
          <a:off x="0" y="0"/>
          <a:ext cx="0" cy="0"/>
          <a:chOff x="0" y="0"/>
          <a:chExt cx="0" cy="0"/>
        </a:xfrm>
      </p:grpSpPr>
      <p:sp>
        <p:nvSpPr>
          <p:cNvPr id="109" name="Google Shape;109;p25"/>
          <p:cNvSpPr/>
          <p:nvPr>
            <p:ph idx="2" type="pic"/>
          </p:nvPr>
        </p:nvSpPr>
        <p:spPr>
          <a:xfrm>
            <a:off x="-1333500" y="-5524500"/>
            <a:ext cx="27051001" cy="21640800"/>
          </a:xfrm>
          <a:prstGeom prst="rect">
            <a:avLst/>
          </a:prstGeom>
          <a:noFill/>
          <a:ln>
            <a:noFill/>
          </a:ln>
        </p:spPr>
      </p:sp>
      <p:sp>
        <p:nvSpPr>
          <p:cNvPr id="110" name="Google Shape;110;p2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1" name="Shape 111"/>
        <p:cNvGrpSpPr/>
        <p:nvPr/>
      </p:nvGrpSpPr>
      <p:grpSpPr>
        <a:xfrm>
          <a:off x="0" y="0"/>
          <a:ext cx="0" cy="0"/>
          <a:chOff x="0" y="0"/>
          <a:chExt cx="0" cy="0"/>
        </a:xfrm>
      </p:grpSpPr>
      <p:sp>
        <p:nvSpPr>
          <p:cNvPr id="112" name="Google Shape;112;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0">
  <p:cSld name="Slide #30">
    <p:spTree>
      <p:nvGrpSpPr>
        <p:cNvPr id="113" name="Shape 113"/>
        <p:cNvGrpSpPr/>
        <p:nvPr/>
      </p:nvGrpSpPr>
      <p:grpSpPr>
        <a:xfrm>
          <a:off x="0" y="0"/>
          <a:ext cx="0" cy="0"/>
          <a:chOff x="0" y="0"/>
          <a:chExt cx="0" cy="0"/>
        </a:xfrm>
      </p:grpSpPr>
      <p:sp>
        <p:nvSpPr>
          <p:cNvPr id="114" name="Google Shape;114;p27"/>
          <p:cNvSpPr/>
          <p:nvPr/>
        </p:nvSpPr>
        <p:spPr>
          <a:xfrm>
            <a:off x="6350"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15" name="Google Shape;115;p27"/>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p:cSld name="Slide #5">
    <p:spTree>
      <p:nvGrpSpPr>
        <p:cNvPr id="116" name="Shape 116"/>
        <p:cNvGrpSpPr/>
        <p:nvPr/>
      </p:nvGrpSpPr>
      <p:grpSpPr>
        <a:xfrm>
          <a:off x="0" y="0"/>
          <a:ext cx="0" cy="0"/>
          <a:chOff x="0" y="0"/>
          <a:chExt cx="0" cy="0"/>
        </a:xfrm>
      </p:grpSpPr>
      <p:sp>
        <p:nvSpPr>
          <p:cNvPr id="117" name="Google Shape;117;p28"/>
          <p:cNvSpPr/>
          <p:nvPr/>
        </p:nvSpPr>
        <p:spPr>
          <a:xfrm>
            <a:off x="6350"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18" name="Google Shape;118;p28"/>
          <p:cNvSpPr/>
          <p:nvPr>
            <p:ph idx="2" type="pic"/>
          </p:nvPr>
        </p:nvSpPr>
        <p:spPr>
          <a:xfrm>
            <a:off x="6350" y="0"/>
            <a:ext cx="22148698" cy="13716000"/>
          </a:xfrm>
          <a:prstGeom prst="rect">
            <a:avLst/>
          </a:prstGeom>
          <a:noFill/>
          <a:ln>
            <a:noFill/>
          </a:ln>
        </p:spPr>
      </p:sp>
      <p:sp>
        <p:nvSpPr>
          <p:cNvPr id="119" name="Google Shape;119;p28"/>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5">
  <p:cSld name="Slide #55">
    <p:spTree>
      <p:nvGrpSpPr>
        <p:cNvPr id="120" name="Shape 120"/>
        <p:cNvGrpSpPr/>
        <p:nvPr/>
      </p:nvGrpSpPr>
      <p:grpSpPr>
        <a:xfrm>
          <a:off x="0" y="0"/>
          <a:ext cx="0" cy="0"/>
          <a:chOff x="0" y="0"/>
          <a:chExt cx="0" cy="0"/>
        </a:xfrm>
      </p:grpSpPr>
      <p:sp>
        <p:nvSpPr>
          <p:cNvPr id="121" name="Google Shape;121;p29"/>
          <p:cNvSpPr/>
          <p:nvPr/>
        </p:nvSpPr>
        <p:spPr>
          <a:xfrm>
            <a:off x="6349" y="0"/>
            <a:ext cx="24377649"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22" name="Google Shape;122;p29"/>
          <p:cNvSpPr/>
          <p:nvPr>
            <p:ph idx="2" type="pic"/>
          </p:nvPr>
        </p:nvSpPr>
        <p:spPr>
          <a:xfrm>
            <a:off x="10594975" y="0"/>
            <a:ext cx="13789025" cy="13716000"/>
          </a:xfrm>
          <a:prstGeom prst="rect">
            <a:avLst/>
          </a:prstGeom>
          <a:noFill/>
          <a:ln>
            <a:noFill/>
          </a:ln>
        </p:spPr>
      </p:sp>
      <p:sp>
        <p:nvSpPr>
          <p:cNvPr id="123" name="Google Shape;123;p29"/>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8">
  <p:cSld name="Slide #98">
    <p:spTree>
      <p:nvGrpSpPr>
        <p:cNvPr id="124" name="Shape 124"/>
        <p:cNvGrpSpPr/>
        <p:nvPr/>
      </p:nvGrpSpPr>
      <p:grpSpPr>
        <a:xfrm>
          <a:off x="0" y="0"/>
          <a:ext cx="0" cy="0"/>
          <a:chOff x="0" y="0"/>
          <a:chExt cx="0" cy="0"/>
        </a:xfrm>
      </p:grpSpPr>
      <p:sp>
        <p:nvSpPr>
          <p:cNvPr id="125" name="Google Shape;125;p30"/>
          <p:cNvSpPr/>
          <p:nvPr/>
        </p:nvSpPr>
        <p:spPr>
          <a:xfrm>
            <a:off x="6349" y="0"/>
            <a:ext cx="24377649" cy="13716000"/>
          </a:xfrm>
          <a:prstGeom prst="rect">
            <a:avLst/>
          </a:prstGeom>
          <a:solidFill>
            <a:srgbClr val="59595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26" name="Google Shape;126;p30"/>
          <p:cNvSpPr/>
          <p:nvPr>
            <p:ph idx="2" type="pic"/>
          </p:nvPr>
        </p:nvSpPr>
        <p:spPr>
          <a:xfrm>
            <a:off x="6350" y="0"/>
            <a:ext cx="24377649" cy="13716000"/>
          </a:xfrm>
          <a:prstGeom prst="rect">
            <a:avLst/>
          </a:prstGeom>
          <a:noFill/>
          <a:ln>
            <a:noFill/>
          </a:ln>
        </p:spPr>
      </p:sp>
      <p:sp>
        <p:nvSpPr>
          <p:cNvPr id="127" name="Google Shape;127;p30"/>
          <p:cNvSpPr/>
          <p:nvPr>
            <p:ph idx="3" type="pic"/>
          </p:nvPr>
        </p:nvSpPr>
        <p:spPr>
          <a:xfrm>
            <a:off x="9745663" y="7404100"/>
            <a:ext cx="4103689" cy="4102100"/>
          </a:xfrm>
          <a:prstGeom prst="rect">
            <a:avLst/>
          </a:prstGeom>
          <a:noFill/>
          <a:ln>
            <a:noFill/>
          </a:ln>
        </p:spPr>
      </p:sp>
      <p:sp>
        <p:nvSpPr>
          <p:cNvPr id="128" name="Google Shape;128;p30"/>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p:cSld name="Slide #7">
    <p:spTree>
      <p:nvGrpSpPr>
        <p:cNvPr id="20" name="Shape 20"/>
        <p:cNvGrpSpPr/>
        <p:nvPr/>
      </p:nvGrpSpPr>
      <p:grpSpPr>
        <a:xfrm>
          <a:off x="0" y="0"/>
          <a:ext cx="0" cy="0"/>
          <a:chOff x="0" y="0"/>
          <a:chExt cx="0" cy="0"/>
        </a:xfrm>
      </p:grpSpPr>
      <p:sp>
        <p:nvSpPr>
          <p:cNvPr id="21" name="Google Shape;21;p4"/>
          <p:cNvSpPr/>
          <p:nvPr/>
        </p:nvSpPr>
        <p:spPr>
          <a:xfrm>
            <a:off x="6350"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22" name="Google Shape;22;p4"/>
          <p:cNvSpPr/>
          <p:nvPr>
            <p:ph idx="2" type="pic"/>
          </p:nvPr>
        </p:nvSpPr>
        <p:spPr>
          <a:xfrm>
            <a:off x="6350" y="0"/>
            <a:ext cx="16268701" cy="13716000"/>
          </a:xfrm>
          <a:prstGeom prst="rect">
            <a:avLst/>
          </a:prstGeom>
          <a:noFill/>
          <a:ln>
            <a:noFill/>
          </a:ln>
        </p:spPr>
      </p:sp>
      <p:sp>
        <p:nvSpPr>
          <p:cNvPr id="23" name="Google Shape;23;p4"/>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5">
  <p:cSld name="Slide #95">
    <p:spTree>
      <p:nvGrpSpPr>
        <p:cNvPr id="129" name="Shape 129"/>
        <p:cNvGrpSpPr/>
        <p:nvPr/>
      </p:nvGrpSpPr>
      <p:grpSpPr>
        <a:xfrm>
          <a:off x="0" y="0"/>
          <a:ext cx="0" cy="0"/>
          <a:chOff x="0" y="0"/>
          <a:chExt cx="0" cy="0"/>
        </a:xfrm>
      </p:grpSpPr>
      <p:sp>
        <p:nvSpPr>
          <p:cNvPr id="130" name="Google Shape;130;p31"/>
          <p:cNvSpPr/>
          <p:nvPr/>
        </p:nvSpPr>
        <p:spPr>
          <a:xfrm>
            <a:off x="6349" y="0"/>
            <a:ext cx="24377649"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31" name="Google Shape;131;p31"/>
          <p:cNvSpPr/>
          <p:nvPr>
            <p:ph idx="2" type="pic"/>
          </p:nvPr>
        </p:nvSpPr>
        <p:spPr>
          <a:xfrm>
            <a:off x="1498291" y="4819650"/>
            <a:ext cx="4056066" cy="4057650"/>
          </a:xfrm>
          <a:prstGeom prst="rect">
            <a:avLst/>
          </a:prstGeom>
          <a:noFill/>
          <a:ln>
            <a:noFill/>
          </a:ln>
        </p:spPr>
      </p:sp>
      <p:sp>
        <p:nvSpPr>
          <p:cNvPr id="132" name="Google Shape;132;p31"/>
          <p:cNvSpPr/>
          <p:nvPr>
            <p:ph idx="3" type="pic"/>
          </p:nvPr>
        </p:nvSpPr>
        <p:spPr>
          <a:xfrm>
            <a:off x="6807712" y="4819650"/>
            <a:ext cx="4056065" cy="4057650"/>
          </a:xfrm>
          <a:prstGeom prst="rect">
            <a:avLst/>
          </a:prstGeom>
          <a:noFill/>
          <a:ln>
            <a:noFill/>
          </a:ln>
        </p:spPr>
      </p:sp>
      <p:sp>
        <p:nvSpPr>
          <p:cNvPr id="133" name="Google Shape;133;p31"/>
          <p:cNvSpPr/>
          <p:nvPr>
            <p:ph idx="4" type="pic"/>
          </p:nvPr>
        </p:nvSpPr>
        <p:spPr>
          <a:xfrm>
            <a:off x="12087634" y="4819650"/>
            <a:ext cx="4056065" cy="4057650"/>
          </a:xfrm>
          <a:prstGeom prst="rect">
            <a:avLst/>
          </a:prstGeom>
          <a:noFill/>
          <a:ln>
            <a:noFill/>
          </a:ln>
        </p:spPr>
      </p:sp>
      <p:sp>
        <p:nvSpPr>
          <p:cNvPr id="134" name="Google Shape;134;p31"/>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p:cSld name="Slide #3">
    <p:spTree>
      <p:nvGrpSpPr>
        <p:cNvPr id="135" name="Shape 135"/>
        <p:cNvGrpSpPr/>
        <p:nvPr/>
      </p:nvGrpSpPr>
      <p:grpSpPr>
        <a:xfrm>
          <a:off x="0" y="0"/>
          <a:ext cx="0" cy="0"/>
          <a:chOff x="0" y="0"/>
          <a:chExt cx="0" cy="0"/>
        </a:xfrm>
      </p:grpSpPr>
      <p:sp>
        <p:nvSpPr>
          <p:cNvPr id="136" name="Google Shape;136;p32"/>
          <p:cNvSpPr/>
          <p:nvPr/>
        </p:nvSpPr>
        <p:spPr>
          <a:xfrm>
            <a:off x="6350"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37" name="Google Shape;137;p32"/>
          <p:cNvSpPr/>
          <p:nvPr>
            <p:ph idx="2" type="pic"/>
          </p:nvPr>
        </p:nvSpPr>
        <p:spPr>
          <a:xfrm>
            <a:off x="12195175" y="0"/>
            <a:ext cx="12188825" cy="13716000"/>
          </a:xfrm>
          <a:prstGeom prst="rect">
            <a:avLst/>
          </a:prstGeom>
          <a:noFill/>
          <a:ln>
            <a:noFill/>
          </a:ln>
        </p:spPr>
      </p:sp>
      <p:sp>
        <p:nvSpPr>
          <p:cNvPr id="138" name="Google Shape;138;p32"/>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2">
  <p:cSld name="Slide #32">
    <p:spTree>
      <p:nvGrpSpPr>
        <p:cNvPr id="139" name="Shape 139"/>
        <p:cNvGrpSpPr/>
        <p:nvPr/>
      </p:nvGrpSpPr>
      <p:grpSpPr>
        <a:xfrm>
          <a:off x="0" y="0"/>
          <a:ext cx="0" cy="0"/>
          <a:chOff x="0" y="0"/>
          <a:chExt cx="0" cy="0"/>
        </a:xfrm>
      </p:grpSpPr>
      <p:sp>
        <p:nvSpPr>
          <p:cNvPr id="140" name="Google Shape;140;p33"/>
          <p:cNvSpPr/>
          <p:nvPr/>
        </p:nvSpPr>
        <p:spPr>
          <a:xfrm>
            <a:off x="6350"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41" name="Google Shape;141;p33"/>
          <p:cNvSpPr/>
          <p:nvPr>
            <p:ph idx="2" type="pic"/>
          </p:nvPr>
        </p:nvSpPr>
        <p:spPr>
          <a:xfrm>
            <a:off x="13647177" y="1524000"/>
            <a:ext cx="9202739" cy="10591800"/>
          </a:xfrm>
          <a:prstGeom prst="rect">
            <a:avLst/>
          </a:prstGeom>
          <a:noFill/>
          <a:ln>
            <a:noFill/>
          </a:ln>
        </p:spPr>
      </p:sp>
      <p:sp>
        <p:nvSpPr>
          <p:cNvPr id="142" name="Google Shape;142;p33"/>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6">
  <p:cSld name="Slide #86">
    <p:spTree>
      <p:nvGrpSpPr>
        <p:cNvPr id="143" name="Shape 143"/>
        <p:cNvGrpSpPr/>
        <p:nvPr/>
      </p:nvGrpSpPr>
      <p:grpSpPr>
        <a:xfrm>
          <a:off x="0" y="0"/>
          <a:ext cx="0" cy="0"/>
          <a:chOff x="0" y="0"/>
          <a:chExt cx="0" cy="0"/>
        </a:xfrm>
      </p:grpSpPr>
      <p:sp>
        <p:nvSpPr>
          <p:cNvPr id="144" name="Google Shape;144;p34"/>
          <p:cNvSpPr/>
          <p:nvPr/>
        </p:nvSpPr>
        <p:spPr>
          <a:xfrm>
            <a:off x="6349" y="0"/>
            <a:ext cx="24377649"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45" name="Google Shape;145;p34"/>
          <p:cNvSpPr/>
          <p:nvPr>
            <p:ph idx="2" type="pic"/>
          </p:nvPr>
        </p:nvSpPr>
        <p:spPr>
          <a:xfrm>
            <a:off x="8613775" y="0"/>
            <a:ext cx="5105400" cy="6858000"/>
          </a:xfrm>
          <a:prstGeom prst="rect">
            <a:avLst/>
          </a:prstGeom>
          <a:noFill/>
          <a:ln>
            <a:noFill/>
          </a:ln>
        </p:spPr>
      </p:sp>
      <p:sp>
        <p:nvSpPr>
          <p:cNvPr id="146" name="Google Shape;146;p34"/>
          <p:cNvSpPr/>
          <p:nvPr>
            <p:ph idx="3" type="pic"/>
          </p:nvPr>
        </p:nvSpPr>
        <p:spPr>
          <a:xfrm>
            <a:off x="8613775" y="7112000"/>
            <a:ext cx="5105400" cy="6604000"/>
          </a:xfrm>
          <a:prstGeom prst="rect">
            <a:avLst/>
          </a:prstGeom>
          <a:noFill/>
          <a:ln>
            <a:noFill/>
          </a:ln>
        </p:spPr>
      </p:sp>
      <p:sp>
        <p:nvSpPr>
          <p:cNvPr id="147" name="Google Shape;147;p34"/>
          <p:cNvSpPr/>
          <p:nvPr>
            <p:ph idx="4" type="pic"/>
          </p:nvPr>
        </p:nvSpPr>
        <p:spPr>
          <a:xfrm>
            <a:off x="13947775" y="0"/>
            <a:ext cx="5105400" cy="4968241"/>
          </a:xfrm>
          <a:prstGeom prst="rect">
            <a:avLst/>
          </a:prstGeom>
          <a:noFill/>
          <a:ln>
            <a:noFill/>
          </a:ln>
        </p:spPr>
      </p:sp>
      <p:sp>
        <p:nvSpPr>
          <p:cNvPr id="148" name="Google Shape;148;p34"/>
          <p:cNvSpPr/>
          <p:nvPr>
            <p:ph idx="5" type="pic"/>
          </p:nvPr>
        </p:nvSpPr>
        <p:spPr>
          <a:xfrm>
            <a:off x="19294475" y="0"/>
            <a:ext cx="5105400" cy="8831581"/>
          </a:xfrm>
          <a:prstGeom prst="rect">
            <a:avLst/>
          </a:prstGeom>
          <a:noFill/>
          <a:ln>
            <a:noFill/>
          </a:ln>
        </p:spPr>
      </p:sp>
      <p:sp>
        <p:nvSpPr>
          <p:cNvPr id="149" name="Google Shape;149;p34"/>
          <p:cNvSpPr/>
          <p:nvPr>
            <p:ph idx="6" type="pic"/>
          </p:nvPr>
        </p:nvSpPr>
        <p:spPr>
          <a:xfrm>
            <a:off x="19294475" y="9067800"/>
            <a:ext cx="5105400" cy="4629150"/>
          </a:xfrm>
          <a:prstGeom prst="rect">
            <a:avLst/>
          </a:prstGeom>
          <a:noFill/>
          <a:ln>
            <a:noFill/>
          </a:ln>
        </p:spPr>
      </p:sp>
      <p:sp>
        <p:nvSpPr>
          <p:cNvPr id="150" name="Google Shape;150;p34"/>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4">
  <p:cSld name="Slide #24">
    <p:spTree>
      <p:nvGrpSpPr>
        <p:cNvPr id="151" name="Shape 151"/>
        <p:cNvGrpSpPr/>
        <p:nvPr/>
      </p:nvGrpSpPr>
      <p:grpSpPr>
        <a:xfrm>
          <a:off x="0" y="0"/>
          <a:ext cx="0" cy="0"/>
          <a:chOff x="0" y="0"/>
          <a:chExt cx="0" cy="0"/>
        </a:xfrm>
      </p:grpSpPr>
      <p:sp>
        <p:nvSpPr>
          <p:cNvPr id="152" name="Google Shape;152;p35"/>
          <p:cNvSpPr/>
          <p:nvPr/>
        </p:nvSpPr>
        <p:spPr>
          <a:xfrm>
            <a:off x="6349" y="0"/>
            <a:ext cx="24377649"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53" name="Google Shape;153;p35"/>
          <p:cNvSpPr/>
          <p:nvPr>
            <p:ph idx="2" type="pic"/>
          </p:nvPr>
        </p:nvSpPr>
        <p:spPr>
          <a:xfrm>
            <a:off x="16309975" y="4159220"/>
            <a:ext cx="6938020" cy="7580496"/>
          </a:xfrm>
          <a:prstGeom prst="rect">
            <a:avLst/>
          </a:prstGeom>
          <a:noFill/>
          <a:ln>
            <a:noFill/>
          </a:ln>
        </p:spPr>
      </p:sp>
      <p:sp>
        <p:nvSpPr>
          <p:cNvPr id="154" name="Google Shape;154;p35"/>
          <p:cNvSpPr/>
          <p:nvPr>
            <p:ph idx="3" type="pic"/>
          </p:nvPr>
        </p:nvSpPr>
        <p:spPr>
          <a:xfrm>
            <a:off x="1211256" y="4159220"/>
            <a:ext cx="6938020" cy="7580496"/>
          </a:xfrm>
          <a:prstGeom prst="rect">
            <a:avLst/>
          </a:prstGeom>
          <a:noFill/>
          <a:ln>
            <a:noFill/>
          </a:ln>
        </p:spPr>
      </p:sp>
      <p:sp>
        <p:nvSpPr>
          <p:cNvPr id="155" name="Google Shape;155;p35"/>
          <p:cNvSpPr/>
          <p:nvPr>
            <p:ph idx="4" type="pic"/>
          </p:nvPr>
        </p:nvSpPr>
        <p:spPr>
          <a:xfrm>
            <a:off x="8760615" y="4159220"/>
            <a:ext cx="6938020" cy="7580496"/>
          </a:xfrm>
          <a:prstGeom prst="rect">
            <a:avLst/>
          </a:prstGeom>
          <a:noFill/>
          <a:ln>
            <a:noFill/>
          </a:ln>
        </p:spPr>
      </p:sp>
      <p:sp>
        <p:nvSpPr>
          <p:cNvPr id="156" name="Google Shape;156;p35"/>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7">
  <p:cSld name="Slide #37">
    <p:spTree>
      <p:nvGrpSpPr>
        <p:cNvPr id="157" name="Shape 157"/>
        <p:cNvGrpSpPr/>
        <p:nvPr/>
      </p:nvGrpSpPr>
      <p:grpSpPr>
        <a:xfrm>
          <a:off x="0" y="0"/>
          <a:ext cx="0" cy="0"/>
          <a:chOff x="0" y="0"/>
          <a:chExt cx="0" cy="0"/>
        </a:xfrm>
      </p:grpSpPr>
      <p:sp>
        <p:nvSpPr>
          <p:cNvPr id="158" name="Google Shape;158;p36"/>
          <p:cNvSpPr/>
          <p:nvPr/>
        </p:nvSpPr>
        <p:spPr>
          <a:xfrm>
            <a:off x="6350"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59" name="Google Shape;159;p36"/>
          <p:cNvSpPr/>
          <p:nvPr>
            <p:ph idx="2" type="pic"/>
          </p:nvPr>
        </p:nvSpPr>
        <p:spPr>
          <a:xfrm>
            <a:off x="8010831" y="0"/>
            <a:ext cx="8219770" cy="9144000"/>
          </a:xfrm>
          <a:prstGeom prst="rect">
            <a:avLst/>
          </a:prstGeom>
          <a:noFill/>
          <a:ln>
            <a:noFill/>
          </a:ln>
        </p:spPr>
      </p:sp>
      <p:sp>
        <p:nvSpPr>
          <p:cNvPr id="160" name="Google Shape;160;p36"/>
          <p:cNvSpPr/>
          <p:nvPr>
            <p:ph idx="3" type="pic"/>
          </p:nvPr>
        </p:nvSpPr>
        <p:spPr>
          <a:xfrm>
            <a:off x="16230602" y="0"/>
            <a:ext cx="8153400" cy="9144000"/>
          </a:xfrm>
          <a:prstGeom prst="rect">
            <a:avLst/>
          </a:prstGeom>
          <a:noFill/>
          <a:ln>
            <a:noFill/>
          </a:ln>
        </p:spPr>
      </p:sp>
      <p:sp>
        <p:nvSpPr>
          <p:cNvPr id="161" name="Google Shape;161;p36"/>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4">
  <p:cSld name="Slide #84">
    <p:spTree>
      <p:nvGrpSpPr>
        <p:cNvPr id="162" name="Shape 162"/>
        <p:cNvGrpSpPr/>
        <p:nvPr/>
      </p:nvGrpSpPr>
      <p:grpSpPr>
        <a:xfrm>
          <a:off x="0" y="0"/>
          <a:ext cx="0" cy="0"/>
          <a:chOff x="0" y="0"/>
          <a:chExt cx="0" cy="0"/>
        </a:xfrm>
      </p:grpSpPr>
      <p:sp>
        <p:nvSpPr>
          <p:cNvPr id="163" name="Google Shape;163;p37"/>
          <p:cNvSpPr/>
          <p:nvPr/>
        </p:nvSpPr>
        <p:spPr>
          <a:xfrm>
            <a:off x="6349" y="0"/>
            <a:ext cx="24377649"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64" name="Google Shape;164;p37"/>
          <p:cNvSpPr/>
          <p:nvPr>
            <p:ph idx="2" type="pic"/>
          </p:nvPr>
        </p:nvSpPr>
        <p:spPr>
          <a:xfrm>
            <a:off x="3175" y="0"/>
            <a:ext cx="24377649" cy="13716000"/>
          </a:xfrm>
          <a:prstGeom prst="rect">
            <a:avLst/>
          </a:prstGeom>
          <a:noFill/>
          <a:ln>
            <a:noFill/>
          </a:ln>
        </p:spPr>
      </p:sp>
      <p:sp>
        <p:nvSpPr>
          <p:cNvPr id="165" name="Google Shape;165;p37"/>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8">
  <p:cSld name="Slide #38">
    <p:spTree>
      <p:nvGrpSpPr>
        <p:cNvPr id="166" name="Shape 166"/>
        <p:cNvGrpSpPr/>
        <p:nvPr/>
      </p:nvGrpSpPr>
      <p:grpSpPr>
        <a:xfrm>
          <a:off x="0" y="0"/>
          <a:ext cx="0" cy="0"/>
          <a:chOff x="0" y="0"/>
          <a:chExt cx="0" cy="0"/>
        </a:xfrm>
      </p:grpSpPr>
      <p:sp>
        <p:nvSpPr>
          <p:cNvPr id="167" name="Google Shape;167;p38"/>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68" name="Google Shape;168;p38"/>
          <p:cNvSpPr/>
          <p:nvPr>
            <p:ph idx="2" type="pic"/>
          </p:nvPr>
        </p:nvSpPr>
        <p:spPr>
          <a:xfrm>
            <a:off x="6350" y="0"/>
            <a:ext cx="13789026" cy="9906000"/>
          </a:xfrm>
          <a:prstGeom prst="rect">
            <a:avLst/>
          </a:prstGeom>
          <a:noFill/>
          <a:ln>
            <a:noFill/>
          </a:ln>
        </p:spPr>
      </p:sp>
      <p:sp>
        <p:nvSpPr>
          <p:cNvPr id="169" name="Google Shape;169;p38"/>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7">
  <p:cSld name="Slide #17">
    <p:spTree>
      <p:nvGrpSpPr>
        <p:cNvPr id="24" name="Shape 24"/>
        <p:cNvGrpSpPr/>
        <p:nvPr/>
      </p:nvGrpSpPr>
      <p:grpSpPr>
        <a:xfrm>
          <a:off x="0" y="0"/>
          <a:ext cx="0" cy="0"/>
          <a:chOff x="0" y="0"/>
          <a:chExt cx="0" cy="0"/>
        </a:xfrm>
      </p:grpSpPr>
      <p:sp>
        <p:nvSpPr>
          <p:cNvPr id="25" name="Google Shape;25;p5"/>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6" name="Google Shape;26;p5"/>
          <p:cNvSpPr/>
          <p:nvPr>
            <p:ph idx="2" type="pic"/>
          </p:nvPr>
        </p:nvSpPr>
        <p:spPr>
          <a:xfrm>
            <a:off x="17940388" y="4490884"/>
            <a:ext cx="4424517" cy="4424516"/>
          </a:xfrm>
          <a:prstGeom prst="rect">
            <a:avLst/>
          </a:prstGeom>
          <a:noFill/>
          <a:ln>
            <a:noFill/>
          </a:ln>
        </p:spPr>
      </p:sp>
      <p:sp>
        <p:nvSpPr>
          <p:cNvPr id="27" name="Google Shape;27;p5"/>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3">
  <p:cSld name="Slide #23">
    <p:spTree>
      <p:nvGrpSpPr>
        <p:cNvPr id="28" name="Shape 28"/>
        <p:cNvGrpSpPr/>
        <p:nvPr/>
      </p:nvGrpSpPr>
      <p:grpSpPr>
        <a:xfrm>
          <a:off x="0" y="0"/>
          <a:ext cx="0" cy="0"/>
          <a:chOff x="0" y="0"/>
          <a:chExt cx="0" cy="0"/>
        </a:xfrm>
      </p:grpSpPr>
      <p:sp>
        <p:nvSpPr>
          <p:cNvPr id="29" name="Google Shape;29;p6"/>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0" name="Google Shape;30;p6"/>
          <p:cNvSpPr/>
          <p:nvPr>
            <p:ph idx="2" type="pic"/>
          </p:nvPr>
        </p:nvSpPr>
        <p:spPr>
          <a:xfrm>
            <a:off x="12271388" y="1322724"/>
            <a:ext cx="10820387" cy="11070551"/>
          </a:xfrm>
          <a:prstGeom prst="rect">
            <a:avLst/>
          </a:prstGeom>
          <a:noFill/>
          <a:ln>
            <a:noFill/>
          </a:ln>
        </p:spPr>
      </p:sp>
      <p:sp>
        <p:nvSpPr>
          <p:cNvPr id="31" name="Google Shape;31;p6"/>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9">
  <p:cSld name="Slide #19">
    <p:spTree>
      <p:nvGrpSpPr>
        <p:cNvPr id="32" name="Shape 32"/>
        <p:cNvGrpSpPr/>
        <p:nvPr/>
      </p:nvGrpSpPr>
      <p:grpSpPr>
        <a:xfrm>
          <a:off x="0" y="0"/>
          <a:ext cx="0" cy="0"/>
          <a:chOff x="0" y="0"/>
          <a:chExt cx="0" cy="0"/>
        </a:xfrm>
      </p:grpSpPr>
      <p:sp>
        <p:nvSpPr>
          <p:cNvPr id="33" name="Google Shape;33;p7"/>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4" name="Google Shape;34;p7"/>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2">
  <p:cSld name="Slide #92">
    <p:spTree>
      <p:nvGrpSpPr>
        <p:cNvPr id="35" name="Shape 35"/>
        <p:cNvGrpSpPr/>
        <p:nvPr/>
      </p:nvGrpSpPr>
      <p:grpSpPr>
        <a:xfrm>
          <a:off x="0" y="0"/>
          <a:ext cx="0" cy="0"/>
          <a:chOff x="0" y="0"/>
          <a:chExt cx="0" cy="0"/>
        </a:xfrm>
      </p:grpSpPr>
      <p:sp>
        <p:nvSpPr>
          <p:cNvPr id="36" name="Google Shape;36;p8"/>
          <p:cNvSpPr/>
          <p:nvPr/>
        </p:nvSpPr>
        <p:spPr>
          <a:xfrm>
            <a:off x="6349" y="0"/>
            <a:ext cx="24377649"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7" name="Google Shape;37;p8"/>
          <p:cNvSpPr/>
          <p:nvPr>
            <p:ph idx="2" type="pic"/>
          </p:nvPr>
        </p:nvSpPr>
        <p:spPr>
          <a:xfrm>
            <a:off x="2995355" y="8300615"/>
            <a:ext cx="6597448" cy="5415385"/>
          </a:xfrm>
          <a:prstGeom prst="rect">
            <a:avLst/>
          </a:prstGeom>
          <a:noFill/>
          <a:ln>
            <a:noFill/>
          </a:ln>
        </p:spPr>
      </p:sp>
      <p:sp>
        <p:nvSpPr>
          <p:cNvPr id="38" name="Google Shape;38;p8"/>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8">
  <p:cSld name="Slide #18">
    <p:spTree>
      <p:nvGrpSpPr>
        <p:cNvPr id="39" name="Shape 39"/>
        <p:cNvGrpSpPr/>
        <p:nvPr/>
      </p:nvGrpSpPr>
      <p:grpSpPr>
        <a:xfrm>
          <a:off x="0" y="0"/>
          <a:ext cx="0" cy="0"/>
          <a:chOff x="0" y="0"/>
          <a:chExt cx="0" cy="0"/>
        </a:xfrm>
      </p:grpSpPr>
      <p:sp>
        <p:nvSpPr>
          <p:cNvPr id="40" name="Google Shape;40;p9"/>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41" name="Google Shape;41;p9"/>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6">
  <p:cSld name="Slide #36">
    <p:spTree>
      <p:nvGrpSpPr>
        <p:cNvPr id="42" name="Shape 42"/>
        <p:cNvGrpSpPr/>
        <p:nvPr/>
      </p:nvGrpSpPr>
      <p:grpSpPr>
        <a:xfrm>
          <a:off x="0" y="0"/>
          <a:ext cx="0" cy="0"/>
          <a:chOff x="0" y="0"/>
          <a:chExt cx="0" cy="0"/>
        </a:xfrm>
      </p:grpSpPr>
      <p:sp>
        <p:nvSpPr>
          <p:cNvPr id="43" name="Google Shape;43;p10"/>
          <p:cNvSpPr/>
          <p:nvPr/>
        </p:nvSpPr>
        <p:spPr>
          <a:xfrm>
            <a:off x="635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44" name="Google Shape;44;p10"/>
          <p:cNvSpPr/>
          <p:nvPr>
            <p:ph idx="2" type="pic"/>
          </p:nvPr>
        </p:nvSpPr>
        <p:spPr>
          <a:xfrm>
            <a:off x="12077385" y="1905000"/>
            <a:ext cx="12306617" cy="11811000"/>
          </a:xfrm>
          <a:prstGeom prst="rect">
            <a:avLst/>
          </a:prstGeom>
          <a:noFill/>
          <a:ln>
            <a:noFill/>
          </a:ln>
        </p:spPr>
      </p:sp>
      <p:sp>
        <p:nvSpPr>
          <p:cNvPr id="45" name="Google Shape;45;p10"/>
          <p:cNvSpPr txBox="1"/>
          <p:nvPr>
            <p:ph idx="12" type="sldNum"/>
          </p:nvPr>
        </p:nvSpPr>
        <p:spPr>
          <a:xfrm>
            <a:off x="11785811" y="12344400"/>
            <a:ext cx="5686638" cy="736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200"/>
              <a:buFont typeface="Lato Light"/>
              <a:buNone/>
              <a:defRPr b="0" i="0" sz="1200" u="none" cap="none" strike="noStrike">
                <a:solidFill>
                  <a:srgbClr val="000000"/>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US"/>
              <a:t>‹#›</a:t>
            </a:fld>
            <a:endParaRPr sz="1800">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Picture Placeholder 13" id="174" name="Google Shape;174;p39"/>
          <p:cNvPicPr preferRelativeResize="0"/>
          <p:nvPr>
            <p:ph idx="5" type="pic"/>
          </p:nvPr>
        </p:nvPicPr>
        <p:blipFill rotWithShape="1">
          <a:blip r:embed="rId3">
            <a:alphaModFix/>
          </a:blip>
          <a:srcRect b="0" l="0" r="0" t="0"/>
          <a:stretch/>
        </p:blipFill>
        <p:spPr>
          <a:xfrm>
            <a:off x="6350" y="0"/>
            <a:ext cx="24327770" cy="8839200"/>
          </a:xfrm>
          <a:prstGeom prst="rect">
            <a:avLst/>
          </a:prstGeom>
          <a:noFill/>
          <a:ln>
            <a:noFill/>
          </a:ln>
        </p:spPr>
      </p:pic>
      <p:sp>
        <p:nvSpPr>
          <p:cNvPr id="175" name="Google Shape;175;p39"/>
          <p:cNvSpPr/>
          <p:nvPr/>
        </p:nvSpPr>
        <p:spPr>
          <a:xfrm>
            <a:off x="-1859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176" name="Google Shape;176;p39"/>
          <p:cNvSpPr txBox="1"/>
          <p:nvPr/>
        </p:nvSpPr>
        <p:spPr>
          <a:xfrm>
            <a:off x="2566564" y="2639143"/>
            <a:ext cx="19207342" cy="4748530"/>
          </a:xfrm>
          <a:prstGeom prst="rect">
            <a:avLst/>
          </a:prstGeom>
          <a:noFill/>
          <a:ln>
            <a:noFill/>
          </a:ln>
        </p:spPr>
        <p:txBody>
          <a:bodyPr anchorCtr="0" anchor="t" bIns="45700" lIns="45700" spcFirstLastPara="1" rIns="45700" wrap="square" tIns="45700">
            <a:spAutoFit/>
          </a:bodyPr>
          <a:lstStyle/>
          <a:p>
            <a:pPr indent="0" lvl="0" marL="0" marR="0" rtl="0" algn="ctr">
              <a:lnSpc>
                <a:spcPct val="90000"/>
              </a:lnSpc>
              <a:spcBef>
                <a:spcPts val="0"/>
              </a:spcBef>
              <a:spcAft>
                <a:spcPts val="0"/>
              </a:spcAft>
              <a:buClr>
                <a:srgbClr val="FFFFFF"/>
              </a:buClr>
              <a:buSzPts val="16100"/>
              <a:buFont typeface="Bebas Neue"/>
              <a:buNone/>
            </a:pPr>
            <a:r>
              <a:rPr b="0" i="0" lang="en-US" sz="16100" u="none" cap="none" strike="noStrike">
                <a:solidFill>
                  <a:srgbClr val="FFFFFF"/>
                </a:solidFill>
                <a:latin typeface="Bebas Neue"/>
                <a:ea typeface="Bebas Neue"/>
                <a:cs typeface="Bebas Neue"/>
                <a:sym typeface="Bebas Neue"/>
              </a:rPr>
              <a:t>Introduction to Data Science course</a:t>
            </a:r>
            <a:endParaRPr b="0" i="0" sz="1400" u="none" cap="none" strike="noStrike">
              <a:solidFill>
                <a:srgbClr val="000000"/>
              </a:solidFill>
              <a:latin typeface="Arial"/>
              <a:ea typeface="Arial"/>
              <a:cs typeface="Arial"/>
              <a:sym typeface="Arial"/>
            </a:endParaRPr>
          </a:p>
        </p:txBody>
      </p:sp>
      <p:sp>
        <p:nvSpPr>
          <p:cNvPr id="177" name="Google Shape;177;p39"/>
          <p:cNvSpPr txBox="1"/>
          <p:nvPr/>
        </p:nvSpPr>
        <p:spPr>
          <a:xfrm>
            <a:off x="2127617" y="12475859"/>
            <a:ext cx="20128766" cy="11582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D5D5D5"/>
              </a:buClr>
              <a:buSzPts val="3000"/>
              <a:buFont typeface="Montserrat SemiBold"/>
              <a:buNone/>
            </a:pPr>
            <a:r>
              <a:rPr b="0" i="0" lang="en-US" sz="3000" u="none" cap="none" strike="noStrike">
                <a:solidFill>
                  <a:srgbClr val="D5D5D5"/>
                </a:solidFill>
                <a:latin typeface="Montserrat SemiBold"/>
                <a:ea typeface="Montserrat SemiBold"/>
                <a:cs typeface="Montserrat SemiBold"/>
                <a:sym typeface="Montserrat SemiBold"/>
              </a:rPr>
              <a:t>Grigory Babkin                Islomjon Shukhratov                Anastasiia Ivaniuk</a:t>
            </a:r>
            <a:endParaRPr b="0" i="0" sz="1400" u="none" cap="none" strike="noStrike">
              <a:solidFill>
                <a:srgbClr val="000000"/>
              </a:solidFill>
              <a:latin typeface="Arial"/>
              <a:ea typeface="Arial"/>
              <a:cs typeface="Arial"/>
              <a:sym typeface="Arial"/>
            </a:endParaRPr>
          </a:p>
        </p:txBody>
      </p:sp>
      <p:pic>
        <p:nvPicPr>
          <p:cNvPr descr="Image" id="178" name="Google Shape;178;p39"/>
          <p:cNvPicPr preferRelativeResize="0"/>
          <p:nvPr/>
        </p:nvPicPr>
        <p:blipFill rotWithShape="1">
          <a:blip r:embed="rId4">
            <a:alphaModFix/>
          </a:blip>
          <a:srcRect b="0" l="0" r="0" t="0"/>
          <a:stretch/>
        </p:blipFill>
        <p:spPr>
          <a:xfrm>
            <a:off x="6967364" y="7281297"/>
            <a:ext cx="10405742" cy="32730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nvSpPr>
        <p:spPr>
          <a:xfrm>
            <a:off x="1268094" y="1398924"/>
            <a:ext cx="7765180" cy="28854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9200"/>
              <a:buFont typeface="Bebas Neue"/>
              <a:buNone/>
            </a:pPr>
            <a:r>
              <a:rPr b="0" i="0" lang="en-US" sz="9200" u="none" cap="none" strike="noStrike">
                <a:solidFill>
                  <a:srgbClr val="FFFFFF"/>
                </a:solidFill>
                <a:latin typeface="Bebas Neue"/>
                <a:ea typeface="Bebas Neue"/>
                <a:cs typeface="Bebas Neue"/>
                <a:sym typeface="Bebas Neue"/>
              </a:rPr>
              <a:t>New columns derivation</a:t>
            </a:r>
            <a:endParaRPr b="0" i="0" sz="1400" u="none" cap="none" strike="noStrike">
              <a:solidFill>
                <a:srgbClr val="000000"/>
              </a:solidFill>
              <a:latin typeface="Arial"/>
              <a:ea typeface="Arial"/>
              <a:cs typeface="Arial"/>
              <a:sym typeface="Arial"/>
            </a:endParaRPr>
          </a:p>
        </p:txBody>
      </p:sp>
      <p:cxnSp>
        <p:nvCxnSpPr>
          <p:cNvPr id="292" name="Google Shape;292;p48"/>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293" name="Google Shape;293;p48"/>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94" name="Google Shape;294;p48"/>
          <p:cNvSpPr txBox="1"/>
          <p:nvPr/>
        </p:nvSpPr>
        <p:spPr>
          <a:xfrm>
            <a:off x="3658501" y="6839781"/>
            <a:ext cx="5907740" cy="15646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Some value can be categorized or grouped. Thus we can create more features. Revenue — low, middle, high.</a:t>
            </a:r>
            <a:endParaRPr b="0" i="0" sz="1400" u="none" cap="none" strike="noStrike">
              <a:solidFill>
                <a:srgbClr val="000000"/>
              </a:solidFill>
              <a:latin typeface="Arial"/>
              <a:ea typeface="Arial"/>
              <a:cs typeface="Arial"/>
              <a:sym typeface="Arial"/>
            </a:endParaRPr>
          </a:p>
        </p:txBody>
      </p:sp>
      <p:sp>
        <p:nvSpPr>
          <p:cNvPr id="295" name="Google Shape;295;p48"/>
          <p:cNvSpPr/>
          <p:nvPr/>
        </p:nvSpPr>
        <p:spPr>
          <a:xfrm>
            <a:off x="1295400" y="6652875"/>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96" name="Google Shape;296;p48"/>
          <p:cNvSpPr txBox="1"/>
          <p:nvPr/>
        </p:nvSpPr>
        <p:spPr>
          <a:xfrm>
            <a:off x="1438818" y="7020541"/>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01.</a:t>
            </a:r>
            <a:endParaRPr b="0" i="0" sz="1400" u="none" cap="none" strike="noStrike">
              <a:solidFill>
                <a:srgbClr val="000000"/>
              </a:solidFill>
              <a:latin typeface="Arial"/>
              <a:ea typeface="Arial"/>
              <a:cs typeface="Arial"/>
              <a:sym typeface="Arial"/>
            </a:endParaRPr>
          </a:p>
        </p:txBody>
      </p:sp>
      <p:sp>
        <p:nvSpPr>
          <p:cNvPr id="297" name="Google Shape;297;p48"/>
          <p:cNvSpPr txBox="1"/>
          <p:nvPr/>
        </p:nvSpPr>
        <p:spPr>
          <a:xfrm>
            <a:off x="3579793" y="9621900"/>
            <a:ext cx="6065155" cy="1754286"/>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Average of ON_NET and ORANGE, so new feature column that creates average of call across the packages</a:t>
            </a:r>
            <a:endParaRPr b="0" i="0" sz="1400" u="none" cap="none" strike="noStrike">
              <a:solidFill>
                <a:srgbClr val="000000"/>
              </a:solidFill>
              <a:latin typeface="Arial"/>
              <a:ea typeface="Arial"/>
              <a:cs typeface="Arial"/>
              <a:sym typeface="Arial"/>
            </a:endParaRPr>
          </a:p>
        </p:txBody>
      </p:sp>
      <p:sp>
        <p:nvSpPr>
          <p:cNvPr id="298" name="Google Shape;298;p48"/>
          <p:cNvSpPr/>
          <p:nvPr/>
        </p:nvSpPr>
        <p:spPr>
          <a:xfrm>
            <a:off x="1295400" y="9624041"/>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99" name="Google Shape;299;p48"/>
          <p:cNvSpPr txBox="1"/>
          <p:nvPr/>
        </p:nvSpPr>
        <p:spPr>
          <a:xfrm>
            <a:off x="1438818" y="10053700"/>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descr="Screenshot 2021-10-24 at 23.46.25.png" id="300" name="Google Shape;300;p48"/>
          <p:cNvPicPr preferRelativeResize="0"/>
          <p:nvPr/>
        </p:nvPicPr>
        <p:blipFill rotWithShape="1">
          <a:blip r:embed="rId3">
            <a:alphaModFix/>
          </a:blip>
          <a:srcRect b="0" l="0" r="0" t="0"/>
          <a:stretch/>
        </p:blipFill>
        <p:spPr>
          <a:xfrm>
            <a:off x="11567386" y="2158812"/>
            <a:ext cx="10020301" cy="2882901"/>
          </a:xfrm>
          <a:prstGeom prst="rect">
            <a:avLst/>
          </a:prstGeom>
          <a:noFill/>
          <a:ln>
            <a:noFill/>
          </a:ln>
        </p:spPr>
      </p:pic>
      <p:pic>
        <p:nvPicPr>
          <p:cNvPr descr="Screenshot 2021-10-24 at 23.57.57.png" id="301" name="Google Shape;301;p48"/>
          <p:cNvPicPr preferRelativeResize="0"/>
          <p:nvPr/>
        </p:nvPicPr>
        <p:blipFill rotWithShape="1">
          <a:blip r:embed="rId4">
            <a:alphaModFix/>
          </a:blip>
          <a:srcRect b="0" l="0" r="0" t="0"/>
          <a:stretch/>
        </p:blipFill>
        <p:spPr>
          <a:xfrm>
            <a:off x="15410669" y="3788096"/>
            <a:ext cx="8099934" cy="6139808"/>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nvSpPr>
        <p:spPr>
          <a:xfrm>
            <a:off x="1268094" y="1398924"/>
            <a:ext cx="7765180" cy="28854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9200"/>
              <a:buFont typeface="Bebas Neue"/>
              <a:buNone/>
            </a:pPr>
            <a:r>
              <a:rPr b="0" i="0" lang="en-US" sz="9200" u="none" cap="none" strike="noStrike">
                <a:solidFill>
                  <a:srgbClr val="FFFFFF"/>
                </a:solidFill>
                <a:latin typeface="Bebas Neue"/>
                <a:ea typeface="Bebas Neue"/>
                <a:cs typeface="Bebas Neue"/>
                <a:sym typeface="Bebas Neue"/>
              </a:rPr>
              <a:t>Train &amp; test data</a:t>
            </a:r>
            <a:endParaRPr b="0" i="0" sz="1400" u="none" cap="none" strike="noStrike">
              <a:solidFill>
                <a:srgbClr val="000000"/>
              </a:solidFill>
              <a:latin typeface="Arial"/>
              <a:ea typeface="Arial"/>
              <a:cs typeface="Arial"/>
              <a:sym typeface="Arial"/>
            </a:endParaRPr>
          </a:p>
        </p:txBody>
      </p:sp>
      <p:cxnSp>
        <p:nvCxnSpPr>
          <p:cNvPr id="307" name="Google Shape;307;p49"/>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308" name="Google Shape;308;p49"/>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09" name="Google Shape;309;p49"/>
          <p:cNvSpPr txBox="1"/>
          <p:nvPr/>
        </p:nvSpPr>
        <p:spPr>
          <a:xfrm>
            <a:off x="3658501" y="6839781"/>
            <a:ext cx="5907740" cy="101219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Let's normalize data and split into train and test sets.</a:t>
            </a:r>
            <a:endParaRPr b="0" i="0" sz="1400" u="none" cap="none" strike="noStrike">
              <a:solidFill>
                <a:srgbClr val="000000"/>
              </a:solidFill>
              <a:latin typeface="Arial"/>
              <a:ea typeface="Arial"/>
              <a:cs typeface="Arial"/>
              <a:sym typeface="Arial"/>
            </a:endParaRPr>
          </a:p>
        </p:txBody>
      </p:sp>
      <p:sp>
        <p:nvSpPr>
          <p:cNvPr id="310" name="Google Shape;310;p49"/>
          <p:cNvSpPr/>
          <p:nvPr/>
        </p:nvSpPr>
        <p:spPr>
          <a:xfrm>
            <a:off x="1295400" y="6652875"/>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11" name="Google Shape;311;p49"/>
          <p:cNvSpPr txBox="1"/>
          <p:nvPr/>
        </p:nvSpPr>
        <p:spPr>
          <a:xfrm>
            <a:off x="1438818" y="7082534"/>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01.</a:t>
            </a:r>
            <a:endParaRPr b="0" i="0" sz="1400" u="none" cap="none" strike="noStrike">
              <a:solidFill>
                <a:srgbClr val="000000"/>
              </a:solidFill>
              <a:latin typeface="Arial"/>
              <a:ea typeface="Arial"/>
              <a:cs typeface="Arial"/>
              <a:sym typeface="Arial"/>
            </a:endParaRPr>
          </a:p>
        </p:txBody>
      </p:sp>
      <p:pic>
        <p:nvPicPr>
          <p:cNvPr descr="Screenshot 2021-10-25 at 00.00.37.png" id="312" name="Google Shape;312;p49"/>
          <p:cNvPicPr preferRelativeResize="0"/>
          <p:nvPr/>
        </p:nvPicPr>
        <p:blipFill rotWithShape="1">
          <a:blip r:embed="rId3">
            <a:alphaModFix/>
          </a:blip>
          <a:srcRect b="0" l="0" r="0" t="0"/>
          <a:stretch/>
        </p:blipFill>
        <p:spPr>
          <a:xfrm>
            <a:off x="12344357" y="2131188"/>
            <a:ext cx="10234977" cy="8411872"/>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nvSpPr>
        <p:spPr>
          <a:xfrm>
            <a:off x="1268094" y="1398924"/>
            <a:ext cx="7765180" cy="28854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9200"/>
              <a:buFont typeface="Bebas Neue"/>
              <a:buNone/>
            </a:pPr>
            <a:r>
              <a:rPr b="0" i="0" lang="en-US" sz="9200" u="none" cap="none" strike="noStrike">
                <a:solidFill>
                  <a:srgbClr val="FFFFFF"/>
                </a:solidFill>
                <a:latin typeface="Bebas Neue"/>
                <a:ea typeface="Bebas Neue"/>
                <a:cs typeface="Bebas Neue"/>
                <a:sym typeface="Bebas Neue"/>
              </a:rPr>
              <a:t>Two approaches</a:t>
            </a:r>
            <a:endParaRPr b="0" i="0" sz="1400" u="none" cap="none" strike="noStrike">
              <a:solidFill>
                <a:srgbClr val="000000"/>
              </a:solidFill>
              <a:latin typeface="Arial"/>
              <a:ea typeface="Arial"/>
              <a:cs typeface="Arial"/>
              <a:sym typeface="Arial"/>
            </a:endParaRPr>
          </a:p>
        </p:txBody>
      </p:sp>
      <p:cxnSp>
        <p:nvCxnSpPr>
          <p:cNvPr id="318" name="Google Shape;318;p50"/>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319" name="Google Shape;319;p50"/>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20" name="Google Shape;320;p50"/>
          <p:cNvSpPr txBox="1"/>
          <p:nvPr/>
        </p:nvSpPr>
        <p:spPr>
          <a:xfrm>
            <a:off x="3579793" y="5935929"/>
            <a:ext cx="8459628" cy="43078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Among many machine learning algorithms, considering lack of time to try them all, and amount of data to train, we decided to use Gradient Boosting Classifier. Boosting grants power to machine learning models to improve their accuracy of prediction. Boosting algorithms are one of the most widely used algorithm in data science.</a:t>
            </a:r>
            <a:endParaRPr b="0" i="0" sz="1400" u="none" cap="none" strike="noStrike">
              <a:solidFill>
                <a:srgbClr val="000000"/>
              </a:solidFill>
              <a:latin typeface="Arial"/>
              <a:ea typeface="Arial"/>
              <a:cs typeface="Arial"/>
              <a:sym typeface="Arial"/>
            </a:endParaRPr>
          </a:p>
        </p:txBody>
      </p:sp>
      <p:sp>
        <p:nvSpPr>
          <p:cNvPr id="321" name="Google Shape;321;p50"/>
          <p:cNvSpPr/>
          <p:nvPr/>
        </p:nvSpPr>
        <p:spPr>
          <a:xfrm>
            <a:off x="1295400" y="6652875"/>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22" name="Google Shape;322;p50"/>
          <p:cNvSpPr txBox="1"/>
          <p:nvPr/>
        </p:nvSpPr>
        <p:spPr>
          <a:xfrm>
            <a:off x="1438818" y="7082534"/>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01.</a:t>
            </a:r>
            <a:endParaRPr b="0" i="0" sz="1400" u="none" cap="none" strike="noStrike">
              <a:solidFill>
                <a:srgbClr val="000000"/>
              </a:solidFill>
              <a:latin typeface="Arial"/>
              <a:ea typeface="Arial"/>
              <a:cs typeface="Arial"/>
              <a:sym typeface="Arial"/>
            </a:endParaRPr>
          </a:p>
        </p:txBody>
      </p:sp>
      <p:sp>
        <p:nvSpPr>
          <p:cNvPr id="323" name="Google Shape;323;p50"/>
          <p:cNvSpPr txBox="1"/>
          <p:nvPr/>
        </p:nvSpPr>
        <p:spPr>
          <a:xfrm>
            <a:off x="3579793" y="9621900"/>
            <a:ext cx="8459628" cy="48412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Well, after training, our hyperparameter tuned model did not give great results. It showed only slightly increase in recall. Nevertheless, let's try also XGBClassifier from xgboost library and see the results for XGBClassifier and its ROC AUC curve.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4200"/>
              </a:spcBef>
              <a:spcAft>
                <a:spcPts val="0"/>
              </a:spcAft>
              <a:buClr>
                <a:srgbClr val="FFFFFF"/>
              </a:buClr>
              <a:buSzPts val="2400"/>
              <a:buFont typeface="Montserrat Light"/>
              <a:buNone/>
            </a:pPr>
            <a:r>
              <a:t/>
            </a:r>
            <a:endParaRPr b="0" i="0" sz="2400" u="none" cap="none" strike="noStrike">
              <a:solidFill>
                <a:srgbClr val="FFFFFF"/>
              </a:solidFill>
              <a:latin typeface="Montserrat Light"/>
              <a:ea typeface="Montserrat Light"/>
              <a:cs typeface="Montserrat Light"/>
              <a:sym typeface="Montserrat Light"/>
            </a:endParaRPr>
          </a:p>
        </p:txBody>
      </p:sp>
      <p:sp>
        <p:nvSpPr>
          <p:cNvPr id="324" name="Google Shape;324;p50"/>
          <p:cNvSpPr/>
          <p:nvPr/>
        </p:nvSpPr>
        <p:spPr>
          <a:xfrm>
            <a:off x="1295400" y="9624041"/>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25" name="Google Shape;325;p50"/>
          <p:cNvSpPr txBox="1"/>
          <p:nvPr/>
        </p:nvSpPr>
        <p:spPr>
          <a:xfrm>
            <a:off x="1438818" y="10053700"/>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descr="Screenshot 2021-10-25 at 00.01.15.png" id="326" name="Google Shape;326;p50"/>
          <p:cNvPicPr preferRelativeResize="0"/>
          <p:nvPr/>
        </p:nvPicPr>
        <p:blipFill rotWithShape="1">
          <a:blip r:embed="rId3">
            <a:alphaModFix/>
          </a:blip>
          <a:srcRect b="0" l="0" r="5374" t="0"/>
          <a:stretch/>
        </p:blipFill>
        <p:spPr>
          <a:xfrm>
            <a:off x="12656140" y="1457781"/>
            <a:ext cx="7019072" cy="5811306"/>
          </a:xfrm>
          <a:prstGeom prst="rect">
            <a:avLst/>
          </a:prstGeom>
          <a:noFill/>
          <a:ln>
            <a:noFill/>
          </a:ln>
        </p:spPr>
      </p:pic>
      <p:pic>
        <p:nvPicPr>
          <p:cNvPr descr="Screenshot 2021-10-25 at 00.36.12.png" id="327" name="Google Shape;327;p50"/>
          <p:cNvPicPr preferRelativeResize="0"/>
          <p:nvPr/>
        </p:nvPicPr>
        <p:blipFill rotWithShape="1">
          <a:blip r:embed="rId4">
            <a:alphaModFix/>
          </a:blip>
          <a:srcRect b="0" l="2182" r="23186" t="0"/>
          <a:stretch/>
        </p:blipFill>
        <p:spPr>
          <a:xfrm>
            <a:off x="17194245" y="4574828"/>
            <a:ext cx="6346572" cy="643245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nvSpPr>
        <p:spPr>
          <a:xfrm>
            <a:off x="16016950" y="9335600"/>
            <a:ext cx="6704100" cy="4140600"/>
          </a:xfrm>
          <a:prstGeom prst="rect">
            <a:avLst/>
          </a:prstGeom>
          <a:noFill/>
          <a:ln>
            <a:noFill/>
          </a:ln>
        </p:spPr>
        <p:txBody>
          <a:bodyPr anchorCtr="0" anchor="t" bIns="45700" lIns="45700" spcFirstLastPara="1" rIns="45700" wrap="square" tIns="45700">
            <a:spAutoFit/>
          </a:bodyPr>
          <a:lstStyle/>
          <a:p>
            <a:pPr indent="0" lvl="0" marL="0" marR="0" rtl="0" algn="l">
              <a:lnSpc>
                <a:spcPct val="200000"/>
              </a:lnSpc>
              <a:spcBef>
                <a:spcPts val="0"/>
              </a:spcBef>
              <a:spcAft>
                <a:spcPts val="0"/>
              </a:spcAft>
              <a:buClr>
                <a:srgbClr val="89A2F7"/>
              </a:buClr>
              <a:buSzPts val="3000"/>
              <a:buFont typeface="Montserrat SemiBold"/>
              <a:buNone/>
            </a:pPr>
            <a:r>
              <a:rPr b="0" i="0" lang="en-US" sz="3000" u="none" cap="none" strike="noStrike">
                <a:solidFill>
                  <a:srgbClr val="89A2F7"/>
                </a:solidFill>
                <a:latin typeface="Montserrat SemiBold"/>
                <a:ea typeface="Montserrat SemiBold"/>
                <a:cs typeface="Montserrat SemiBold"/>
                <a:sym typeface="Montserrat SemiBold"/>
              </a:rPr>
              <a:t>Set of hyperparameters</a:t>
            </a:r>
            <a:endParaRPr b="0" i="0" sz="2900" u="none" cap="none" strike="noStrike">
              <a:solidFill>
                <a:schemeClr val="lt1"/>
              </a:solidFill>
              <a:latin typeface="Arial"/>
              <a:ea typeface="Arial"/>
              <a:cs typeface="Arial"/>
              <a:sym typeface="Arial"/>
            </a:endParaRPr>
          </a:p>
          <a:p>
            <a:pPr indent="0" lvl="0" marL="0" marR="0" rtl="0" algn="l">
              <a:lnSpc>
                <a:spcPct val="200000"/>
              </a:lnSpc>
              <a:spcBef>
                <a:spcPts val="0"/>
              </a:spcBef>
              <a:spcAft>
                <a:spcPts val="0"/>
              </a:spcAft>
              <a:buClr>
                <a:srgbClr val="89A2F7"/>
              </a:buClr>
              <a:buSzPts val="3000"/>
              <a:buFont typeface="Montserrat SemiBold"/>
              <a:buNone/>
            </a:pPr>
            <a:r>
              <a:rPr b="0" i="0" lang="en-US" sz="2900" u="none" cap="none" strike="noStrike">
                <a:solidFill>
                  <a:schemeClr val="lt1"/>
                </a:solidFill>
                <a:latin typeface="Arial"/>
                <a:ea typeface="Arial"/>
                <a:cs typeface="Arial"/>
                <a:sym typeface="Arial"/>
              </a:rPr>
              <a:t>loss</a:t>
            </a:r>
            <a:endParaRPr b="0" i="0" sz="2900" u="none" cap="none" strike="noStrike">
              <a:solidFill>
                <a:schemeClr val="lt1"/>
              </a:solidFill>
              <a:latin typeface="Arial"/>
              <a:ea typeface="Arial"/>
              <a:cs typeface="Arial"/>
              <a:sym typeface="Arial"/>
            </a:endParaRPr>
          </a:p>
          <a:p>
            <a:pPr indent="0" lvl="0" marL="0" marR="0" rtl="0" algn="l">
              <a:lnSpc>
                <a:spcPct val="200000"/>
              </a:lnSpc>
              <a:spcBef>
                <a:spcPts val="0"/>
              </a:spcBef>
              <a:spcAft>
                <a:spcPts val="0"/>
              </a:spcAft>
              <a:buClr>
                <a:srgbClr val="89A2F7"/>
              </a:buClr>
              <a:buSzPts val="3000"/>
              <a:buFont typeface="Montserrat SemiBold"/>
              <a:buNone/>
            </a:pPr>
            <a:r>
              <a:rPr b="0" i="0" lang="en-US" sz="2900" u="none" cap="none" strike="noStrike">
                <a:solidFill>
                  <a:schemeClr val="lt1"/>
                </a:solidFill>
                <a:latin typeface="Arial"/>
                <a:ea typeface="Arial"/>
                <a:cs typeface="Arial"/>
                <a:sym typeface="Arial"/>
              </a:rPr>
              <a:t>learning rate</a:t>
            </a:r>
            <a:endParaRPr b="0" i="0" sz="2900" u="none" cap="none" strike="noStrike">
              <a:solidFill>
                <a:schemeClr val="lt1"/>
              </a:solidFill>
              <a:latin typeface="Arial"/>
              <a:ea typeface="Arial"/>
              <a:cs typeface="Arial"/>
              <a:sym typeface="Arial"/>
            </a:endParaRPr>
          </a:p>
          <a:p>
            <a:pPr indent="0" lvl="0" marL="0" marR="0" rtl="0" algn="l">
              <a:lnSpc>
                <a:spcPct val="200000"/>
              </a:lnSpc>
              <a:spcBef>
                <a:spcPts val="0"/>
              </a:spcBef>
              <a:spcAft>
                <a:spcPts val="0"/>
              </a:spcAft>
              <a:buClr>
                <a:srgbClr val="89A2F7"/>
              </a:buClr>
              <a:buSzPts val="3000"/>
              <a:buFont typeface="Montserrat SemiBold"/>
              <a:buNone/>
            </a:pPr>
            <a:r>
              <a:rPr b="0" i="0" lang="en-US" sz="2900" u="none" cap="none" strike="noStrike">
                <a:solidFill>
                  <a:schemeClr val="lt1"/>
                </a:solidFill>
                <a:latin typeface="Arial"/>
                <a:ea typeface="Arial"/>
                <a:cs typeface="Arial"/>
                <a:sym typeface="Arial"/>
              </a:rPr>
              <a:t>maximum depth</a:t>
            </a:r>
            <a:endParaRPr b="0" i="0" sz="2900" u="none" cap="none" strike="noStrike">
              <a:solidFill>
                <a:schemeClr val="lt1"/>
              </a:solidFill>
              <a:latin typeface="Arial"/>
              <a:ea typeface="Arial"/>
              <a:cs typeface="Arial"/>
              <a:sym typeface="Arial"/>
            </a:endParaRPr>
          </a:p>
          <a:p>
            <a:pPr indent="0" lvl="0" marL="0" marR="0" rtl="0" algn="l">
              <a:lnSpc>
                <a:spcPct val="200000"/>
              </a:lnSpc>
              <a:spcBef>
                <a:spcPts val="0"/>
              </a:spcBef>
              <a:spcAft>
                <a:spcPts val="0"/>
              </a:spcAft>
              <a:buClr>
                <a:srgbClr val="89A2F7"/>
              </a:buClr>
              <a:buSzPts val="3000"/>
              <a:buFont typeface="Montserrat SemiBold"/>
              <a:buNone/>
            </a:pPr>
            <a:r>
              <a:rPr b="0" i="0" lang="en-US" sz="2900" u="none" cap="none" strike="noStrike">
                <a:solidFill>
                  <a:schemeClr val="lt1"/>
                </a:solidFill>
                <a:latin typeface="Arial"/>
                <a:ea typeface="Arial"/>
                <a:cs typeface="Arial"/>
                <a:sym typeface="Arial"/>
              </a:rPr>
              <a:t>number of estimators</a:t>
            </a:r>
            <a:endParaRPr b="0" i="0" sz="2900" u="none" cap="none" strike="noStrike">
              <a:solidFill>
                <a:schemeClr val="lt1"/>
              </a:solidFill>
              <a:latin typeface="Arial"/>
              <a:ea typeface="Arial"/>
              <a:cs typeface="Arial"/>
              <a:sym typeface="Arial"/>
            </a:endParaRPr>
          </a:p>
        </p:txBody>
      </p:sp>
      <p:sp>
        <p:nvSpPr>
          <p:cNvPr id="333" name="Google Shape;333;p51"/>
          <p:cNvSpPr txBox="1"/>
          <p:nvPr/>
        </p:nvSpPr>
        <p:spPr>
          <a:xfrm>
            <a:off x="16189519" y="4572000"/>
            <a:ext cx="6704137" cy="1374140"/>
          </a:xfrm>
          <a:prstGeom prst="rect">
            <a:avLst/>
          </a:prstGeom>
          <a:noFill/>
          <a:ln>
            <a:noFill/>
          </a:ln>
        </p:spPr>
        <p:txBody>
          <a:bodyPr anchorCtr="0" anchor="t" bIns="45700" lIns="45700" spcFirstLastPara="1" rIns="45700" wrap="square" tIns="45700">
            <a:spAutoFit/>
          </a:bodyPr>
          <a:lstStyle/>
          <a:p>
            <a:pPr indent="0" lvl="0" marL="0" marR="0" rtl="0" algn="l">
              <a:lnSpc>
                <a:spcPct val="200000"/>
              </a:lnSpc>
              <a:spcBef>
                <a:spcPts val="0"/>
              </a:spcBef>
              <a:spcAft>
                <a:spcPts val="0"/>
              </a:spcAft>
              <a:buClr>
                <a:srgbClr val="89A2F7"/>
              </a:buClr>
              <a:buSzPts val="3000"/>
              <a:buFont typeface="Montserrat SemiBold"/>
              <a:buNone/>
            </a:pPr>
            <a:r>
              <a:rPr b="0" i="0" lang="en-US" sz="3000" u="none" cap="none" strike="noStrike">
                <a:solidFill>
                  <a:srgbClr val="89A2F7"/>
                </a:solidFill>
                <a:latin typeface="Montserrat SemiBold"/>
                <a:ea typeface="Montserrat SemiBold"/>
                <a:cs typeface="Montserrat SemiBold"/>
                <a:sym typeface="Montserrat SemiBold"/>
              </a:rPr>
              <a:t>Select measure of quality</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0"/>
              </a:spcBef>
              <a:spcAft>
                <a:spcPts val="0"/>
              </a:spcAft>
              <a:buClr>
                <a:srgbClr val="FFFFFF"/>
              </a:buClr>
              <a:buSzPts val="2400"/>
              <a:buFont typeface="Lato Light"/>
              <a:buNone/>
            </a:pPr>
            <a:r>
              <a:rPr b="0" i="0" lang="en-US" sz="2400" u="none" cap="none" strike="noStrike">
                <a:solidFill>
                  <a:srgbClr val="FFFFFF"/>
                </a:solidFill>
                <a:latin typeface="Lato Light"/>
                <a:ea typeface="Lato Light"/>
                <a:cs typeface="Lato Light"/>
                <a:sym typeface="Lato Light"/>
              </a:rPr>
              <a:t>A</a:t>
            </a:r>
            <a:r>
              <a:rPr b="0" i="0" lang="en-US" sz="2400" u="none" cap="none" strike="noStrike">
                <a:solidFill>
                  <a:srgbClr val="FFFFFF"/>
                </a:solidFill>
                <a:latin typeface="Montserrat Light"/>
                <a:ea typeface="Montserrat Light"/>
                <a:cs typeface="Montserrat Light"/>
                <a:sym typeface="Montserrat Light"/>
              </a:rPr>
              <a:t>ccuracy of 83%, F1 score, recall</a:t>
            </a:r>
            <a:endParaRPr b="0" i="0" sz="1400" u="none" cap="none" strike="noStrike">
              <a:solidFill>
                <a:srgbClr val="000000"/>
              </a:solidFill>
              <a:latin typeface="Arial"/>
              <a:ea typeface="Arial"/>
              <a:cs typeface="Arial"/>
              <a:sym typeface="Arial"/>
            </a:endParaRPr>
          </a:p>
        </p:txBody>
      </p:sp>
      <p:sp>
        <p:nvSpPr>
          <p:cNvPr id="334" name="Google Shape;334;p51"/>
          <p:cNvSpPr txBox="1"/>
          <p:nvPr/>
        </p:nvSpPr>
        <p:spPr>
          <a:xfrm>
            <a:off x="13917294" y="4920496"/>
            <a:ext cx="2144171" cy="1767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01.</a:t>
            </a:r>
            <a:endParaRPr b="0" i="0" sz="1400" u="none" cap="none" strike="noStrike">
              <a:solidFill>
                <a:srgbClr val="000000"/>
              </a:solidFill>
              <a:latin typeface="Arial"/>
              <a:ea typeface="Arial"/>
              <a:cs typeface="Arial"/>
              <a:sym typeface="Arial"/>
            </a:endParaRPr>
          </a:p>
        </p:txBody>
      </p:sp>
      <p:sp>
        <p:nvSpPr>
          <p:cNvPr id="335" name="Google Shape;335;p51"/>
          <p:cNvSpPr txBox="1"/>
          <p:nvPr/>
        </p:nvSpPr>
        <p:spPr>
          <a:xfrm>
            <a:off x="16189519" y="7289075"/>
            <a:ext cx="6704137" cy="1374141"/>
          </a:xfrm>
          <a:prstGeom prst="rect">
            <a:avLst/>
          </a:prstGeom>
          <a:noFill/>
          <a:ln>
            <a:noFill/>
          </a:ln>
        </p:spPr>
        <p:txBody>
          <a:bodyPr anchorCtr="0" anchor="t" bIns="45700" lIns="45700" spcFirstLastPara="1" rIns="45700" wrap="square" tIns="45700">
            <a:spAutoFit/>
          </a:bodyPr>
          <a:lstStyle/>
          <a:p>
            <a:pPr indent="0" lvl="0" marL="0" marR="0" rtl="0" algn="l">
              <a:lnSpc>
                <a:spcPct val="200000"/>
              </a:lnSpc>
              <a:spcBef>
                <a:spcPts val="0"/>
              </a:spcBef>
              <a:spcAft>
                <a:spcPts val="0"/>
              </a:spcAft>
              <a:buClr>
                <a:srgbClr val="89A2F7"/>
              </a:buClr>
              <a:buSzPts val="3000"/>
              <a:buFont typeface="Montserrat SemiBold"/>
              <a:buNone/>
            </a:pPr>
            <a:r>
              <a:rPr b="0" i="0" lang="en-US" sz="3000" u="none" cap="none" strike="noStrike">
                <a:solidFill>
                  <a:srgbClr val="89A2F7"/>
                </a:solidFill>
                <a:latin typeface="Montserrat SemiBold"/>
                <a:ea typeface="Montserrat SemiBold"/>
                <a:cs typeface="Montserrat SemiBold"/>
                <a:sym typeface="Montserrat SemiBold"/>
              </a:rPr>
              <a:t>ML model</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ROC AUC curve</a:t>
            </a:r>
            <a:endParaRPr b="0" i="0" sz="1400" u="none" cap="none" strike="noStrike">
              <a:solidFill>
                <a:srgbClr val="000000"/>
              </a:solidFill>
              <a:latin typeface="Arial"/>
              <a:ea typeface="Arial"/>
              <a:cs typeface="Arial"/>
              <a:sym typeface="Arial"/>
            </a:endParaRPr>
          </a:p>
        </p:txBody>
      </p:sp>
      <p:sp>
        <p:nvSpPr>
          <p:cNvPr id="336" name="Google Shape;336;p51"/>
          <p:cNvSpPr txBox="1"/>
          <p:nvPr/>
        </p:nvSpPr>
        <p:spPr>
          <a:xfrm>
            <a:off x="13917294" y="7567749"/>
            <a:ext cx="2144171" cy="1767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02.</a:t>
            </a:r>
            <a:endParaRPr b="0" i="0" sz="1400" u="none" cap="none" strike="noStrike">
              <a:solidFill>
                <a:srgbClr val="000000"/>
              </a:solidFill>
              <a:latin typeface="Arial"/>
              <a:ea typeface="Arial"/>
              <a:cs typeface="Arial"/>
              <a:sym typeface="Arial"/>
            </a:endParaRPr>
          </a:p>
        </p:txBody>
      </p:sp>
      <p:sp>
        <p:nvSpPr>
          <p:cNvPr id="337" name="Google Shape;337;p51"/>
          <p:cNvSpPr txBox="1"/>
          <p:nvPr/>
        </p:nvSpPr>
        <p:spPr>
          <a:xfrm>
            <a:off x="13917294" y="10310949"/>
            <a:ext cx="2144171" cy="1767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03.</a:t>
            </a:r>
            <a:endParaRPr b="0" i="0" sz="1400" u="none" cap="none" strike="noStrike">
              <a:solidFill>
                <a:srgbClr val="000000"/>
              </a:solidFill>
              <a:latin typeface="Arial"/>
              <a:ea typeface="Arial"/>
              <a:cs typeface="Arial"/>
              <a:sym typeface="Arial"/>
            </a:endParaRPr>
          </a:p>
        </p:txBody>
      </p:sp>
      <p:cxnSp>
        <p:nvCxnSpPr>
          <p:cNvPr id="338" name="Google Shape;338;p51"/>
          <p:cNvCxnSpPr/>
          <p:nvPr/>
        </p:nvCxnSpPr>
        <p:spPr>
          <a:xfrm flipH="1">
            <a:off x="12804774" y="4731774"/>
            <a:ext cx="1" cy="7612627"/>
          </a:xfrm>
          <a:prstGeom prst="straightConnector1">
            <a:avLst/>
          </a:prstGeom>
          <a:noFill/>
          <a:ln cap="flat" cmpd="sng" w="9525">
            <a:solidFill>
              <a:srgbClr val="89A2F7"/>
            </a:solidFill>
            <a:prstDash val="solid"/>
            <a:miter lim="8000"/>
            <a:headEnd len="sm" w="sm" type="none"/>
            <a:tailEnd len="sm" w="sm" type="none"/>
          </a:ln>
        </p:spPr>
      </p:cxnSp>
      <p:grpSp>
        <p:nvGrpSpPr>
          <p:cNvPr id="339" name="Google Shape;339;p51"/>
          <p:cNvGrpSpPr/>
          <p:nvPr/>
        </p:nvGrpSpPr>
        <p:grpSpPr>
          <a:xfrm>
            <a:off x="1708087" y="873538"/>
            <a:ext cx="16420609" cy="4216071"/>
            <a:chOff x="0" y="0"/>
            <a:chExt cx="16420607" cy="4216069"/>
          </a:xfrm>
        </p:grpSpPr>
        <p:sp>
          <p:nvSpPr>
            <p:cNvPr id="340" name="Google Shape;340;p51"/>
            <p:cNvSpPr txBox="1"/>
            <p:nvPr/>
          </p:nvSpPr>
          <p:spPr>
            <a:xfrm>
              <a:off x="0" y="979945"/>
              <a:ext cx="16420607" cy="3236124"/>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CROSS-VALIDATION</a:t>
              </a:r>
              <a:r>
                <a:rPr b="0" i="0" lang="en-US" sz="11000" u="none" cap="none" strike="noStrike">
                  <a:solidFill>
                    <a:srgbClr val="262626"/>
                  </a:solidFill>
                  <a:latin typeface="Bebas Neue"/>
                  <a:ea typeface="Bebas Neue"/>
                  <a:cs typeface="Bebas Neue"/>
                  <a:sym typeface="Bebas Neue"/>
                </a:rPr>
                <a:t> </a:t>
              </a:r>
              <a:r>
                <a:rPr b="0" i="0" lang="en-US" sz="11000" u="none" cap="none" strike="noStrike">
                  <a:solidFill>
                    <a:srgbClr val="89A2F7"/>
                  </a:solidFill>
                  <a:latin typeface="Bebas Neue"/>
                  <a:ea typeface="Bebas Neue"/>
                  <a:cs typeface="Bebas Neue"/>
                  <a:sym typeface="Bebas Neue"/>
                </a:rPr>
                <a:t>PROCEDURE</a:t>
              </a:r>
              <a:endParaRPr b="0" i="0" sz="1400" u="none" cap="none" strike="noStrike">
                <a:solidFill>
                  <a:srgbClr val="000000"/>
                </a:solidFill>
                <a:latin typeface="Arial"/>
                <a:ea typeface="Arial"/>
                <a:cs typeface="Arial"/>
                <a:sym typeface="Arial"/>
              </a:endParaRPr>
            </a:p>
          </p:txBody>
        </p:sp>
        <p:sp>
          <p:nvSpPr>
            <p:cNvPr id="341" name="Google Shape;341;p51"/>
            <p:cNvSpPr txBox="1"/>
            <p:nvPr/>
          </p:nvSpPr>
          <p:spPr>
            <a:xfrm>
              <a:off x="43498" y="0"/>
              <a:ext cx="5959226" cy="478545"/>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89A2F7"/>
                </a:buClr>
                <a:buSzPts val="2400"/>
                <a:buFont typeface="Montserrat Medium"/>
                <a:buNone/>
              </a:pPr>
              <a:r>
                <a:rPr b="0" i="0" lang="en-US" sz="2400" u="none" cap="none" strike="noStrike">
                  <a:solidFill>
                    <a:srgbClr val="89A2F7"/>
                  </a:solidFill>
                  <a:latin typeface="Montserrat Medium"/>
                  <a:ea typeface="Montserrat Medium"/>
                  <a:cs typeface="Montserrat Medium"/>
                  <a:sym typeface="Montserrat Medium"/>
                </a:rPr>
                <a:t>ML MODELS</a:t>
              </a:r>
              <a:endParaRPr b="0" i="0" sz="1400" u="none" cap="none" strike="noStrike">
                <a:solidFill>
                  <a:srgbClr val="000000"/>
                </a:solidFill>
                <a:latin typeface="Arial"/>
                <a:ea typeface="Arial"/>
                <a:cs typeface="Arial"/>
                <a:sym typeface="Arial"/>
              </a:endParaRPr>
            </a:p>
          </p:txBody>
        </p:sp>
      </p:grpSp>
      <p:sp>
        <p:nvSpPr>
          <p:cNvPr id="342" name="Google Shape;342;p51"/>
          <p:cNvSpPr txBox="1"/>
          <p:nvPr/>
        </p:nvSpPr>
        <p:spPr>
          <a:xfrm>
            <a:off x="1797067" y="5147650"/>
            <a:ext cx="9852684" cy="1012191"/>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2400"/>
              <a:buFont typeface="Montserrat"/>
              <a:buNone/>
            </a:pPr>
            <a:r>
              <a:rPr b="0" i="0" lang="en-US" sz="2400" u="none" cap="none" strike="noStrike">
                <a:solidFill>
                  <a:srgbClr val="FFFFFF"/>
                </a:solidFill>
                <a:latin typeface="Montserrat"/>
                <a:ea typeface="Montserrat"/>
                <a:cs typeface="Montserrat"/>
                <a:sym typeface="Montserrat"/>
              </a:rPr>
              <a:t>Use the prepared cross-validation procedure to estimate the quality of prediction.</a:t>
            </a:r>
            <a:endParaRPr b="0" i="0" sz="1400" u="none" cap="none" strike="noStrike">
              <a:solidFill>
                <a:srgbClr val="000000"/>
              </a:solidFill>
              <a:latin typeface="Arial"/>
              <a:ea typeface="Arial"/>
              <a:cs typeface="Arial"/>
              <a:sym typeface="Arial"/>
            </a:endParaRPr>
          </a:p>
        </p:txBody>
      </p:sp>
      <p:pic>
        <p:nvPicPr>
          <p:cNvPr descr="Picture Placeholder 2" id="343" name="Google Shape;343;p51"/>
          <p:cNvPicPr preferRelativeResize="0"/>
          <p:nvPr>
            <p:ph idx="2" type="pic"/>
          </p:nvPr>
        </p:nvPicPr>
        <p:blipFill rotWithShape="1">
          <a:blip r:embed="rId3">
            <a:alphaModFix/>
          </a:blip>
          <a:srcRect b="0" l="2710" r="2711" t="0"/>
          <a:stretch/>
        </p:blipFill>
        <p:spPr>
          <a:xfrm>
            <a:off x="2995355" y="8300615"/>
            <a:ext cx="6597255" cy="541536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nvSpPr>
        <p:spPr>
          <a:xfrm>
            <a:off x="1498270" y="5704537"/>
            <a:ext cx="9440400" cy="1785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Results</a:t>
            </a:r>
            <a:endParaRPr b="0" i="0" sz="1400" u="none" cap="none" strike="noStrike">
              <a:solidFill>
                <a:srgbClr val="000000"/>
              </a:solidFill>
              <a:latin typeface="Arial"/>
              <a:ea typeface="Arial"/>
              <a:cs typeface="Arial"/>
              <a:sym typeface="Arial"/>
            </a:endParaRPr>
          </a:p>
        </p:txBody>
      </p:sp>
      <p:cxnSp>
        <p:nvCxnSpPr>
          <p:cNvPr id="349" name="Google Shape;349;p52"/>
          <p:cNvCxnSpPr/>
          <p:nvPr/>
        </p:nvCxnSpPr>
        <p:spPr>
          <a:xfrm>
            <a:off x="1540181" y="7924800"/>
            <a:ext cx="21444157" cy="0"/>
          </a:xfrm>
          <a:prstGeom prst="straightConnector1">
            <a:avLst/>
          </a:prstGeom>
          <a:noFill/>
          <a:ln cap="flat" cmpd="sng" w="9525">
            <a:solidFill>
              <a:srgbClr val="FFFFFF"/>
            </a:solidFill>
            <a:prstDash val="solid"/>
            <a:miter lim="8000"/>
            <a:headEnd len="sm" w="sm" type="none"/>
            <a:tailEnd len="sm" w="sm" type="none"/>
          </a:ln>
        </p:spPr>
      </p:cxnSp>
      <p:sp>
        <p:nvSpPr>
          <p:cNvPr id="350" name="Google Shape;350;p52"/>
          <p:cNvSpPr txBox="1"/>
          <p:nvPr/>
        </p:nvSpPr>
        <p:spPr>
          <a:xfrm>
            <a:off x="16837030" y="3138130"/>
            <a:ext cx="6386653" cy="4815841"/>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89A2F7"/>
              </a:buClr>
              <a:buSzPts val="31000"/>
              <a:buFont typeface="Bebas Neue"/>
              <a:buNone/>
            </a:pPr>
            <a:r>
              <a:rPr b="0" i="0" lang="en-US" sz="31000" u="none" cap="none" strike="noStrike">
                <a:solidFill>
                  <a:srgbClr val="89A2F7"/>
                </a:solidFill>
                <a:latin typeface="Bebas Neue"/>
                <a:ea typeface="Bebas Neue"/>
                <a:cs typeface="Bebas Neue"/>
                <a:sym typeface="Bebas Neue"/>
              </a:rPr>
              <a:t>03.</a:t>
            </a:r>
            <a:endParaRPr b="0" i="0" sz="1400" u="none" cap="none" strike="noStrike">
              <a:solidFill>
                <a:srgbClr val="000000"/>
              </a:solidFill>
              <a:latin typeface="Arial"/>
              <a:ea typeface="Arial"/>
              <a:cs typeface="Arial"/>
              <a:sym typeface="Arial"/>
            </a:endParaRPr>
          </a:p>
        </p:txBody>
      </p:sp>
      <p:sp>
        <p:nvSpPr>
          <p:cNvPr id="351" name="Google Shape;351;p52"/>
          <p:cNvSpPr/>
          <p:nvPr/>
        </p:nvSpPr>
        <p:spPr>
          <a:xfrm flipH="1" rot="2700000">
            <a:off x="9730595" y="-2531662"/>
            <a:ext cx="5063325" cy="5063324"/>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52" name="Google Shape;352;p52"/>
          <p:cNvSpPr txBox="1"/>
          <p:nvPr/>
        </p:nvSpPr>
        <p:spPr>
          <a:xfrm>
            <a:off x="10950409" y="1049593"/>
            <a:ext cx="2423161" cy="1310641"/>
          </a:xfrm>
          <a:prstGeom prst="rect">
            <a:avLst/>
          </a:prstGeom>
          <a:noFill/>
          <a:ln>
            <a:noFill/>
          </a:ln>
        </p:spPr>
        <p:txBody>
          <a:bodyPr anchorCtr="0" anchor="t" bIns="45700" lIns="45700" spcFirstLastPara="1" rIns="45700" wrap="square" tIns="45700">
            <a:spAutoFit/>
          </a:bodyPr>
          <a:lstStyle/>
          <a:p>
            <a:pPr indent="0" lvl="0" marL="0" marR="0" rtl="0" algn="ctr">
              <a:lnSpc>
                <a:spcPct val="8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53" name="Google Shape;353;p52"/>
          <p:cNvSpPr txBox="1"/>
          <p:nvPr/>
        </p:nvSpPr>
        <p:spPr>
          <a:xfrm>
            <a:off x="1420495" y="8991600"/>
            <a:ext cx="6515670" cy="145034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ROC AUC curve </a:t>
            </a:r>
            <a:endParaRPr b="0" i="0" sz="3000" u="none" cap="none" strike="noStrike">
              <a:solidFill>
                <a:srgbClr val="FFFFFF"/>
              </a:solidFill>
              <a:latin typeface="Lato Light"/>
              <a:ea typeface="Lato Light"/>
              <a:cs typeface="Lato Light"/>
              <a:sym typeface="Lato Light"/>
            </a:endParaRPr>
          </a:p>
        </p:txBody>
      </p:sp>
      <p:sp>
        <p:nvSpPr>
          <p:cNvPr id="354" name="Google Shape;354;p52"/>
          <p:cNvSpPr txBox="1"/>
          <p:nvPr/>
        </p:nvSpPr>
        <p:spPr>
          <a:xfrm>
            <a:off x="8899339" y="8991600"/>
            <a:ext cx="5440916" cy="2453641"/>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Accuracy of 83%</a:t>
            </a:r>
            <a:r>
              <a:rPr b="0" i="0" lang="en-US" sz="3000" u="none" cap="none" strike="noStrike">
                <a:solidFill>
                  <a:srgbClr val="FFFFFF"/>
                </a:solidFill>
                <a:latin typeface="Lato Light"/>
                <a:ea typeface="Lato Light"/>
                <a:cs typeface="Lato Light"/>
                <a:sym typeface="Lato Light"/>
              </a:rPr>
              <a:t>, </a:t>
            </a:r>
            <a:r>
              <a:rPr b="0" i="0" lang="en-US" sz="3000" u="none" cap="none" strike="noStrike">
                <a:solidFill>
                  <a:srgbClr val="FFFFFF"/>
                </a:solidFill>
                <a:latin typeface="Montserrat SemiBold"/>
                <a:ea typeface="Montserrat SemiBold"/>
                <a:cs typeface="Montserrat SemiBold"/>
                <a:sym typeface="Montserrat SemiBold"/>
              </a:rPr>
              <a:t>F1 score and recall both 0.83</a:t>
            </a:r>
            <a:endParaRPr b="0" i="0" sz="2400" u="none" cap="none" strike="noStrike">
              <a:solidFill>
                <a:srgbClr val="5E5E5E"/>
              </a:solidFill>
              <a:latin typeface="Lato Light"/>
              <a:ea typeface="Lato Light"/>
              <a:cs typeface="Lato Light"/>
              <a:sym typeface="Lato Light"/>
            </a:endParaRPr>
          </a:p>
        </p:txBody>
      </p:sp>
      <p:sp>
        <p:nvSpPr>
          <p:cNvPr id="355" name="Google Shape;355;p52"/>
          <p:cNvSpPr txBox="1"/>
          <p:nvPr/>
        </p:nvSpPr>
        <p:spPr>
          <a:xfrm>
            <a:off x="16526606" y="8991600"/>
            <a:ext cx="5440916" cy="2453641"/>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We have solved the problem stated in the beginning</a:t>
            </a:r>
            <a:endParaRPr b="0" i="0" sz="3000" u="none" cap="none" strike="noStrike">
              <a:solidFill>
                <a:srgbClr val="FFFFFF"/>
              </a:solidFill>
              <a:latin typeface="Lato Light"/>
              <a:ea typeface="Lato Light"/>
              <a:cs typeface="Lato Light"/>
              <a:sym typeface="Lato Light"/>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3"/>
          <p:cNvPicPr preferRelativeResize="0"/>
          <p:nvPr/>
        </p:nvPicPr>
        <p:blipFill rotWithShape="1">
          <a:blip r:embed="rId3">
            <a:alphaModFix/>
          </a:blip>
          <a:srcRect b="0" l="0" r="0" t="0"/>
          <a:stretch/>
        </p:blipFill>
        <p:spPr>
          <a:xfrm>
            <a:off x="97138" y="9488525"/>
            <a:ext cx="24189723" cy="2796736"/>
          </a:xfrm>
          <a:prstGeom prst="rect">
            <a:avLst/>
          </a:prstGeom>
          <a:noFill/>
          <a:ln>
            <a:noFill/>
          </a:ln>
        </p:spPr>
      </p:pic>
      <p:pic>
        <p:nvPicPr>
          <p:cNvPr id="361" name="Google Shape;361;p53"/>
          <p:cNvPicPr preferRelativeResize="0"/>
          <p:nvPr/>
        </p:nvPicPr>
        <p:blipFill rotWithShape="1">
          <a:blip r:embed="rId4">
            <a:alphaModFix/>
          </a:blip>
          <a:srcRect b="0" l="0" r="0" t="0"/>
          <a:stretch/>
        </p:blipFill>
        <p:spPr>
          <a:xfrm>
            <a:off x="97150" y="736075"/>
            <a:ext cx="24189699" cy="816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descr="Picture Placeholder 2" id="366" name="Google Shape;366;p54"/>
          <p:cNvPicPr preferRelativeResize="0"/>
          <p:nvPr>
            <p:ph idx="2" type="pic"/>
          </p:nvPr>
        </p:nvPicPr>
        <p:blipFill rotWithShape="1">
          <a:blip r:embed="rId3">
            <a:alphaModFix/>
          </a:blip>
          <a:srcRect b="0" l="18871" r="27699" t="0"/>
          <a:stretch/>
        </p:blipFill>
        <p:spPr>
          <a:xfrm>
            <a:off x="13024929" y="-1"/>
            <a:ext cx="11359072" cy="13716001"/>
          </a:xfrm>
          <a:prstGeom prst="rect">
            <a:avLst/>
          </a:prstGeom>
          <a:noFill/>
          <a:ln>
            <a:noFill/>
          </a:ln>
        </p:spPr>
      </p:pic>
      <p:sp>
        <p:nvSpPr>
          <p:cNvPr id="367" name="Google Shape;367;p54"/>
          <p:cNvSpPr/>
          <p:nvPr/>
        </p:nvSpPr>
        <p:spPr>
          <a:xfrm>
            <a:off x="1569240" y="6495172"/>
            <a:ext cx="16827300" cy="6322800"/>
          </a:xfrm>
          <a:prstGeom prst="rect">
            <a:avLst/>
          </a:pr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68" name="Google Shape;368;p54"/>
          <p:cNvSpPr txBox="1"/>
          <p:nvPr/>
        </p:nvSpPr>
        <p:spPr>
          <a:xfrm>
            <a:off x="13044440" y="7283522"/>
            <a:ext cx="5077800" cy="2600672"/>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Further step #3</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120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Tuning hyperparemeters and understanding in which places model gets lowless accuracy.</a:t>
            </a:r>
            <a:endParaRPr b="0" i="0" sz="1400" u="none" cap="none" strike="noStrike">
              <a:solidFill>
                <a:srgbClr val="000000"/>
              </a:solidFill>
              <a:latin typeface="Arial"/>
              <a:ea typeface="Arial"/>
              <a:cs typeface="Arial"/>
              <a:sym typeface="Arial"/>
            </a:endParaRPr>
          </a:p>
        </p:txBody>
      </p:sp>
      <p:sp>
        <p:nvSpPr>
          <p:cNvPr id="369" name="Google Shape;369;p54"/>
          <p:cNvSpPr txBox="1"/>
          <p:nvPr/>
        </p:nvSpPr>
        <p:spPr>
          <a:xfrm>
            <a:off x="7672340" y="7283522"/>
            <a:ext cx="5077800" cy="26322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Further step #2</a:t>
            </a:r>
            <a:endParaRPr b="0" i="0" sz="30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Use different data manipulations to derive better features</a:t>
            </a:r>
            <a:endParaRPr b="0" i="0" sz="3000" u="none" cap="none" strike="noStrike">
              <a:solidFill>
                <a:srgbClr val="FFFFFF"/>
              </a:solidFill>
              <a:latin typeface="Montserrat SemiBold"/>
              <a:ea typeface="Montserrat SemiBold"/>
              <a:cs typeface="Montserrat SemiBold"/>
              <a:sym typeface="Montserrat SemiBold"/>
            </a:endParaRPr>
          </a:p>
        </p:txBody>
      </p:sp>
      <p:sp>
        <p:nvSpPr>
          <p:cNvPr id="370" name="Google Shape;370;p54"/>
          <p:cNvSpPr txBox="1"/>
          <p:nvPr/>
        </p:nvSpPr>
        <p:spPr>
          <a:xfrm>
            <a:off x="2388727" y="7283522"/>
            <a:ext cx="4989300" cy="18624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Further step #1</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120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Retrain model with original imbalance dataset</a:t>
            </a:r>
            <a:endParaRPr b="0" i="0" sz="1400" u="none" cap="none" strike="noStrike">
              <a:solidFill>
                <a:srgbClr val="000000"/>
              </a:solidFill>
              <a:latin typeface="Arial"/>
              <a:ea typeface="Arial"/>
              <a:cs typeface="Arial"/>
              <a:sym typeface="Arial"/>
            </a:endParaRPr>
          </a:p>
        </p:txBody>
      </p:sp>
      <p:cxnSp>
        <p:nvCxnSpPr>
          <p:cNvPr id="371" name="Google Shape;371;p54"/>
          <p:cNvCxnSpPr/>
          <p:nvPr/>
        </p:nvCxnSpPr>
        <p:spPr>
          <a:xfrm>
            <a:off x="1286793" y="4014862"/>
            <a:ext cx="10588500" cy="0"/>
          </a:xfrm>
          <a:prstGeom prst="straightConnector1">
            <a:avLst/>
          </a:prstGeom>
          <a:noFill/>
          <a:ln cap="flat" cmpd="sng" w="9525">
            <a:solidFill>
              <a:srgbClr val="FFFFFF"/>
            </a:solidFill>
            <a:prstDash val="solid"/>
            <a:miter lim="8000"/>
            <a:headEnd len="sm" w="sm" type="none"/>
            <a:tailEnd len="sm" w="sm" type="none"/>
          </a:ln>
        </p:spPr>
      </p:cxnSp>
      <p:sp>
        <p:nvSpPr>
          <p:cNvPr id="372" name="Google Shape;372;p54"/>
          <p:cNvSpPr txBox="1"/>
          <p:nvPr/>
        </p:nvSpPr>
        <p:spPr>
          <a:xfrm>
            <a:off x="1286810" y="536350"/>
            <a:ext cx="8394300" cy="3478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Solution and Further steps</a:t>
            </a:r>
            <a:endParaRPr b="0" i="0" sz="1400" u="none" cap="none" strike="noStrike">
              <a:solidFill>
                <a:srgbClr val="000000"/>
              </a:solidFill>
              <a:latin typeface="Arial"/>
              <a:ea typeface="Arial"/>
              <a:cs typeface="Arial"/>
              <a:sym typeface="Arial"/>
            </a:endParaRPr>
          </a:p>
        </p:txBody>
      </p:sp>
      <p:sp>
        <p:nvSpPr>
          <p:cNvPr id="373" name="Google Shape;373;p54"/>
          <p:cNvSpPr txBox="1"/>
          <p:nvPr/>
        </p:nvSpPr>
        <p:spPr>
          <a:xfrm>
            <a:off x="1368738" y="4707942"/>
            <a:ext cx="10931400" cy="15699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2400"/>
              <a:buFont typeface="Montserrat"/>
              <a:buNone/>
            </a:pPr>
            <a:r>
              <a:rPr b="0" i="0" lang="en-US" sz="2400" u="none" cap="none" strike="noStrike">
                <a:solidFill>
                  <a:srgbClr val="FFFFFF"/>
                </a:solidFill>
                <a:latin typeface="Montserrat"/>
                <a:ea typeface="Montserrat"/>
                <a:cs typeface="Montserrat"/>
                <a:sym typeface="Montserrat"/>
              </a:rPr>
              <a:t>The solution has a growth potential. We hope that retraining model with better performance. Customer can really understand in what cases its clients churn.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descr="Picture Placeholder 13" id="378" name="Google Shape;378;p55"/>
          <p:cNvPicPr preferRelativeResize="0"/>
          <p:nvPr>
            <p:ph idx="5" type="pic"/>
          </p:nvPr>
        </p:nvPicPr>
        <p:blipFill rotWithShape="1">
          <a:blip r:embed="rId3">
            <a:alphaModFix/>
          </a:blip>
          <a:srcRect b="0" l="0" r="0" t="0"/>
          <a:stretch/>
        </p:blipFill>
        <p:spPr>
          <a:xfrm>
            <a:off x="6350" y="0"/>
            <a:ext cx="24327770" cy="8839200"/>
          </a:xfrm>
          <a:prstGeom prst="rect">
            <a:avLst/>
          </a:prstGeom>
          <a:noFill/>
          <a:ln>
            <a:noFill/>
          </a:ln>
        </p:spPr>
      </p:pic>
      <p:sp>
        <p:nvSpPr>
          <p:cNvPr id="379" name="Google Shape;379;p55"/>
          <p:cNvSpPr/>
          <p:nvPr/>
        </p:nvSpPr>
        <p:spPr>
          <a:xfrm>
            <a:off x="-18591" y="0"/>
            <a:ext cx="24377652" cy="13716000"/>
          </a:xfrm>
          <a:prstGeom prst="rect">
            <a:avLst/>
          </a:prstGeom>
          <a:solidFill>
            <a:srgbClr val="2B313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380" name="Google Shape;380;p55"/>
          <p:cNvSpPr txBox="1"/>
          <p:nvPr/>
        </p:nvSpPr>
        <p:spPr>
          <a:xfrm>
            <a:off x="2566565" y="2639142"/>
            <a:ext cx="19207340" cy="4748531"/>
          </a:xfrm>
          <a:prstGeom prst="rect">
            <a:avLst/>
          </a:prstGeom>
          <a:noFill/>
          <a:ln>
            <a:noFill/>
          </a:ln>
        </p:spPr>
        <p:txBody>
          <a:bodyPr anchorCtr="0" anchor="t" bIns="45700" lIns="45700" spcFirstLastPara="1" rIns="45700" wrap="square" tIns="45700">
            <a:spAutoFit/>
          </a:bodyPr>
          <a:lstStyle/>
          <a:p>
            <a:pPr indent="0" lvl="0" marL="0" marR="0" rtl="0" algn="ctr">
              <a:lnSpc>
                <a:spcPct val="90000"/>
              </a:lnSpc>
              <a:spcBef>
                <a:spcPts val="0"/>
              </a:spcBef>
              <a:spcAft>
                <a:spcPts val="0"/>
              </a:spcAft>
              <a:buClr>
                <a:srgbClr val="FFFFFF"/>
              </a:buClr>
              <a:buSzPts val="16100"/>
              <a:buFont typeface="Bebas Neue"/>
              <a:buNone/>
            </a:pPr>
            <a:r>
              <a:rPr b="0" i="0" lang="en-US" sz="16100" u="none" cap="none" strike="noStrike">
                <a:solidFill>
                  <a:srgbClr val="FFFFFF"/>
                </a:solidFill>
                <a:latin typeface="Bebas Neue"/>
                <a:ea typeface="Bebas Neue"/>
                <a:cs typeface="Bebas Neue"/>
                <a:sym typeface="Bebas Neue"/>
              </a:rPr>
              <a:t>THANKS FOR YOUR ATTENTION</a:t>
            </a:r>
            <a:endParaRPr b="0" i="0" sz="1400" u="none" cap="none" strike="noStrike">
              <a:solidFill>
                <a:srgbClr val="000000"/>
              </a:solidFill>
              <a:latin typeface="Arial"/>
              <a:ea typeface="Arial"/>
              <a:cs typeface="Arial"/>
              <a:sym typeface="Arial"/>
            </a:endParaRPr>
          </a:p>
        </p:txBody>
      </p:sp>
      <p:sp>
        <p:nvSpPr>
          <p:cNvPr id="381" name="Google Shape;381;p55"/>
          <p:cNvSpPr txBox="1"/>
          <p:nvPr/>
        </p:nvSpPr>
        <p:spPr>
          <a:xfrm>
            <a:off x="2127617" y="12475859"/>
            <a:ext cx="20128766" cy="11582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D5D5D5"/>
              </a:buClr>
              <a:buSzPts val="3000"/>
              <a:buFont typeface="Montserrat SemiBold"/>
              <a:buNone/>
            </a:pPr>
            <a:r>
              <a:rPr b="0" i="0" lang="en-US" sz="3000" u="none" cap="none" strike="noStrike">
                <a:solidFill>
                  <a:srgbClr val="D5D5D5"/>
                </a:solidFill>
                <a:latin typeface="Montserrat SemiBold"/>
                <a:ea typeface="Montserrat SemiBold"/>
                <a:cs typeface="Montserrat SemiBold"/>
                <a:sym typeface="Montserrat SemiBold"/>
              </a:rPr>
              <a:t>Grigory Babkin                Islomjon Shukhratov                Anastasiia Ivaniuk</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0"/>
          <p:cNvSpPr/>
          <p:nvPr/>
        </p:nvSpPr>
        <p:spPr>
          <a:xfrm>
            <a:off x="6350" y="0"/>
            <a:ext cx="7921626" cy="6858000"/>
          </a:xfrm>
          <a:prstGeom prst="rect">
            <a:avLst/>
          </a:pr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84" name="Google Shape;184;p40"/>
          <p:cNvSpPr txBox="1"/>
          <p:nvPr/>
        </p:nvSpPr>
        <p:spPr>
          <a:xfrm>
            <a:off x="1039494" y="3407111"/>
            <a:ext cx="4099561" cy="1447801"/>
          </a:xfrm>
          <a:prstGeom prst="rect">
            <a:avLst/>
          </a:prstGeom>
          <a:noFill/>
          <a:ln>
            <a:noFill/>
          </a:ln>
        </p:spPr>
        <p:txBody>
          <a:bodyPr anchorCtr="0" anchor="t" bIns="45700" lIns="45700" spcFirstLastPara="1" rIns="45700" wrap="square" tIns="45700">
            <a:spAutoFit/>
          </a:bodyPr>
          <a:lstStyle/>
          <a:p>
            <a:pPr indent="0" lvl="0" marL="0" marR="0" rtl="0" algn="l">
              <a:lnSpc>
                <a:spcPct val="130000"/>
              </a:lnSpc>
              <a:spcBef>
                <a:spcPts val="0"/>
              </a:spcBef>
              <a:spcAft>
                <a:spcPts val="0"/>
              </a:spcAft>
              <a:buClr>
                <a:srgbClr val="FFFFFF"/>
              </a:buClr>
              <a:buSzPts val="3000"/>
              <a:buFont typeface="Montserrat SemiBold"/>
              <a:buNone/>
            </a:pPr>
            <a:r>
              <a:rPr b="1" i="0" lang="en-US" sz="3000" u="none" cap="none" strike="noStrike">
                <a:solidFill>
                  <a:srgbClr val="FFFFFF"/>
                </a:solidFill>
                <a:latin typeface="Montserrat SemiBold"/>
                <a:ea typeface="Montserrat SemiBold"/>
                <a:cs typeface="Montserrat SemiBold"/>
                <a:sym typeface="Montserrat SemiBold"/>
              </a:rPr>
              <a:t>Customer</a:t>
            </a:r>
            <a:endParaRPr b="0" i="0" sz="1400" u="none" cap="none" strike="noStrike">
              <a:solidFill>
                <a:srgbClr val="000000"/>
              </a:solidFill>
              <a:latin typeface="Arial"/>
              <a:ea typeface="Arial"/>
              <a:cs typeface="Arial"/>
              <a:sym typeface="Arial"/>
            </a:endParaRPr>
          </a:p>
        </p:txBody>
      </p:sp>
      <p:sp>
        <p:nvSpPr>
          <p:cNvPr id="185" name="Google Shape;185;p40"/>
          <p:cNvSpPr/>
          <p:nvPr/>
        </p:nvSpPr>
        <p:spPr>
          <a:xfrm>
            <a:off x="1082266" y="1752600"/>
            <a:ext cx="1153701" cy="1150376"/>
          </a:xfrm>
          <a:custGeom>
            <a:rect b="b" l="l" r="r" t="t"/>
            <a:pathLst>
              <a:path extrusionOk="0" h="21600" w="21600">
                <a:moveTo>
                  <a:pt x="12784" y="0"/>
                </a:moveTo>
                <a:cubicBezTo>
                  <a:pt x="9992" y="0"/>
                  <a:pt x="7347" y="1332"/>
                  <a:pt x="5731" y="3403"/>
                </a:cubicBezTo>
                <a:cubicBezTo>
                  <a:pt x="6465" y="3107"/>
                  <a:pt x="7347" y="2959"/>
                  <a:pt x="8082" y="2959"/>
                </a:cubicBezTo>
                <a:cubicBezTo>
                  <a:pt x="7935" y="2811"/>
                  <a:pt x="7935" y="2811"/>
                  <a:pt x="7788" y="2663"/>
                </a:cubicBezTo>
                <a:cubicBezTo>
                  <a:pt x="8522" y="2219"/>
                  <a:pt x="9257" y="1775"/>
                  <a:pt x="9992" y="1479"/>
                </a:cubicBezTo>
                <a:cubicBezTo>
                  <a:pt x="9698" y="1775"/>
                  <a:pt x="9404" y="2367"/>
                  <a:pt x="9110" y="2959"/>
                </a:cubicBezTo>
                <a:cubicBezTo>
                  <a:pt x="9404" y="2959"/>
                  <a:pt x="9845" y="2959"/>
                  <a:pt x="10139" y="2959"/>
                </a:cubicBezTo>
                <a:cubicBezTo>
                  <a:pt x="10727" y="1923"/>
                  <a:pt x="11461" y="1184"/>
                  <a:pt x="12196" y="1036"/>
                </a:cubicBezTo>
                <a:cubicBezTo>
                  <a:pt x="12196" y="3551"/>
                  <a:pt x="12196" y="3551"/>
                  <a:pt x="12196" y="3551"/>
                </a:cubicBezTo>
                <a:cubicBezTo>
                  <a:pt x="12637" y="3699"/>
                  <a:pt x="12931" y="3847"/>
                  <a:pt x="13224" y="3995"/>
                </a:cubicBezTo>
                <a:cubicBezTo>
                  <a:pt x="13224" y="1036"/>
                  <a:pt x="13224" y="1036"/>
                  <a:pt x="13224" y="1036"/>
                </a:cubicBezTo>
                <a:cubicBezTo>
                  <a:pt x="14253" y="1184"/>
                  <a:pt x="15135" y="2367"/>
                  <a:pt x="15722" y="3847"/>
                </a:cubicBezTo>
                <a:cubicBezTo>
                  <a:pt x="15135" y="3995"/>
                  <a:pt x="14547" y="4142"/>
                  <a:pt x="13812" y="4290"/>
                </a:cubicBezTo>
                <a:cubicBezTo>
                  <a:pt x="14253" y="4586"/>
                  <a:pt x="14694" y="4734"/>
                  <a:pt x="14988" y="5030"/>
                </a:cubicBezTo>
                <a:cubicBezTo>
                  <a:pt x="15429" y="5030"/>
                  <a:pt x="15722" y="4882"/>
                  <a:pt x="16163" y="4734"/>
                </a:cubicBezTo>
                <a:cubicBezTo>
                  <a:pt x="16310" y="5326"/>
                  <a:pt x="16457" y="5918"/>
                  <a:pt x="16457" y="6658"/>
                </a:cubicBezTo>
                <a:cubicBezTo>
                  <a:pt x="17192" y="7397"/>
                  <a:pt x="17633" y="8285"/>
                  <a:pt x="17927" y="9321"/>
                </a:cubicBezTo>
                <a:cubicBezTo>
                  <a:pt x="20571" y="9321"/>
                  <a:pt x="20571" y="9321"/>
                  <a:pt x="20571" y="9321"/>
                </a:cubicBezTo>
                <a:cubicBezTo>
                  <a:pt x="20424" y="11096"/>
                  <a:pt x="19690" y="12871"/>
                  <a:pt x="18514" y="14055"/>
                </a:cubicBezTo>
                <a:cubicBezTo>
                  <a:pt x="18367" y="14647"/>
                  <a:pt x="18367" y="15238"/>
                  <a:pt x="18073" y="15830"/>
                </a:cubicBezTo>
                <a:cubicBezTo>
                  <a:pt x="20278" y="14203"/>
                  <a:pt x="21600" y="11688"/>
                  <a:pt x="21600" y="8729"/>
                </a:cubicBezTo>
                <a:cubicBezTo>
                  <a:pt x="21600" y="3847"/>
                  <a:pt x="17633" y="0"/>
                  <a:pt x="12784" y="0"/>
                </a:cubicBezTo>
                <a:close/>
                <a:moveTo>
                  <a:pt x="15429" y="1479"/>
                </a:moveTo>
                <a:cubicBezTo>
                  <a:pt x="16310" y="1775"/>
                  <a:pt x="17045" y="2219"/>
                  <a:pt x="17633" y="2663"/>
                </a:cubicBezTo>
                <a:cubicBezTo>
                  <a:pt x="17339" y="2959"/>
                  <a:pt x="17045" y="3255"/>
                  <a:pt x="16604" y="3403"/>
                </a:cubicBezTo>
                <a:cubicBezTo>
                  <a:pt x="16310" y="2663"/>
                  <a:pt x="15869" y="1923"/>
                  <a:pt x="15429" y="1479"/>
                </a:cubicBezTo>
                <a:close/>
                <a:moveTo>
                  <a:pt x="17633" y="8285"/>
                </a:moveTo>
                <a:cubicBezTo>
                  <a:pt x="17633" y="6805"/>
                  <a:pt x="17339" y="5474"/>
                  <a:pt x="17045" y="4290"/>
                </a:cubicBezTo>
                <a:cubicBezTo>
                  <a:pt x="17486" y="4142"/>
                  <a:pt x="17927" y="3699"/>
                  <a:pt x="18367" y="3403"/>
                </a:cubicBezTo>
                <a:cubicBezTo>
                  <a:pt x="19690" y="4734"/>
                  <a:pt x="20424" y="6362"/>
                  <a:pt x="20571" y="8285"/>
                </a:cubicBezTo>
                <a:lnTo>
                  <a:pt x="17633" y="8285"/>
                </a:lnTo>
                <a:close/>
                <a:moveTo>
                  <a:pt x="8816" y="3847"/>
                </a:moveTo>
                <a:cubicBezTo>
                  <a:pt x="3967" y="3847"/>
                  <a:pt x="0" y="7841"/>
                  <a:pt x="0" y="12723"/>
                </a:cubicBezTo>
                <a:cubicBezTo>
                  <a:pt x="0" y="17605"/>
                  <a:pt x="3967" y="21600"/>
                  <a:pt x="8816" y="21600"/>
                </a:cubicBezTo>
                <a:cubicBezTo>
                  <a:pt x="13665" y="21600"/>
                  <a:pt x="17633" y="17605"/>
                  <a:pt x="17633" y="12723"/>
                </a:cubicBezTo>
                <a:cubicBezTo>
                  <a:pt x="17633" y="7841"/>
                  <a:pt x="13665" y="3847"/>
                  <a:pt x="8816" y="3847"/>
                </a:cubicBezTo>
                <a:close/>
                <a:moveTo>
                  <a:pt x="6171" y="5326"/>
                </a:moveTo>
                <a:cubicBezTo>
                  <a:pt x="5731" y="5918"/>
                  <a:pt x="5290" y="6658"/>
                  <a:pt x="4996" y="7397"/>
                </a:cubicBezTo>
                <a:cubicBezTo>
                  <a:pt x="4555" y="7101"/>
                  <a:pt x="4261" y="6953"/>
                  <a:pt x="3967" y="6658"/>
                </a:cubicBezTo>
                <a:cubicBezTo>
                  <a:pt x="4555" y="6066"/>
                  <a:pt x="5290" y="5622"/>
                  <a:pt x="6171" y="5326"/>
                </a:cubicBezTo>
                <a:close/>
                <a:moveTo>
                  <a:pt x="3233" y="7249"/>
                </a:moveTo>
                <a:cubicBezTo>
                  <a:pt x="3673" y="7693"/>
                  <a:pt x="4114" y="7989"/>
                  <a:pt x="4555" y="8285"/>
                </a:cubicBezTo>
                <a:cubicBezTo>
                  <a:pt x="4261" y="9468"/>
                  <a:pt x="3967" y="10800"/>
                  <a:pt x="3967" y="12279"/>
                </a:cubicBezTo>
                <a:cubicBezTo>
                  <a:pt x="1029" y="12279"/>
                  <a:pt x="1029" y="12279"/>
                  <a:pt x="1029" y="12279"/>
                </a:cubicBezTo>
                <a:cubicBezTo>
                  <a:pt x="1176" y="10356"/>
                  <a:pt x="1910" y="8581"/>
                  <a:pt x="3233" y="7249"/>
                </a:cubicBezTo>
                <a:close/>
                <a:moveTo>
                  <a:pt x="1029" y="13167"/>
                </a:moveTo>
                <a:cubicBezTo>
                  <a:pt x="3967" y="13167"/>
                  <a:pt x="3967" y="13167"/>
                  <a:pt x="3967" y="13167"/>
                </a:cubicBezTo>
                <a:cubicBezTo>
                  <a:pt x="3967" y="14647"/>
                  <a:pt x="4261" y="15978"/>
                  <a:pt x="4555" y="17162"/>
                </a:cubicBezTo>
                <a:cubicBezTo>
                  <a:pt x="4114" y="17458"/>
                  <a:pt x="3673" y="17753"/>
                  <a:pt x="3233" y="18197"/>
                </a:cubicBezTo>
                <a:cubicBezTo>
                  <a:pt x="1910" y="16866"/>
                  <a:pt x="1176" y="15090"/>
                  <a:pt x="1029" y="13167"/>
                </a:cubicBezTo>
                <a:close/>
                <a:moveTo>
                  <a:pt x="3967" y="18789"/>
                </a:moveTo>
                <a:cubicBezTo>
                  <a:pt x="4261" y="18493"/>
                  <a:pt x="4555" y="18345"/>
                  <a:pt x="4996" y="18049"/>
                </a:cubicBezTo>
                <a:cubicBezTo>
                  <a:pt x="5290" y="18937"/>
                  <a:pt x="5731" y="19529"/>
                  <a:pt x="6171" y="20121"/>
                </a:cubicBezTo>
                <a:cubicBezTo>
                  <a:pt x="5290" y="19825"/>
                  <a:pt x="4555" y="19381"/>
                  <a:pt x="3967" y="18789"/>
                </a:cubicBezTo>
                <a:close/>
                <a:moveTo>
                  <a:pt x="8376" y="20564"/>
                </a:moveTo>
                <a:cubicBezTo>
                  <a:pt x="7347" y="20268"/>
                  <a:pt x="6465" y="19233"/>
                  <a:pt x="5878" y="17753"/>
                </a:cubicBezTo>
                <a:cubicBezTo>
                  <a:pt x="6612" y="17458"/>
                  <a:pt x="7494" y="17310"/>
                  <a:pt x="8376" y="17162"/>
                </a:cubicBezTo>
                <a:lnTo>
                  <a:pt x="8376" y="20564"/>
                </a:lnTo>
                <a:close/>
                <a:moveTo>
                  <a:pt x="8376" y="16274"/>
                </a:moveTo>
                <a:cubicBezTo>
                  <a:pt x="7347" y="16274"/>
                  <a:pt x="6318" y="16422"/>
                  <a:pt x="5437" y="16718"/>
                </a:cubicBezTo>
                <a:cubicBezTo>
                  <a:pt x="5143" y="15682"/>
                  <a:pt x="4996" y="14499"/>
                  <a:pt x="4996" y="13167"/>
                </a:cubicBezTo>
                <a:cubicBezTo>
                  <a:pt x="8376" y="13167"/>
                  <a:pt x="8376" y="13167"/>
                  <a:pt x="8376" y="13167"/>
                </a:cubicBezTo>
                <a:lnTo>
                  <a:pt x="8376" y="16274"/>
                </a:lnTo>
                <a:close/>
                <a:moveTo>
                  <a:pt x="8376" y="12279"/>
                </a:moveTo>
                <a:cubicBezTo>
                  <a:pt x="4996" y="12279"/>
                  <a:pt x="4996" y="12279"/>
                  <a:pt x="4996" y="12279"/>
                </a:cubicBezTo>
                <a:cubicBezTo>
                  <a:pt x="4996" y="10948"/>
                  <a:pt x="5143" y="9764"/>
                  <a:pt x="5437" y="8729"/>
                </a:cubicBezTo>
                <a:cubicBezTo>
                  <a:pt x="6318" y="9025"/>
                  <a:pt x="7347" y="9173"/>
                  <a:pt x="8376" y="9321"/>
                </a:cubicBezTo>
                <a:lnTo>
                  <a:pt x="8376" y="12279"/>
                </a:lnTo>
                <a:close/>
                <a:moveTo>
                  <a:pt x="8376" y="8285"/>
                </a:moveTo>
                <a:cubicBezTo>
                  <a:pt x="7494" y="8285"/>
                  <a:pt x="6612" y="7989"/>
                  <a:pt x="5878" y="7841"/>
                </a:cubicBezTo>
                <a:cubicBezTo>
                  <a:pt x="6465" y="6214"/>
                  <a:pt x="7347" y="5178"/>
                  <a:pt x="8376" y="4882"/>
                </a:cubicBezTo>
                <a:lnTo>
                  <a:pt x="8376" y="8285"/>
                </a:lnTo>
                <a:close/>
                <a:moveTo>
                  <a:pt x="13812" y="6658"/>
                </a:moveTo>
                <a:cubicBezTo>
                  <a:pt x="13518" y="6953"/>
                  <a:pt x="13078" y="7101"/>
                  <a:pt x="12784" y="7397"/>
                </a:cubicBezTo>
                <a:cubicBezTo>
                  <a:pt x="12343" y="6658"/>
                  <a:pt x="12049" y="5918"/>
                  <a:pt x="11608" y="5326"/>
                </a:cubicBezTo>
                <a:cubicBezTo>
                  <a:pt x="12343" y="5622"/>
                  <a:pt x="13078" y="6066"/>
                  <a:pt x="13812" y="6658"/>
                </a:cubicBezTo>
                <a:close/>
                <a:moveTo>
                  <a:pt x="9404" y="4882"/>
                </a:moveTo>
                <a:cubicBezTo>
                  <a:pt x="10286" y="5178"/>
                  <a:pt x="11314" y="6214"/>
                  <a:pt x="11902" y="7841"/>
                </a:cubicBezTo>
                <a:cubicBezTo>
                  <a:pt x="11167" y="7989"/>
                  <a:pt x="10286" y="8285"/>
                  <a:pt x="9404" y="8285"/>
                </a:cubicBezTo>
                <a:lnTo>
                  <a:pt x="9404" y="4882"/>
                </a:lnTo>
                <a:close/>
                <a:moveTo>
                  <a:pt x="9404" y="9321"/>
                </a:moveTo>
                <a:cubicBezTo>
                  <a:pt x="10286" y="9173"/>
                  <a:pt x="11314" y="9025"/>
                  <a:pt x="12196" y="8729"/>
                </a:cubicBezTo>
                <a:cubicBezTo>
                  <a:pt x="12490" y="9764"/>
                  <a:pt x="12637" y="10948"/>
                  <a:pt x="12784" y="12279"/>
                </a:cubicBezTo>
                <a:cubicBezTo>
                  <a:pt x="9404" y="12279"/>
                  <a:pt x="9404" y="12279"/>
                  <a:pt x="9404" y="12279"/>
                </a:cubicBezTo>
                <a:lnTo>
                  <a:pt x="9404" y="9321"/>
                </a:lnTo>
                <a:close/>
                <a:moveTo>
                  <a:pt x="9404" y="13167"/>
                </a:moveTo>
                <a:cubicBezTo>
                  <a:pt x="12784" y="13167"/>
                  <a:pt x="12784" y="13167"/>
                  <a:pt x="12784" y="13167"/>
                </a:cubicBezTo>
                <a:cubicBezTo>
                  <a:pt x="12637" y="14499"/>
                  <a:pt x="12490" y="15682"/>
                  <a:pt x="12196" y="16718"/>
                </a:cubicBezTo>
                <a:cubicBezTo>
                  <a:pt x="11314" y="16422"/>
                  <a:pt x="10286" y="16274"/>
                  <a:pt x="9404" y="16274"/>
                </a:cubicBezTo>
                <a:lnTo>
                  <a:pt x="9404" y="13167"/>
                </a:lnTo>
                <a:close/>
                <a:moveTo>
                  <a:pt x="9404" y="20564"/>
                </a:moveTo>
                <a:cubicBezTo>
                  <a:pt x="9404" y="17162"/>
                  <a:pt x="9404" y="17162"/>
                  <a:pt x="9404" y="17162"/>
                </a:cubicBezTo>
                <a:cubicBezTo>
                  <a:pt x="10286" y="17310"/>
                  <a:pt x="11167" y="17458"/>
                  <a:pt x="11902" y="17753"/>
                </a:cubicBezTo>
                <a:cubicBezTo>
                  <a:pt x="11314" y="19233"/>
                  <a:pt x="10286" y="20268"/>
                  <a:pt x="9404" y="20564"/>
                </a:cubicBezTo>
                <a:close/>
                <a:moveTo>
                  <a:pt x="11608" y="20121"/>
                </a:moveTo>
                <a:cubicBezTo>
                  <a:pt x="12049" y="19529"/>
                  <a:pt x="12343" y="18937"/>
                  <a:pt x="12784" y="18049"/>
                </a:cubicBezTo>
                <a:cubicBezTo>
                  <a:pt x="13078" y="18345"/>
                  <a:pt x="13518" y="18493"/>
                  <a:pt x="13812" y="18789"/>
                </a:cubicBezTo>
                <a:cubicBezTo>
                  <a:pt x="13078" y="19381"/>
                  <a:pt x="12343" y="19825"/>
                  <a:pt x="11608" y="20121"/>
                </a:cubicBezTo>
                <a:close/>
                <a:moveTo>
                  <a:pt x="14547" y="18197"/>
                </a:moveTo>
                <a:cubicBezTo>
                  <a:pt x="14106" y="17753"/>
                  <a:pt x="13665" y="17458"/>
                  <a:pt x="13078" y="17162"/>
                </a:cubicBezTo>
                <a:cubicBezTo>
                  <a:pt x="13371" y="15978"/>
                  <a:pt x="13665" y="14647"/>
                  <a:pt x="13665" y="13167"/>
                </a:cubicBezTo>
                <a:cubicBezTo>
                  <a:pt x="16604" y="13167"/>
                  <a:pt x="16604" y="13167"/>
                  <a:pt x="16604" y="13167"/>
                </a:cubicBezTo>
                <a:cubicBezTo>
                  <a:pt x="16457" y="15090"/>
                  <a:pt x="15722" y="16866"/>
                  <a:pt x="14547" y="18197"/>
                </a:cubicBezTo>
                <a:close/>
                <a:moveTo>
                  <a:pt x="13665" y="12279"/>
                </a:moveTo>
                <a:cubicBezTo>
                  <a:pt x="13665" y="10800"/>
                  <a:pt x="13371" y="9468"/>
                  <a:pt x="13078" y="8285"/>
                </a:cubicBezTo>
                <a:cubicBezTo>
                  <a:pt x="13665" y="7989"/>
                  <a:pt x="14106" y="7693"/>
                  <a:pt x="14547" y="7249"/>
                </a:cubicBezTo>
                <a:cubicBezTo>
                  <a:pt x="15722" y="8581"/>
                  <a:pt x="16457" y="10356"/>
                  <a:pt x="16604" y="12279"/>
                </a:cubicBezTo>
                <a:lnTo>
                  <a:pt x="13665" y="12279"/>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600"/>
              <a:buFont typeface="Lato Light"/>
              <a:buNone/>
            </a:pPr>
            <a:r>
              <a:t/>
            </a:r>
            <a:endParaRPr b="0" i="0" sz="3600" u="none" cap="none" strike="noStrike">
              <a:solidFill>
                <a:srgbClr val="000000"/>
              </a:solidFill>
              <a:latin typeface="Lato Light"/>
              <a:ea typeface="Lato Light"/>
              <a:cs typeface="Lato Light"/>
              <a:sym typeface="Lato Light"/>
            </a:endParaRPr>
          </a:p>
        </p:txBody>
      </p:sp>
      <p:sp>
        <p:nvSpPr>
          <p:cNvPr id="186" name="Google Shape;186;p40"/>
          <p:cNvSpPr txBox="1"/>
          <p:nvPr/>
        </p:nvSpPr>
        <p:spPr>
          <a:xfrm>
            <a:off x="15949294" y="5481795"/>
            <a:ext cx="7071361" cy="6553201"/>
          </a:xfrm>
          <a:prstGeom prst="rect">
            <a:avLst/>
          </a:prstGeom>
          <a:noFill/>
          <a:ln>
            <a:noFill/>
          </a:ln>
        </p:spPr>
        <p:txBody>
          <a:bodyPr anchorCtr="0" anchor="t" bIns="45700" lIns="45700" spcFirstLastPara="1" rIns="45700" wrap="square" tIns="45700">
            <a:spAutoFit/>
          </a:bodyPr>
          <a:lstStyle/>
          <a:p>
            <a:pPr indent="0" lvl="0" marL="0" marR="0" rtl="0" algn="just">
              <a:lnSpc>
                <a:spcPct val="120000"/>
              </a:lnSpc>
              <a:spcBef>
                <a:spcPts val="0"/>
              </a:spcBef>
              <a:spcAft>
                <a:spcPts val="0"/>
              </a:spcAft>
              <a:buClr>
                <a:srgbClr val="FFFFFF"/>
              </a:buClr>
              <a:buSzPts val="2800"/>
              <a:buFont typeface="Montserrat Light"/>
              <a:buNone/>
            </a:pPr>
            <a:r>
              <a:rPr b="0" i="0" lang="en-US" sz="2800" u="none" cap="none" strike="noStrike">
                <a:solidFill>
                  <a:srgbClr val="FFFFFF"/>
                </a:solidFill>
                <a:latin typeface="Montserrat Light"/>
                <a:ea typeface="Montserrat Light"/>
                <a:cs typeface="Montserrat Light"/>
                <a:sym typeface="Montserrat Light"/>
              </a:rPr>
              <a:t>Expresso is an African telecommunications company that provides customers with airtime and mobile data bundles. The objective of this challenge is to develop a machine learning model to predict the likelihood of each Expresso customer “churning,” i.e. becoming inactive and not making any transactions for 90 days.</a:t>
            </a:r>
            <a:endParaRPr b="0" i="0" sz="1400" u="none" cap="none" strike="noStrike">
              <a:solidFill>
                <a:srgbClr val="000000"/>
              </a:solidFill>
              <a:latin typeface="Arial"/>
              <a:ea typeface="Arial"/>
              <a:cs typeface="Arial"/>
              <a:sym typeface="Arial"/>
            </a:endParaRPr>
          </a:p>
          <a:p>
            <a:pPr indent="0" lvl="0" marL="0" marR="0" rtl="0" algn="just">
              <a:lnSpc>
                <a:spcPct val="120000"/>
              </a:lnSpc>
              <a:spcBef>
                <a:spcPts val="3600"/>
              </a:spcBef>
              <a:spcAft>
                <a:spcPts val="0"/>
              </a:spcAft>
              <a:buClr>
                <a:srgbClr val="FFFFFF"/>
              </a:buClr>
              <a:buSzPts val="2800"/>
              <a:buFont typeface="Montserrat Light"/>
              <a:buNone/>
            </a:pPr>
            <a:r>
              <a:rPr b="0" i="0" lang="en-US" sz="2800" u="none" cap="none" strike="noStrike">
                <a:solidFill>
                  <a:srgbClr val="FFFFFF"/>
                </a:solidFill>
                <a:latin typeface="Montserrat Light"/>
                <a:ea typeface="Montserrat Light"/>
                <a:cs typeface="Montserrat Light"/>
                <a:sym typeface="Montserrat Light"/>
              </a:rPr>
              <a:t>This solution will help Expresso to better serve their customers by understanding which customers are at risk of leaving.</a:t>
            </a:r>
            <a:endParaRPr b="0" i="0" sz="1400" u="none" cap="none" strike="noStrike">
              <a:solidFill>
                <a:srgbClr val="000000"/>
              </a:solidFill>
              <a:latin typeface="Arial"/>
              <a:ea typeface="Arial"/>
              <a:cs typeface="Arial"/>
              <a:sym typeface="Arial"/>
            </a:endParaRPr>
          </a:p>
        </p:txBody>
      </p:sp>
      <p:sp>
        <p:nvSpPr>
          <p:cNvPr id="187" name="Google Shape;187;p40"/>
          <p:cNvSpPr txBox="1"/>
          <p:nvPr/>
        </p:nvSpPr>
        <p:spPr>
          <a:xfrm>
            <a:off x="14890688" y="1790700"/>
            <a:ext cx="8757589" cy="3276600"/>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Task description</a:t>
            </a:r>
            <a:endParaRPr b="0" i="0" sz="1400" u="none" cap="none" strike="noStrike">
              <a:solidFill>
                <a:srgbClr val="000000"/>
              </a:solidFill>
              <a:latin typeface="Arial"/>
              <a:ea typeface="Arial"/>
              <a:cs typeface="Arial"/>
              <a:sym typeface="Arial"/>
            </a:endParaRPr>
          </a:p>
        </p:txBody>
      </p:sp>
      <p:sp>
        <p:nvSpPr>
          <p:cNvPr id="188" name="Google Shape;188;p40"/>
          <p:cNvSpPr/>
          <p:nvPr/>
        </p:nvSpPr>
        <p:spPr>
          <a:xfrm>
            <a:off x="14989175" y="5664200"/>
            <a:ext cx="228600" cy="228600"/>
          </a:xfrm>
          <a:prstGeom prst="ellipse">
            <a:avLst/>
          </a:pr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89" name="Google Shape;189;p40"/>
          <p:cNvSpPr/>
          <p:nvPr/>
        </p:nvSpPr>
        <p:spPr>
          <a:xfrm>
            <a:off x="14989175" y="7035800"/>
            <a:ext cx="228600" cy="228600"/>
          </a:xfrm>
          <a:prstGeom prst="ellipse">
            <a:avLst/>
          </a:pr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90" name="Google Shape;190;p40"/>
          <p:cNvSpPr/>
          <p:nvPr/>
        </p:nvSpPr>
        <p:spPr>
          <a:xfrm>
            <a:off x="14989175" y="8407400"/>
            <a:ext cx="228600" cy="228600"/>
          </a:xfrm>
          <a:prstGeom prst="ellipse">
            <a:avLst/>
          </a:pr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pic>
        <p:nvPicPr>
          <p:cNvPr descr="Picture Placeholder 6" id="191" name="Google Shape;191;p40"/>
          <p:cNvPicPr preferRelativeResize="0"/>
          <p:nvPr>
            <p:ph idx="2" type="pic"/>
          </p:nvPr>
        </p:nvPicPr>
        <p:blipFill rotWithShape="1">
          <a:blip r:embed="rId3">
            <a:alphaModFix/>
          </a:blip>
          <a:srcRect b="0" l="4900" r="4900" t="0"/>
          <a:stretch/>
        </p:blipFill>
        <p:spPr>
          <a:xfrm>
            <a:off x="5946775" y="2163097"/>
            <a:ext cx="7921625" cy="10181304"/>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1"/>
          <p:cNvSpPr/>
          <p:nvPr/>
        </p:nvSpPr>
        <p:spPr>
          <a:xfrm>
            <a:off x="11241626" y="0"/>
            <a:ext cx="13149031" cy="13716000"/>
          </a:xfrm>
          <a:prstGeom prst="rect">
            <a:avLst/>
          </a:pr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cxnSp>
        <p:nvCxnSpPr>
          <p:cNvPr id="197" name="Google Shape;197;p41"/>
          <p:cNvCxnSpPr/>
          <p:nvPr/>
        </p:nvCxnSpPr>
        <p:spPr>
          <a:xfrm>
            <a:off x="1468957" y="4522922"/>
            <a:ext cx="1363320" cy="1"/>
          </a:xfrm>
          <a:prstGeom prst="straightConnector1">
            <a:avLst/>
          </a:prstGeom>
          <a:noFill/>
          <a:ln cap="flat" cmpd="sng" w="152400">
            <a:solidFill>
              <a:srgbClr val="FFFFFF"/>
            </a:solidFill>
            <a:prstDash val="solid"/>
            <a:miter lim="8000"/>
            <a:headEnd len="sm" w="sm" type="none"/>
            <a:tailEnd len="sm" w="sm" type="none"/>
          </a:ln>
        </p:spPr>
      </p:cxnSp>
      <p:sp>
        <p:nvSpPr>
          <p:cNvPr id="198" name="Google Shape;198;p41"/>
          <p:cNvSpPr/>
          <p:nvPr/>
        </p:nvSpPr>
        <p:spPr>
          <a:xfrm>
            <a:off x="10582073" y="1257299"/>
            <a:ext cx="1620151" cy="1620151"/>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199" name="Google Shape;199;p41"/>
          <p:cNvSpPr/>
          <p:nvPr/>
        </p:nvSpPr>
        <p:spPr>
          <a:xfrm>
            <a:off x="10582073" y="5372099"/>
            <a:ext cx="1620151" cy="1620151"/>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200" name="Google Shape;200;p41"/>
          <p:cNvSpPr/>
          <p:nvPr/>
        </p:nvSpPr>
        <p:spPr>
          <a:xfrm>
            <a:off x="10582073" y="9563099"/>
            <a:ext cx="1620151" cy="1620151"/>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Roboto"/>
              <a:buNone/>
            </a:pPr>
            <a:r>
              <a:t/>
            </a:r>
            <a:endParaRPr b="0" i="0" sz="3600" u="none" cap="none" strike="noStrike">
              <a:solidFill>
                <a:srgbClr val="FFFFFF"/>
              </a:solidFill>
              <a:latin typeface="Roboto"/>
              <a:ea typeface="Roboto"/>
              <a:cs typeface="Roboto"/>
              <a:sym typeface="Roboto"/>
            </a:endParaRPr>
          </a:p>
        </p:txBody>
      </p:sp>
      <p:sp>
        <p:nvSpPr>
          <p:cNvPr id="201" name="Google Shape;201;p41"/>
          <p:cNvSpPr txBox="1"/>
          <p:nvPr/>
        </p:nvSpPr>
        <p:spPr>
          <a:xfrm>
            <a:off x="10809259" y="1335854"/>
            <a:ext cx="2144172" cy="14630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9A2F7"/>
              </a:buClr>
              <a:buSzPts val="9000"/>
              <a:buFont typeface="Bebas Neue"/>
              <a:buNone/>
            </a:pPr>
            <a:r>
              <a:rPr b="0" i="0" lang="en-US" sz="9000" u="none" cap="none" strike="noStrike">
                <a:solidFill>
                  <a:srgbClr val="89A2F7"/>
                </a:solidFill>
                <a:latin typeface="Bebas Neue"/>
                <a:ea typeface="Bebas Neue"/>
                <a:cs typeface="Bebas Neue"/>
                <a:sym typeface="Bebas Neue"/>
              </a:rPr>
              <a:t>01.</a:t>
            </a:r>
            <a:endParaRPr b="0" i="0" sz="1400" u="none" cap="none" strike="noStrike">
              <a:solidFill>
                <a:srgbClr val="000000"/>
              </a:solidFill>
              <a:latin typeface="Arial"/>
              <a:ea typeface="Arial"/>
              <a:cs typeface="Arial"/>
              <a:sym typeface="Arial"/>
            </a:endParaRPr>
          </a:p>
        </p:txBody>
      </p:sp>
      <p:sp>
        <p:nvSpPr>
          <p:cNvPr id="202" name="Google Shape;202;p41"/>
          <p:cNvSpPr txBox="1"/>
          <p:nvPr/>
        </p:nvSpPr>
        <p:spPr>
          <a:xfrm>
            <a:off x="10696373" y="5402579"/>
            <a:ext cx="2144171" cy="14630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9A2F7"/>
              </a:buClr>
              <a:buSzPts val="9000"/>
              <a:buFont typeface="Bebas Neue"/>
              <a:buNone/>
            </a:pPr>
            <a:r>
              <a:rPr b="0" i="0" lang="en-US" sz="9000" u="none" cap="none" strike="noStrike">
                <a:solidFill>
                  <a:srgbClr val="89A2F7"/>
                </a:solidFill>
                <a:latin typeface="Bebas Neue"/>
                <a:ea typeface="Bebas Neue"/>
                <a:cs typeface="Bebas Neue"/>
                <a:sym typeface="Bebas Neue"/>
              </a:rPr>
              <a:t>02</a:t>
            </a:r>
            <a:endParaRPr b="0" i="0" sz="1400" u="none" cap="none" strike="noStrike">
              <a:solidFill>
                <a:srgbClr val="000000"/>
              </a:solidFill>
              <a:latin typeface="Arial"/>
              <a:ea typeface="Arial"/>
              <a:cs typeface="Arial"/>
              <a:sym typeface="Arial"/>
            </a:endParaRPr>
          </a:p>
        </p:txBody>
      </p:sp>
      <p:sp>
        <p:nvSpPr>
          <p:cNvPr id="203" name="Google Shape;203;p41"/>
          <p:cNvSpPr txBox="1"/>
          <p:nvPr/>
        </p:nvSpPr>
        <p:spPr>
          <a:xfrm>
            <a:off x="10758459" y="9628954"/>
            <a:ext cx="2144172" cy="14630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9A2F7"/>
              </a:buClr>
              <a:buSzPts val="9000"/>
              <a:buFont typeface="Bebas Neue"/>
              <a:buNone/>
            </a:pPr>
            <a:r>
              <a:rPr b="0" i="0" lang="en-US" sz="9000" u="none" cap="none" strike="noStrike">
                <a:solidFill>
                  <a:srgbClr val="89A2F7"/>
                </a:solidFill>
                <a:latin typeface="Bebas Neue"/>
                <a:ea typeface="Bebas Neue"/>
                <a:cs typeface="Bebas Neue"/>
                <a:sym typeface="Bebas Neue"/>
              </a:rPr>
              <a:t>03</a:t>
            </a:r>
            <a:endParaRPr b="0" i="0" sz="1400" u="none" cap="none" strike="noStrike">
              <a:solidFill>
                <a:srgbClr val="000000"/>
              </a:solidFill>
              <a:latin typeface="Arial"/>
              <a:ea typeface="Arial"/>
              <a:cs typeface="Arial"/>
              <a:sym typeface="Arial"/>
            </a:endParaRPr>
          </a:p>
        </p:txBody>
      </p:sp>
      <p:sp>
        <p:nvSpPr>
          <p:cNvPr id="204" name="Google Shape;204;p41"/>
          <p:cNvSpPr txBox="1"/>
          <p:nvPr/>
        </p:nvSpPr>
        <p:spPr>
          <a:xfrm>
            <a:off x="1366733" y="636722"/>
            <a:ext cx="6332079" cy="3252470"/>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Clr>
                <a:srgbClr val="FFFFFF"/>
              </a:buClr>
              <a:buSzPts val="10900"/>
              <a:buFont typeface="Bebas Neue"/>
              <a:buNone/>
            </a:pPr>
            <a:r>
              <a:rPr b="0" i="0" lang="en-US" sz="10900" u="none" cap="none" strike="noStrike">
                <a:solidFill>
                  <a:srgbClr val="FFFFFF"/>
                </a:solidFill>
                <a:latin typeface="Bebas Neue"/>
                <a:ea typeface="Bebas Neue"/>
                <a:cs typeface="Bebas Neue"/>
                <a:sym typeface="Bebas Neue"/>
              </a:rPr>
              <a:t>Problem statement</a:t>
            </a:r>
            <a:endParaRPr b="0" i="0" sz="1400" u="none" cap="none" strike="noStrike">
              <a:solidFill>
                <a:srgbClr val="000000"/>
              </a:solidFill>
              <a:latin typeface="Arial"/>
              <a:ea typeface="Arial"/>
              <a:cs typeface="Arial"/>
              <a:sym typeface="Arial"/>
            </a:endParaRPr>
          </a:p>
        </p:txBody>
      </p:sp>
      <p:sp>
        <p:nvSpPr>
          <p:cNvPr id="205" name="Google Shape;205;p41"/>
          <p:cNvSpPr txBox="1"/>
          <p:nvPr/>
        </p:nvSpPr>
        <p:spPr>
          <a:xfrm>
            <a:off x="1387549" y="5499088"/>
            <a:ext cx="8056458" cy="5212081"/>
          </a:xfrm>
          <a:prstGeom prst="rect">
            <a:avLst/>
          </a:prstGeom>
          <a:noFill/>
          <a:ln>
            <a:noFill/>
          </a:ln>
        </p:spPr>
        <p:txBody>
          <a:bodyPr anchorCtr="0" anchor="t" bIns="45700" lIns="45700" spcFirstLastPara="1" rIns="45700" wrap="square" tIns="45700">
            <a:spAutoFit/>
          </a:bodyPr>
          <a:lstStyle/>
          <a:p>
            <a:pPr indent="-546100" lvl="0" marL="546100" marR="0" rtl="0" algn="just">
              <a:lnSpc>
                <a:spcPct val="130000"/>
              </a:lnSpc>
              <a:spcBef>
                <a:spcPts val="0"/>
              </a:spcBef>
              <a:spcAft>
                <a:spcPts val="0"/>
              </a:spcAft>
              <a:buClr>
                <a:srgbClr val="FFFFFF"/>
              </a:buClr>
              <a:buSzPts val="3807"/>
              <a:buFont typeface="Montserrat Light"/>
              <a:buAutoNum type="arabicPeriod"/>
            </a:pPr>
            <a:r>
              <a:rPr b="0" i="0" lang="en-US" sz="2700" u="none" cap="none" strike="noStrike">
                <a:solidFill>
                  <a:srgbClr val="FFFFFF"/>
                </a:solidFill>
                <a:latin typeface="Montserrat Light"/>
                <a:ea typeface="Montserrat Light"/>
                <a:cs typeface="Montserrat Light"/>
                <a:sym typeface="Montserrat Light"/>
              </a:rPr>
              <a:t>They have different tariffs and want to know in which cases the client leaves: regions, how much he earns, how many times he calls. And churn — whether the client stays with such values or leaves.</a:t>
            </a:r>
            <a:endParaRPr b="0" i="0" sz="1400" u="none" cap="none" strike="noStrike">
              <a:solidFill>
                <a:srgbClr val="000000"/>
              </a:solidFill>
              <a:latin typeface="Arial"/>
              <a:ea typeface="Arial"/>
              <a:cs typeface="Arial"/>
              <a:sym typeface="Arial"/>
            </a:endParaRPr>
          </a:p>
          <a:p>
            <a:pPr indent="-546100" lvl="0" marL="546100" marR="0" rtl="0" algn="just">
              <a:lnSpc>
                <a:spcPct val="130000"/>
              </a:lnSpc>
              <a:spcBef>
                <a:spcPts val="4000"/>
              </a:spcBef>
              <a:spcAft>
                <a:spcPts val="0"/>
              </a:spcAft>
              <a:buClr>
                <a:srgbClr val="FFFFFF"/>
              </a:buClr>
              <a:buSzPts val="3807"/>
              <a:buFont typeface="Montserrat Light"/>
              <a:buAutoNum type="arabicPeriod"/>
            </a:pPr>
            <a:r>
              <a:rPr b="0" i="0" lang="en-US" sz="2700" u="none" cap="none" strike="noStrike">
                <a:solidFill>
                  <a:srgbClr val="FFFFFF"/>
                </a:solidFill>
                <a:latin typeface="Montserrat Light"/>
                <a:ea typeface="Montserrat Light"/>
                <a:cs typeface="Montserrat Light"/>
                <a:sym typeface="Montserrat Light"/>
              </a:rPr>
              <a:t>A great amount of missing values.</a:t>
            </a:r>
            <a:endParaRPr b="0" i="0" sz="1400" u="none" cap="none" strike="noStrike">
              <a:solidFill>
                <a:srgbClr val="000000"/>
              </a:solidFill>
              <a:latin typeface="Arial"/>
              <a:ea typeface="Arial"/>
              <a:cs typeface="Arial"/>
              <a:sym typeface="Arial"/>
            </a:endParaRPr>
          </a:p>
          <a:p>
            <a:pPr indent="-546100" lvl="0" marL="546100" marR="0" rtl="0" algn="just">
              <a:lnSpc>
                <a:spcPct val="130000"/>
              </a:lnSpc>
              <a:spcBef>
                <a:spcPts val="4000"/>
              </a:spcBef>
              <a:spcAft>
                <a:spcPts val="0"/>
              </a:spcAft>
              <a:buClr>
                <a:srgbClr val="FFFFFF"/>
              </a:buClr>
              <a:buSzPts val="3807"/>
              <a:buFont typeface="Montserrat Light"/>
              <a:buAutoNum type="arabicPeriod"/>
            </a:pPr>
            <a:r>
              <a:rPr b="0" i="0" lang="en-US" sz="2700" u="none" cap="none" strike="noStrike">
                <a:solidFill>
                  <a:srgbClr val="FFFFFF"/>
                </a:solidFill>
                <a:latin typeface="Montserrat Light"/>
                <a:ea typeface="Montserrat Light"/>
                <a:cs typeface="Montserrat Light"/>
                <a:sym typeface="Montserrat Light"/>
              </a:rPr>
              <a:t>Amount of “0” values is much greater than “1” values</a:t>
            </a:r>
            <a:endParaRPr b="0" i="0" sz="1400" u="none" cap="none" strike="noStrike">
              <a:solidFill>
                <a:srgbClr val="000000"/>
              </a:solidFill>
              <a:latin typeface="Arial"/>
              <a:ea typeface="Arial"/>
              <a:cs typeface="Arial"/>
              <a:sym typeface="Arial"/>
            </a:endParaRPr>
          </a:p>
        </p:txBody>
      </p:sp>
      <p:sp>
        <p:nvSpPr>
          <p:cNvPr id="206" name="Google Shape;206;p41"/>
          <p:cNvSpPr txBox="1"/>
          <p:nvPr/>
        </p:nvSpPr>
        <p:spPr>
          <a:xfrm>
            <a:off x="13340291" y="1267190"/>
            <a:ext cx="8056500" cy="10664400"/>
          </a:xfrm>
          <a:prstGeom prst="rect">
            <a:avLst/>
          </a:prstGeom>
          <a:noFill/>
          <a:ln>
            <a:noFill/>
          </a:ln>
        </p:spPr>
        <p:txBody>
          <a:bodyPr anchorCtr="0" anchor="t" bIns="45700" lIns="45700" spcFirstLastPara="1" rIns="45700" wrap="square" tIns="45700">
            <a:spAutoFit/>
          </a:bodyPr>
          <a:lstStyle/>
          <a:p>
            <a:pPr indent="0" lvl="0" marL="0" marR="0" rtl="0" algn="just">
              <a:lnSpc>
                <a:spcPct val="130000"/>
              </a:lnSpc>
              <a:spcBef>
                <a:spcPts val="0"/>
              </a:spcBef>
              <a:spcAft>
                <a:spcPts val="0"/>
              </a:spcAft>
              <a:buClr>
                <a:srgbClr val="000000"/>
              </a:buClr>
              <a:buSzPts val="2700"/>
              <a:buFont typeface="Montserrat Light"/>
              <a:buNone/>
            </a:pPr>
            <a:r>
              <a:rPr b="0" i="0" lang="en-US" sz="2700" u="none" cap="none" strike="noStrike">
                <a:solidFill>
                  <a:srgbClr val="000000"/>
                </a:solidFill>
                <a:latin typeface="Montserrat Light"/>
                <a:ea typeface="Montserrat Light"/>
                <a:cs typeface="Montserrat Light"/>
                <a:sym typeface="Montserrat Light"/>
              </a:rPr>
              <a:t>We solved this problem using data science  and machine learning algorithm to clear data and build robust prediction model.. We tried two types of ensembling methods with Gradient Boosting Machine from Scikit-learn as well as XGBoost classifier from XGBoost.</a:t>
            </a:r>
            <a:endParaRPr b="0" i="0" sz="2700" u="none" cap="none" strike="noStrike">
              <a:solidFill>
                <a:srgbClr val="000000"/>
              </a:solidFill>
              <a:latin typeface="Montserrat Light"/>
              <a:ea typeface="Montserrat Light"/>
              <a:cs typeface="Montserrat Light"/>
              <a:sym typeface="Montserrat Light"/>
            </a:endParaRPr>
          </a:p>
          <a:p>
            <a:pPr indent="0" lvl="0" marL="0" marR="0" rtl="0" algn="just">
              <a:lnSpc>
                <a:spcPct val="130000"/>
              </a:lnSpc>
              <a:spcBef>
                <a:spcPts val="4000"/>
              </a:spcBef>
              <a:spcAft>
                <a:spcPts val="0"/>
              </a:spcAft>
              <a:buClr>
                <a:srgbClr val="000000"/>
              </a:buClr>
              <a:buSzPts val="2700"/>
              <a:buFont typeface="Montserrat Light"/>
              <a:buNone/>
            </a:pPr>
            <a:r>
              <a:rPr b="0" i="0" lang="en-US" sz="2700" u="none" cap="none" strike="noStrike">
                <a:solidFill>
                  <a:srgbClr val="000000"/>
                </a:solidFill>
                <a:latin typeface="Montserrat Light"/>
                <a:ea typeface="Montserrat Light"/>
                <a:cs typeface="Montserrat Light"/>
                <a:sym typeface="Montserrat Light"/>
              </a:rPr>
              <a:t>We have deleted some Columns such as Region, because it is impossible to fill with random or predicted value with high accuracy. And some missing values we filled with gaussian distribution.</a:t>
            </a:r>
            <a:endParaRPr b="0" i="0" sz="1400" u="none" cap="none" strike="noStrike">
              <a:solidFill>
                <a:srgbClr val="000000"/>
              </a:solidFill>
              <a:latin typeface="Arial"/>
              <a:ea typeface="Arial"/>
              <a:cs typeface="Arial"/>
              <a:sym typeface="Arial"/>
            </a:endParaRPr>
          </a:p>
          <a:p>
            <a:pPr indent="0" lvl="0" marL="0" marR="0" rtl="0" algn="just">
              <a:lnSpc>
                <a:spcPct val="130000"/>
              </a:lnSpc>
              <a:spcBef>
                <a:spcPts val="4000"/>
              </a:spcBef>
              <a:spcAft>
                <a:spcPts val="0"/>
              </a:spcAft>
              <a:buClr>
                <a:srgbClr val="000000"/>
              </a:buClr>
              <a:buSzPts val="2700"/>
              <a:buFont typeface="Montserrat Light"/>
              <a:buNone/>
            </a:pPr>
            <a:r>
              <a:t/>
            </a:r>
            <a:endParaRPr b="0" i="0" sz="2700" u="none" cap="none" strike="noStrike">
              <a:solidFill>
                <a:srgbClr val="000000"/>
              </a:solidFill>
              <a:latin typeface="Montserrat Light"/>
              <a:ea typeface="Montserrat Light"/>
              <a:cs typeface="Montserrat Light"/>
              <a:sym typeface="Montserrat Light"/>
            </a:endParaRPr>
          </a:p>
          <a:p>
            <a:pPr indent="0" lvl="0" marL="0" marR="0" rtl="0" algn="just">
              <a:lnSpc>
                <a:spcPct val="130000"/>
              </a:lnSpc>
              <a:spcBef>
                <a:spcPts val="4000"/>
              </a:spcBef>
              <a:spcAft>
                <a:spcPts val="0"/>
              </a:spcAft>
              <a:buClr>
                <a:srgbClr val="000000"/>
              </a:buClr>
              <a:buSzPts val="2700"/>
              <a:buFont typeface="Montserrat Light"/>
              <a:buNone/>
            </a:pPr>
            <a:r>
              <a:t/>
            </a:r>
            <a:endParaRPr b="0" i="0" sz="2700" u="none" cap="none" strike="noStrike">
              <a:solidFill>
                <a:srgbClr val="000000"/>
              </a:solidFill>
              <a:latin typeface="Montserrat Light"/>
              <a:ea typeface="Montserrat Light"/>
              <a:cs typeface="Montserrat Light"/>
              <a:sym typeface="Montserrat Light"/>
            </a:endParaRPr>
          </a:p>
          <a:p>
            <a:pPr indent="0" lvl="0" marL="0" marR="0" rtl="0" algn="just">
              <a:lnSpc>
                <a:spcPct val="130000"/>
              </a:lnSpc>
              <a:spcBef>
                <a:spcPts val="4000"/>
              </a:spcBef>
              <a:spcAft>
                <a:spcPts val="0"/>
              </a:spcAft>
              <a:buClr>
                <a:srgbClr val="000000"/>
              </a:buClr>
              <a:buSzPts val="2700"/>
              <a:buFont typeface="Montserrat Light"/>
              <a:buNone/>
            </a:pPr>
            <a:r>
              <a:rPr b="0" i="0" lang="en-US" sz="2700" u="none" cap="none" strike="noStrike">
                <a:solidFill>
                  <a:srgbClr val="000000"/>
                </a:solidFill>
                <a:latin typeface="Montserrat Light"/>
                <a:ea typeface="Montserrat Light"/>
                <a:cs typeface="Montserrat Light"/>
                <a:sym typeface="Montserrat Light"/>
              </a:rPr>
              <a:t>To solve this problem we have undersampled  data so “0” and “1” values became the balanced.</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p:nvPr/>
        </p:nvSpPr>
        <p:spPr>
          <a:xfrm flipH="1" rot="-2700000">
            <a:off x="-2525312" y="4111397"/>
            <a:ext cx="5063324" cy="5063325"/>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12" name="Google Shape;212;p42"/>
          <p:cNvSpPr txBox="1"/>
          <p:nvPr/>
        </p:nvSpPr>
        <p:spPr>
          <a:xfrm>
            <a:off x="2410002" y="3463555"/>
            <a:ext cx="6386700" cy="1785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Basics</a:t>
            </a:r>
            <a:endParaRPr b="0" i="0" sz="1400" u="none" cap="none" strike="noStrike">
              <a:solidFill>
                <a:srgbClr val="000000"/>
              </a:solidFill>
              <a:latin typeface="Arial"/>
              <a:ea typeface="Arial"/>
              <a:cs typeface="Arial"/>
              <a:sym typeface="Arial"/>
            </a:endParaRPr>
          </a:p>
        </p:txBody>
      </p:sp>
      <p:sp>
        <p:nvSpPr>
          <p:cNvPr id="213" name="Google Shape;213;p42"/>
          <p:cNvSpPr txBox="1"/>
          <p:nvPr/>
        </p:nvSpPr>
        <p:spPr>
          <a:xfrm>
            <a:off x="2410002" y="7543800"/>
            <a:ext cx="10726500" cy="25704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Observations</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240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We have 2,154,048 rows of data with 18 features and 1 target. More than half of features are float, while rest of them are objects or integers values.</a:t>
            </a:r>
            <a:endParaRPr b="0" i="0" sz="1400" u="none" cap="none" strike="noStrike">
              <a:solidFill>
                <a:srgbClr val="000000"/>
              </a:solidFill>
              <a:latin typeface="Arial"/>
              <a:ea typeface="Arial"/>
              <a:cs typeface="Arial"/>
              <a:sym typeface="Arial"/>
            </a:endParaRPr>
          </a:p>
        </p:txBody>
      </p:sp>
      <p:sp>
        <p:nvSpPr>
          <p:cNvPr id="214" name="Google Shape;214;p42"/>
          <p:cNvSpPr txBox="1"/>
          <p:nvPr/>
        </p:nvSpPr>
        <p:spPr>
          <a:xfrm>
            <a:off x="9256359" y="1939555"/>
            <a:ext cx="6386700" cy="4863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9A2F7"/>
              </a:buClr>
              <a:buSzPts val="31000"/>
              <a:buFont typeface="Bebas Neue"/>
              <a:buNone/>
            </a:pPr>
            <a:r>
              <a:rPr b="0" i="0" lang="en-US" sz="31000" u="none" cap="none" strike="noStrike">
                <a:solidFill>
                  <a:srgbClr val="89A2F7"/>
                </a:solidFill>
                <a:latin typeface="Bebas Neue"/>
                <a:ea typeface="Bebas Neue"/>
                <a:cs typeface="Bebas Neue"/>
                <a:sym typeface="Bebas Neue"/>
              </a:rPr>
              <a:t>01.</a:t>
            </a:r>
            <a:endParaRPr b="0" i="0" sz="1400" u="none" cap="none" strike="noStrike">
              <a:solidFill>
                <a:srgbClr val="000000"/>
              </a:solidFill>
              <a:latin typeface="Arial"/>
              <a:ea typeface="Arial"/>
              <a:cs typeface="Arial"/>
              <a:sym typeface="Arial"/>
            </a:endParaRPr>
          </a:p>
        </p:txBody>
      </p:sp>
      <p:pic>
        <p:nvPicPr>
          <p:cNvPr id="215" name="Google Shape;215;p42"/>
          <p:cNvPicPr preferRelativeResize="0"/>
          <p:nvPr/>
        </p:nvPicPr>
        <p:blipFill rotWithShape="1">
          <a:blip r:embed="rId3">
            <a:alphaModFix/>
          </a:blip>
          <a:srcRect b="0" l="0" r="0" t="0"/>
          <a:stretch/>
        </p:blipFill>
        <p:spPr>
          <a:xfrm>
            <a:off x="14607900" y="2465575"/>
            <a:ext cx="9342241" cy="835495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nvSpPr>
        <p:spPr>
          <a:xfrm>
            <a:off x="1268094" y="1398924"/>
            <a:ext cx="7765180" cy="34442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Balance the data</a:t>
            </a:r>
            <a:endParaRPr b="0" i="0" sz="1400" u="none" cap="none" strike="noStrike">
              <a:solidFill>
                <a:srgbClr val="000000"/>
              </a:solidFill>
              <a:latin typeface="Arial"/>
              <a:ea typeface="Arial"/>
              <a:cs typeface="Arial"/>
              <a:sym typeface="Arial"/>
            </a:endParaRPr>
          </a:p>
        </p:txBody>
      </p:sp>
      <p:cxnSp>
        <p:nvCxnSpPr>
          <p:cNvPr id="221" name="Google Shape;221;p43"/>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222" name="Google Shape;222;p43"/>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23" name="Google Shape;223;p43"/>
          <p:cNvSpPr txBox="1"/>
          <p:nvPr/>
        </p:nvSpPr>
        <p:spPr>
          <a:xfrm>
            <a:off x="1282852" y="5562599"/>
            <a:ext cx="10507429" cy="2098041"/>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2400"/>
              <a:buFont typeface="Montserrat"/>
              <a:buNone/>
            </a:pPr>
            <a:r>
              <a:rPr b="0" i="0" lang="en-US" sz="2400" u="none" cap="none" strike="noStrike">
                <a:solidFill>
                  <a:srgbClr val="FFFFFF"/>
                </a:solidFill>
                <a:latin typeface="Montserrat"/>
                <a:ea typeface="Montserrat"/>
                <a:cs typeface="Montserrat"/>
                <a:sym typeface="Montserrat"/>
              </a:rPr>
              <a:t>We have class-imbalance dataset. In order to balance the dataset as well as to win processing time, we:</a:t>
            </a:r>
            <a:endParaRPr b="0" i="0" sz="1400" u="none" cap="none" strike="noStrike">
              <a:solidFill>
                <a:srgbClr val="000000"/>
              </a:solidFill>
              <a:latin typeface="Arial"/>
              <a:ea typeface="Arial"/>
              <a:cs typeface="Arial"/>
              <a:sym typeface="Arial"/>
            </a:endParaRPr>
          </a:p>
        </p:txBody>
      </p:sp>
      <p:sp>
        <p:nvSpPr>
          <p:cNvPr id="224" name="Google Shape;224;p43"/>
          <p:cNvSpPr txBox="1"/>
          <p:nvPr/>
        </p:nvSpPr>
        <p:spPr>
          <a:xfrm>
            <a:off x="3658501" y="8834518"/>
            <a:ext cx="7765200" cy="10158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Made undersampling, removing entries where values are equal to 0.</a:t>
            </a:r>
            <a:endParaRPr b="0" i="0" sz="1400" u="none" cap="none" strike="noStrike">
              <a:solidFill>
                <a:srgbClr val="000000"/>
              </a:solidFill>
              <a:latin typeface="Arial"/>
              <a:ea typeface="Arial"/>
              <a:cs typeface="Arial"/>
              <a:sym typeface="Arial"/>
            </a:endParaRPr>
          </a:p>
        </p:txBody>
      </p:sp>
      <p:sp>
        <p:nvSpPr>
          <p:cNvPr id="225" name="Google Shape;225;p43"/>
          <p:cNvSpPr/>
          <p:nvPr/>
        </p:nvSpPr>
        <p:spPr>
          <a:xfrm>
            <a:off x="1295400" y="8560434"/>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26" name="Google Shape;226;p43"/>
          <p:cNvSpPr txBox="1"/>
          <p:nvPr/>
        </p:nvSpPr>
        <p:spPr>
          <a:xfrm>
            <a:off x="1438818" y="8928100"/>
            <a:ext cx="1326255" cy="701040"/>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01.</a:t>
            </a:r>
            <a:endParaRPr b="0" i="0" sz="1400" u="none" cap="none" strike="noStrike">
              <a:solidFill>
                <a:srgbClr val="000000"/>
              </a:solidFill>
              <a:latin typeface="Arial"/>
              <a:ea typeface="Arial"/>
              <a:cs typeface="Arial"/>
              <a:sym typeface="Arial"/>
            </a:endParaRPr>
          </a:p>
        </p:txBody>
      </p:sp>
      <p:sp>
        <p:nvSpPr>
          <p:cNvPr id="227" name="Google Shape;227;p43"/>
          <p:cNvSpPr txBox="1"/>
          <p:nvPr/>
        </p:nvSpPr>
        <p:spPr>
          <a:xfrm>
            <a:off x="3658501" y="10744200"/>
            <a:ext cx="7765179" cy="156464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There is a caveat, we will lose majority data. However, later we can retrain with full dataset with tuned hyperparameters.</a:t>
            </a:r>
            <a:endParaRPr b="0" i="0" sz="1400" u="none" cap="none" strike="noStrike">
              <a:solidFill>
                <a:srgbClr val="000000"/>
              </a:solidFill>
              <a:latin typeface="Arial"/>
              <a:ea typeface="Arial"/>
              <a:cs typeface="Arial"/>
              <a:sym typeface="Arial"/>
            </a:endParaRPr>
          </a:p>
        </p:txBody>
      </p:sp>
      <p:sp>
        <p:nvSpPr>
          <p:cNvPr id="228" name="Google Shape;228;p43"/>
          <p:cNvSpPr/>
          <p:nvPr/>
        </p:nvSpPr>
        <p:spPr>
          <a:xfrm>
            <a:off x="1295400" y="10896600"/>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29" name="Google Shape;229;p43"/>
          <p:cNvSpPr txBox="1"/>
          <p:nvPr/>
        </p:nvSpPr>
        <p:spPr>
          <a:xfrm>
            <a:off x="1438818" y="11326259"/>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id="230" name="Google Shape;230;p43"/>
          <p:cNvPicPr preferRelativeResize="0"/>
          <p:nvPr/>
        </p:nvPicPr>
        <p:blipFill rotWithShape="1">
          <a:blip r:embed="rId3">
            <a:alphaModFix/>
          </a:blip>
          <a:srcRect b="0" l="0" r="0" t="0"/>
          <a:stretch/>
        </p:blipFill>
        <p:spPr>
          <a:xfrm>
            <a:off x="12501631" y="5297175"/>
            <a:ext cx="3695700" cy="2628900"/>
          </a:xfrm>
          <a:prstGeom prst="rect">
            <a:avLst/>
          </a:prstGeom>
          <a:noFill/>
          <a:ln>
            <a:noFill/>
          </a:ln>
        </p:spPr>
      </p:pic>
      <p:pic>
        <p:nvPicPr>
          <p:cNvPr id="231" name="Google Shape;231;p43"/>
          <p:cNvPicPr preferRelativeResize="0"/>
          <p:nvPr/>
        </p:nvPicPr>
        <p:blipFill rotWithShape="1">
          <a:blip r:embed="rId4">
            <a:alphaModFix/>
          </a:blip>
          <a:srcRect b="0" l="0" r="0" t="0"/>
          <a:stretch/>
        </p:blipFill>
        <p:spPr>
          <a:xfrm>
            <a:off x="18327581" y="5349563"/>
            <a:ext cx="3895725" cy="2524125"/>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nvSpPr>
        <p:spPr>
          <a:xfrm>
            <a:off x="1268094" y="1398924"/>
            <a:ext cx="7765180" cy="34442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Missing values</a:t>
            </a:r>
            <a:endParaRPr b="0" i="0" sz="1400" u="none" cap="none" strike="noStrike">
              <a:solidFill>
                <a:srgbClr val="000000"/>
              </a:solidFill>
              <a:latin typeface="Arial"/>
              <a:ea typeface="Arial"/>
              <a:cs typeface="Arial"/>
              <a:sym typeface="Arial"/>
            </a:endParaRPr>
          </a:p>
        </p:txBody>
      </p:sp>
      <p:cxnSp>
        <p:nvCxnSpPr>
          <p:cNvPr id="237" name="Google Shape;237;p44"/>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238" name="Google Shape;238;p44"/>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39" name="Google Shape;239;p44"/>
          <p:cNvSpPr txBox="1"/>
          <p:nvPr/>
        </p:nvSpPr>
        <p:spPr>
          <a:xfrm>
            <a:off x="3658501" y="6926959"/>
            <a:ext cx="7765179" cy="15646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Drop features that have large chunks of missing values as well as features that can't be imputed such as Region.</a:t>
            </a:r>
            <a:endParaRPr b="0" i="0" sz="1400" u="none" cap="none" strike="noStrike">
              <a:solidFill>
                <a:srgbClr val="000000"/>
              </a:solidFill>
              <a:latin typeface="Arial"/>
              <a:ea typeface="Arial"/>
              <a:cs typeface="Arial"/>
              <a:sym typeface="Arial"/>
            </a:endParaRPr>
          </a:p>
        </p:txBody>
      </p:sp>
      <p:sp>
        <p:nvSpPr>
          <p:cNvPr id="240" name="Google Shape;240;p44"/>
          <p:cNvSpPr/>
          <p:nvPr/>
        </p:nvSpPr>
        <p:spPr>
          <a:xfrm>
            <a:off x="1295400" y="6652875"/>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41" name="Google Shape;241;p44"/>
          <p:cNvSpPr txBox="1"/>
          <p:nvPr/>
        </p:nvSpPr>
        <p:spPr>
          <a:xfrm>
            <a:off x="1438818" y="7020541"/>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01.</a:t>
            </a:r>
            <a:endParaRPr b="0" i="0" sz="1400" u="none" cap="none" strike="noStrike">
              <a:solidFill>
                <a:srgbClr val="000000"/>
              </a:solidFill>
              <a:latin typeface="Arial"/>
              <a:ea typeface="Arial"/>
              <a:cs typeface="Arial"/>
              <a:sym typeface="Arial"/>
            </a:endParaRPr>
          </a:p>
        </p:txBody>
      </p:sp>
      <p:sp>
        <p:nvSpPr>
          <p:cNvPr id="242" name="Google Shape;242;p44"/>
          <p:cNvSpPr txBox="1"/>
          <p:nvPr/>
        </p:nvSpPr>
        <p:spPr>
          <a:xfrm>
            <a:off x="3658501" y="9471641"/>
            <a:ext cx="7565581" cy="211709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Instead of filling missing values with average of features, we decided to fill some of them with normal distribution of their mean and standard deviation. Thus every missing entry will have different values.</a:t>
            </a:r>
            <a:endParaRPr b="0" i="0" sz="1400" u="none" cap="none" strike="noStrike">
              <a:solidFill>
                <a:srgbClr val="000000"/>
              </a:solidFill>
              <a:latin typeface="Arial"/>
              <a:ea typeface="Arial"/>
              <a:cs typeface="Arial"/>
              <a:sym typeface="Arial"/>
            </a:endParaRPr>
          </a:p>
        </p:txBody>
      </p:sp>
      <p:sp>
        <p:nvSpPr>
          <p:cNvPr id="243" name="Google Shape;243;p44"/>
          <p:cNvSpPr/>
          <p:nvPr/>
        </p:nvSpPr>
        <p:spPr>
          <a:xfrm>
            <a:off x="1295400" y="9624041"/>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44" name="Google Shape;244;p44"/>
          <p:cNvSpPr txBox="1"/>
          <p:nvPr/>
        </p:nvSpPr>
        <p:spPr>
          <a:xfrm>
            <a:off x="1438818" y="10053700"/>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id="245" name="Google Shape;245;p44"/>
          <p:cNvPicPr preferRelativeResize="0"/>
          <p:nvPr/>
        </p:nvPicPr>
        <p:blipFill rotWithShape="1">
          <a:blip r:embed="rId3">
            <a:alphaModFix/>
          </a:blip>
          <a:srcRect b="0" l="0" r="0" t="0"/>
          <a:stretch/>
        </p:blipFill>
        <p:spPr>
          <a:xfrm>
            <a:off x="14462248" y="382900"/>
            <a:ext cx="7965069" cy="12950199"/>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nvSpPr>
        <p:spPr>
          <a:xfrm>
            <a:off x="1268094" y="1398924"/>
            <a:ext cx="7765180" cy="34442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Missing values</a:t>
            </a:r>
            <a:endParaRPr b="0" i="0" sz="1400" u="none" cap="none" strike="noStrike">
              <a:solidFill>
                <a:srgbClr val="000000"/>
              </a:solidFill>
              <a:latin typeface="Arial"/>
              <a:ea typeface="Arial"/>
              <a:cs typeface="Arial"/>
              <a:sym typeface="Arial"/>
            </a:endParaRPr>
          </a:p>
        </p:txBody>
      </p:sp>
      <p:cxnSp>
        <p:nvCxnSpPr>
          <p:cNvPr id="251" name="Google Shape;251;p45"/>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252" name="Google Shape;252;p45"/>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53" name="Google Shape;253;p45"/>
          <p:cNvSpPr txBox="1"/>
          <p:nvPr/>
        </p:nvSpPr>
        <p:spPr>
          <a:xfrm>
            <a:off x="3658501" y="6926959"/>
            <a:ext cx="7765179" cy="32029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For Top Package we decided to use imputer to handle missing values to get the maximum occuring category as well as giving some weight for filled NAN by creating new column.</a:t>
            </a:r>
            <a:endParaRPr b="0" i="0" sz="1400" u="none" cap="none" strike="noStrike">
              <a:solidFill>
                <a:srgbClr val="000000"/>
              </a:solidFill>
              <a:latin typeface="Arial"/>
              <a:ea typeface="Arial"/>
              <a:cs typeface="Arial"/>
              <a:sym typeface="Arial"/>
            </a:endParaRPr>
          </a:p>
        </p:txBody>
      </p:sp>
      <p:sp>
        <p:nvSpPr>
          <p:cNvPr id="254" name="Google Shape;254;p45"/>
          <p:cNvSpPr/>
          <p:nvPr/>
        </p:nvSpPr>
        <p:spPr>
          <a:xfrm>
            <a:off x="1295400" y="6652875"/>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55" name="Google Shape;255;p45"/>
          <p:cNvSpPr txBox="1"/>
          <p:nvPr/>
        </p:nvSpPr>
        <p:spPr>
          <a:xfrm>
            <a:off x="1438818" y="7020541"/>
            <a:ext cx="1326300" cy="708000"/>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03.</a:t>
            </a:r>
            <a:endParaRPr b="0" i="0" sz="1400" u="none" cap="none" strike="noStrike">
              <a:solidFill>
                <a:srgbClr val="000000"/>
              </a:solidFill>
              <a:latin typeface="Arial"/>
              <a:ea typeface="Arial"/>
              <a:cs typeface="Arial"/>
              <a:sym typeface="Arial"/>
            </a:endParaRPr>
          </a:p>
        </p:txBody>
      </p:sp>
      <p:sp>
        <p:nvSpPr>
          <p:cNvPr id="256" name="Google Shape;256;p45"/>
          <p:cNvSpPr txBox="1"/>
          <p:nvPr/>
        </p:nvSpPr>
        <p:spPr>
          <a:xfrm>
            <a:off x="3579793" y="10174350"/>
            <a:ext cx="7565582" cy="211709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So now it is much better! However, TOP_PACKAGE has a lot of categories. By observing dataset we can conclude that some categories can be grouped together.</a:t>
            </a:r>
            <a:endParaRPr b="0" i="0" sz="1400" u="none" cap="none" strike="noStrike">
              <a:solidFill>
                <a:srgbClr val="000000"/>
              </a:solidFill>
              <a:latin typeface="Arial"/>
              <a:ea typeface="Arial"/>
              <a:cs typeface="Arial"/>
              <a:sym typeface="Arial"/>
            </a:endParaRPr>
          </a:p>
        </p:txBody>
      </p:sp>
      <p:sp>
        <p:nvSpPr>
          <p:cNvPr id="257" name="Google Shape;257;p45"/>
          <p:cNvSpPr/>
          <p:nvPr/>
        </p:nvSpPr>
        <p:spPr>
          <a:xfrm>
            <a:off x="1295400" y="9624041"/>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58" name="Google Shape;258;p45"/>
          <p:cNvSpPr txBox="1"/>
          <p:nvPr/>
        </p:nvSpPr>
        <p:spPr>
          <a:xfrm>
            <a:off x="1438818" y="10053700"/>
            <a:ext cx="1326300" cy="708000"/>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04.</a:t>
            </a:r>
            <a:endParaRPr b="0" i="0" sz="1400" u="none" cap="none" strike="noStrike">
              <a:solidFill>
                <a:srgbClr val="000000"/>
              </a:solidFill>
              <a:latin typeface="Arial"/>
              <a:ea typeface="Arial"/>
              <a:cs typeface="Arial"/>
              <a:sym typeface="Arial"/>
            </a:endParaRPr>
          </a:p>
        </p:txBody>
      </p:sp>
      <p:pic>
        <p:nvPicPr>
          <p:cNvPr id="259" name="Google Shape;259;p45"/>
          <p:cNvPicPr preferRelativeResize="0"/>
          <p:nvPr/>
        </p:nvPicPr>
        <p:blipFill rotWithShape="1">
          <a:blip r:embed="rId3">
            <a:alphaModFix/>
          </a:blip>
          <a:srcRect b="0" l="0" r="0" t="0"/>
          <a:stretch/>
        </p:blipFill>
        <p:spPr>
          <a:xfrm>
            <a:off x="15058819" y="3444300"/>
            <a:ext cx="5966650" cy="786050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Screenshot 2021-10-24 at 23.30.39.png" id="264" name="Google Shape;264;p46"/>
          <p:cNvPicPr preferRelativeResize="0"/>
          <p:nvPr/>
        </p:nvPicPr>
        <p:blipFill rotWithShape="1">
          <a:blip r:embed="rId3">
            <a:alphaModFix/>
          </a:blip>
          <a:srcRect b="0" l="0" r="0" t="0"/>
          <a:stretch/>
        </p:blipFill>
        <p:spPr>
          <a:xfrm>
            <a:off x="12039557" y="2376482"/>
            <a:ext cx="9313367" cy="2742090"/>
          </a:xfrm>
          <a:prstGeom prst="rect">
            <a:avLst/>
          </a:prstGeom>
          <a:noFill/>
          <a:ln>
            <a:noFill/>
          </a:ln>
        </p:spPr>
      </p:pic>
      <p:sp>
        <p:nvSpPr>
          <p:cNvPr id="265" name="Google Shape;265;p46"/>
          <p:cNvSpPr txBox="1"/>
          <p:nvPr/>
        </p:nvSpPr>
        <p:spPr>
          <a:xfrm>
            <a:off x="1268094" y="1398924"/>
            <a:ext cx="7765180" cy="34442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1000"/>
              <a:buFont typeface="Bebas Neue"/>
              <a:buNone/>
            </a:pPr>
            <a:r>
              <a:rPr b="0" i="0" lang="en-US" sz="11000" u="none" cap="none" strike="noStrike">
                <a:solidFill>
                  <a:srgbClr val="FFFFFF"/>
                </a:solidFill>
                <a:latin typeface="Bebas Neue"/>
                <a:ea typeface="Bebas Neue"/>
                <a:cs typeface="Bebas Neue"/>
                <a:sym typeface="Bebas Neue"/>
              </a:rPr>
              <a:t>Categorical values</a:t>
            </a:r>
            <a:endParaRPr b="0" i="0" sz="1400" u="none" cap="none" strike="noStrike">
              <a:solidFill>
                <a:srgbClr val="000000"/>
              </a:solidFill>
              <a:latin typeface="Arial"/>
              <a:ea typeface="Arial"/>
              <a:cs typeface="Arial"/>
              <a:sym typeface="Arial"/>
            </a:endParaRPr>
          </a:p>
        </p:txBody>
      </p:sp>
      <p:cxnSp>
        <p:nvCxnSpPr>
          <p:cNvPr id="266" name="Google Shape;266;p46"/>
          <p:cNvCxnSpPr/>
          <p:nvPr/>
        </p:nvCxnSpPr>
        <p:spPr>
          <a:xfrm>
            <a:off x="9195176" y="1405315"/>
            <a:ext cx="1" cy="3431459"/>
          </a:xfrm>
          <a:prstGeom prst="straightConnector1">
            <a:avLst/>
          </a:prstGeom>
          <a:noFill/>
          <a:ln cap="flat" cmpd="sng" w="9525">
            <a:solidFill>
              <a:srgbClr val="FFFFFF"/>
            </a:solidFill>
            <a:prstDash val="solid"/>
            <a:miter lim="8000"/>
            <a:headEnd len="sm" w="sm" type="none"/>
            <a:tailEnd len="sm" w="sm" type="none"/>
          </a:ln>
        </p:spPr>
      </p:cxnSp>
      <p:sp>
        <p:nvSpPr>
          <p:cNvPr id="267" name="Google Shape;267;p46"/>
          <p:cNvSpPr/>
          <p:nvPr/>
        </p:nvSpPr>
        <p:spPr>
          <a:xfrm flipH="1" rot="-2700000">
            <a:off x="9727265" y="2647055"/>
            <a:ext cx="947979" cy="947979"/>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68" name="Google Shape;268;p46"/>
          <p:cNvSpPr txBox="1"/>
          <p:nvPr/>
        </p:nvSpPr>
        <p:spPr>
          <a:xfrm>
            <a:off x="3658501" y="6926959"/>
            <a:ext cx="7765179" cy="15646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TOP_PACKAGE has a lot of categories. By observing dataset we can conclude that some categories can be grouped together.</a:t>
            </a:r>
            <a:endParaRPr b="0" i="0" sz="1400" u="none" cap="none" strike="noStrike">
              <a:solidFill>
                <a:srgbClr val="000000"/>
              </a:solidFill>
              <a:latin typeface="Arial"/>
              <a:ea typeface="Arial"/>
              <a:cs typeface="Arial"/>
              <a:sym typeface="Arial"/>
            </a:endParaRPr>
          </a:p>
        </p:txBody>
      </p:sp>
      <p:sp>
        <p:nvSpPr>
          <p:cNvPr id="269" name="Google Shape;269;p46"/>
          <p:cNvSpPr/>
          <p:nvPr/>
        </p:nvSpPr>
        <p:spPr>
          <a:xfrm>
            <a:off x="1295400" y="6652875"/>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70" name="Google Shape;270;p46"/>
          <p:cNvSpPr txBox="1"/>
          <p:nvPr/>
        </p:nvSpPr>
        <p:spPr>
          <a:xfrm>
            <a:off x="1438818" y="7020541"/>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01.</a:t>
            </a:r>
            <a:endParaRPr b="0" i="0" sz="1400" u="none" cap="none" strike="noStrike">
              <a:solidFill>
                <a:srgbClr val="000000"/>
              </a:solidFill>
              <a:latin typeface="Arial"/>
              <a:ea typeface="Arial"/>
              <a:cs typeface="Arial"/>
              <a:sym typeface="Arial"/>
            </a:endParaRPr>
          </a:p>
        </p:txBody>
      </p:sp>
      <p:sp>
        <p:nvSpPr>
          <p:cNvPr id="271" name="Google Shape;271;p46"/>
          <p:cNvSpPr txBox="1"/>
          <p:nvPr/>
        </p:nvSpPr>
        <p:spPr>
          <a:xfrm>
            <a:off x="3579793" y="10174350"/>
            <a:ext cx="7565582" cy="2098041"/>
          </a:xfrm>
          <a:prstGeom prst="rect">
            <a:avLst/>
          </a:prstGeom>
          <a:noFill/>
          <a:ln>
            <a:noFill/>
          </a:ln>
        </p:spPr>
        <p:txBody>
          <a:bodyPr anchorCtr="0" anchor="t" bIns="45700" lIns="45700" spcFirstLastPara="1" rIns="45700" wrap="square" tIns="45700">
            <a:spAutoFit/>
          </a:bodyPr>
          <a:lstStyle/>
          <a:p>
            <a:pPr indent="0" lvl="0" marL="0" marR="0" rtl="0" algn="just">
              <a:lnSpc>
                <a:spcPct val="150000"/>
              </a:lnSpc>
              <a:spcBef>
                <a:spcPts val="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So we grouped only frequent packages and merge the rest of the values to 'others' category.</a:t>
            </a:r>
            <a:endParaRPr b="0" i="0" sz="1400" u="none" cap="none" strike="noStrike">
              <a:solidFill>
                <a:srgbClr val="000000"/>
              </a:solidFill>
              <a:latin typeface="Arial"/>
              <a:ea typeface="Arial"/>
              <a:cs typeface="Arial"/>
              <a:sym typeface="Arial"/>
            </a:endParaRPr>
          </a:p>
        </p:txBody>
      </p:sp>
      <p:sp>
        <p:nvSpPr>
          <p:cNvPr id="272" name="Google Shape;272;p46"/>
          <p:cNvSpPr/>
          <p:nvPr/>
        </p:nvSpPr>
        <p:spPr>
          <a:xfrm>
            <a:off x="1295400" y="9624041"/>
            <a:ext cx="1560359" cy="1560359"/>
          </a:xfrm>
          <a:prstGeom prst="ellipse">
            <a:avLst/>
          </a:prstGeom>
          <a:solidFill>
            <a:srgbClr val="89A2F7"/>
          </a:solidFill>
          <a:ln>
            <a:noFill/>
          </a:ln>
          <a:effectLst>
            <a:outerShdw blurRad="381000" rotWithShape="0" dir="5400000" dist="76200">
              <a:srgbClr val="000000">
                <a:alpha val="37254"/>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73" name="Google Shape;273;p46"/>
          <p:cNvSpPr txBox="1"/>
          <p:nvPr/>
        </p:nvSpPr>
        <p:spPr>
          <a:xfrm>
            <a:off x="1438818" y="10053700"/>
            <a:ext cx="1326255" cy="701041"/>
          </a:xfrm>
          <a:prstGeom prst="rect">
            <a:avLst/>
          </a:prstGeom>
          <a:noFill/>
          <a:ln>
            <a:noFill/>
          </a:ln>
        </p:spPr>
        <p:txBody>
          <a:bodyPr anchorCtr="0" anchor="t" bIns="45700" lIns="45700" spcFirstLastPara="1" rIns="45700" wrap="square" tIns="45700">
            <a:spAutoFit/>
          </a:bodyPr>
          <a:lstStyle/>
          <a:p>
            <a:pPr indent="0" lvl="0" marL="0" marR="0" rtl="0" algn="ctr">
              <a:lnSpc>
                <a:spcPct val="150000"/>
              </a:lnSpc>
              <a:spcBef>
                <a:spcPts val="0"/>
              </a:spcBef>
              <a:spcAft>
                <a:spcPts val="0"/>
              </a:spcAft>
              <a:buClr>
                <a:srgbClr val="FFFFFF"/>
              </a:buClr>
              <a:buSzPts val="4000"/>
              <a:buFont typeface="Montserrat SemiBold"/>
              <a:buNone/>
            </a:pPr>
            <a:r>
              <a:rPr b="0" i="0" lang="en-US" sz="4000" u="none" cap="none" strike="noStrike">
                <a:solidFill>
                  <a:srgbClr val="FFFFFF"/>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descr="Picture Placeholder 2" id="274" name="Google Shape;274;p46"/>
          <p:cNvPicPr preferRelativeResize="0"/>
          <p:nvPr/>
        </p:nvPicPr>
        <p:blipFill rotWithShape="1">
          <a:blip r:embed="rId4">
            <a:alphaModFix/>
          </a:blip>
          <a:srcRect b="3877" l="0" r="0" t="3877"/>
          <a:stretch/>
        </p:blipFill>
        <p:spPr>
          <a:xfrm>
            <a:off x="15869366" y="3296448"/>
            <a:ext cx="8103009" cy="5450447"/>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313A"/>
        </a:solidFill>
      </p:bgPr>
    </p:bg>
    <p:spTree>
      <p:nvGrpSpPr>
        <p:cNvPr id="278" name="Shape 278"/>
        <p:cNvGrpSpPr/>
        <p:nvPr/>
      </p:nvGrpSpPr>
      <p:grpSpPr>
        <a:xfrm>
          <a:off x="0" y="0"/>
          <a:ext cx="0" cy="0"/>
          <a:chOff x="0" y="0"/>
          <a:chExt cx="0" cy="0"/>
        </a:xfrm>
      </p:grpSpPr>
      <p:cxnSp>
        <p:nvCxnSpPr>
          <p:cNvPr id="279" name="Google Shape;279;p47"/>
          <p:cNvCxnSpPr/>
          <p:nvPr/>
        </p:nvCxnSpPr>
        <p:spPr>
          <a:xfrm flipH="1" rot="10800000">
            <a:off x="13566773" y="1428133"/>
            <a:ext cx="1" cy="10859732"/>
          </a:xfrm>
          <a:prstGeom prst="straightConnector1">
            <a:avLst/>
          </a:prstGeom>
          <a:noFill/>
          <a:ln cap="flat" cmpd="sng" w="9525">
            <a:solidFill>
              <a:srgbClr val="FFFFFF"/>
            </a:solidFill>
            <a:prstDash val="solid"/>
            <a:miter lim="8000"/>
            <a:headEnd len="sm" w="sm" type="none"/>
            <a:tailEnd len="sm" w="sm" type="none"/>
          </a:ln>
        </p:spPr>
      </p:cxnSp>
      <p:sp>
        <p:nvSpPr>
          <p:cNvPr id="280" name="Google Shape;280;p47"/>
          <p:cNvSpPr txBox="1"/>
          <p:nvPr/>
        </p:nvSpPr>
        <p:spPr>
          <a:xfrm>
            <a:off x="15746094" y="1676400"/>
            <a:ext cx="6515671" cy="341249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Connections</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240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Let's see whether the is the dependency on clients income and how many connections they have according to their packages</a:t>
            </a:r>
            <a:endParaRPr b="0" i="0" sz="1400" u="none" cap="none" strike="noStrike">
              <a:solidFill>
                <a:srgbClr val="000000"/>
              </a:solidFill>
              <a:latin typeface="Arial"/>
              <a:ea typeface="Arial"/>
              <a:cs typeface="Arial"/>
              <a:sym typeface="Arial"/>
            </a:endParaRPr>
          </a:p>
        </p:txBody>
      </p:sp>
      <p:sp>
        <p:nvSpPr>
          <p:cNvPr id="281" name="Google Shape;281;p47"/>
          <p:cNvSpPr txBox="1"/>
          <p:nvPr/>
        </p:nvSpPr>
        <p:spPr>
          <a:xfrm>
            <a:off x="15746094" y="5295900"/>
            <a:ext cx="6515700" cy="25704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Pattern 1</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240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More generally, features do not strongly correlate with target column, so logistic regression is not the case to use.</a:t>
            </a:r>
            <a:endParaRPr b="0" i="0" sz="1400" u="none" cap="none" strike="noStrike">
              <a:solidFill>
                <a:srgbClr val="000000"/>
              </a:solidFill>
              <a:latin typeface="Arial"/>
              <a:ea typeface="Arial"/>
              <a:cs typeface="Arial"/>
              <a:sym typeface="Arial"/>
            </a:endParaRPr>
          </a:p>
        </p:txBody>
      </p:sp>
      <p:sp>
        <p:nvSpPr>
          <p:cNvPr id="282" name="Google Shape;282;p47"/>
          <p:cNvSpPr txBox="1"/>
          <p:nvPr/>
        </p:nvSpPr>
        <p:spPr>
          <a:xfrm>
            <a:off x="15740459" y="8915400"/>
            <a:ext cx="6515700" cy="3124500"/>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Clr>
                <a:srgbClr val="FFFFFF"/>
              </a:buClr>
              <a:buSzPts val="3000"/>
              <a:buFont typeface="Montserrat SemiBold"/>
              <a:buNone/>
            </a:pPr>
            <a:r>
              <a:rPr b="0" i="0" lang="en-US" sz="3000" u="none" cap="none" strike="noStrike">
                <a:solidFill>
                  <a:srgbClr val="FFFFFF"/>
                </a:solidFill>
                <a:latin typeface="Montserrat SemiBold"/>
                <a:ea typeface="Montserrat SemiBold"/>
                <a:cs typeface="Montserrat SemiBold"/>
                <a:sym typeface="Montserrat SemiBold"/>
              </a:rPr>
              <a:t>Pattern 2</a:t>
            </a:r>
            <a:endParaRPr b="0" i="0" sz="2400" u="none" cap="none" strike="noStrike">
              <a:solidFill>
                <a:srgbClr val="5E5E5E"/>
              </a:solidFill>
              <a:latin typeface="Lato Light"/>
              <a:ea typeface="Lato Light"/>
              <a:cs typeface="Lato Light"/>
              <a:sym typeface="Lato Light"/>
            </a:endParaRPr>
          </a:p>
          <a:p>
            <a:pPr indent="0" lvl="0" marL="0" marR="0" rtl="0" algn="l">
              <a:lnSpc>
                <a:spcPct val="150000"/>
              </a:lnSpc>
              <a:spcBef>
                <a:spcPts val="2400"/>
              </a:spcBef>
              <a:spcAft>
                <a:spcPts val="0"/>
              </a:spcAft>
              <a:buClr>
                <a:srgbClr val="FFFFFF"/>
              </a:buClr>
              <a:buSzPts val="2400"/>
              <a:buFont typeface="Montserrat Light"/>
              <a:buNone/>
            </a:pPr>
            <a:r>
              <a:rPr b="0" i="0" lang="en-US" sz="2400" u="none" cap="none" strike="noStrike">
                <a:solidFill>
                  <a:srgbClr val="FFFFFF"/>
                </a:solidFill>
                <a:latin typeface="Montserrat Light"/>
                <a:ea typeface="Montserrat Light"/>
                <a:cs typeface="Montserrat Light"/>
                <a:sym typeface="Montserrat Light"/>
              </a:rPr>
              <a:t>Some features relate to each other with strong correlation, and it would be wise to try Gradient Boosting Ensemble with hyperparameters tuning.</a:t>
            </a:r>
            <a:endParaRPr b="0" i="0" sz="1400" u="none" cap="none" strike="noStrike">
              <a:solidFill>
                <a:srgbClr val="000000"/>
              </a:solidFill>
              <a:latin typeface="Arial"/>
              <a:ea typeface="Arial"/>
              <a:cs typeface="Arial"/>
              <a:sym typeface="Arial"/>
            </a:endParaRPr>
          </a:p>
        </p:txBody>
      </p:sp>
      <p:sp>
        <p:nvSpPr>
          <p:cNvPr id="283" name="Google Shape;283;p47"/>
          <p:cNvSpPr/>
          <p:nvPr/>
        </p:nvSpPr>
        <p:spPr>
          <a:xfrm flipH="1" rot="2700000">
            <a:off x="8108862" y="-2548237"/>
            <a:ext cx="5063325" cy="5063325"/>
          </a:xfrm>
          <a:custGeom>
            <a:rect b="b" l="l" r="r" t="t"/>
            <a:pathLst>
              <a:path extrusionOk="0" h="21600" w="21600">
                <a:moveTo>
                  <a:pt x="0" y="21600"/>
                </a:moveTo>
                <a:lnTo>
                  <a:pt x="21600" y="21600"/>
                </a:lnTo>
                <a:lnTo>
                  <a:pt x="0" y="0"/>
                </a:lnTo>
                <a:close/>
              </a:path>
            </a:pathLst>
          </a:custGeom>
          <a:solidFill>
            <a:srgbClr val="89A2F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Montserrat Light"/>
              <a:buNone/>
            </a:pPr>
            <a:r>
              <a:t/>
            </a:r>
            <a:endParaRPr b="0" i="0" sz="3600" u="none" cap="none" strike="noStrike">
              <a:solidFill>
                <a:srgbClr val="FFFFFF"/>
              </a:solidFill>
              <a:latin typeface="Montserrat Light"/>
              <a:ea typeface="Montserrat Light"/>
              <a:cs typeface="Montserrat Light"/>
              <a:sym typeface="Montserrat Light"/>
            </a:endParaRPr>
          </a:p>
        </p:txBody>
      </p:sp>
      <p:sp>
        <p:nvSpPr>
          <p:cNvPr id="284" name="Google Shape;284;p47"/>
          <p:cNvSpPr txBox="1"/>
          <p:nvPr/>
        </p:nvSpPr>
        <p:spPr>
          <a:xfrm>
            <a:off x="1268094" y="1828800"/>
            <a:ext cx="5804417" cy="4815841"/>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89A2F7"/>
              </a:buClr>
              <a:buSzPts val="31000"/>
              <a:buFont typeface="Bebas Neue"/>
              <a:buNone/>
            </a:pPr>
            <a:r>
              <a:rPr b="0" i="0" lang="en-US" sz="31000" u="none" cap="none" strike="noStrike">
                <a:solidFill>
                  <a:srgbClr val="89A2F7"/>
                </a:solidFill>
                <a:latin typeface="Bebas Neue"/>
                <a:ea typeface="Bebas Neue"/>
                <a:cs typeface="Bebas Neue"/>
                <a:sym typeface="Bebas Neue"/>
              </a:rPr>
              <a:t>02.</a:t>
            </a:r>
            <a:endParaRPr b="0" i="0" sz="1400" u="none" cap="none" strike="noStrike">
              <a:solidFill>
                <a:srgbClr val="000000"/>
              </a:solidFill>
              <a:latin typeface="Arial"/>
              <a:ea typeface="Arial"/>
              <a:cs typeface="Arial"/>
              <a:sym typeface="Arial"/>
            </a:endParaRPr>
          </a:p>
        </p:txBody>
      </p:sp>
      <p:sp>
        <p:nvSpPr>
          <p:cNvPr id="285" name="Google Shape;285;p47"/>
          <p:cNvSpPr txBox="1"/>
          <p:nvPr/>
        </p:nvSpPr>
        <p:spPr>
          <a:xfrm>
            <a:off x="1469210" y="6520695"/>
            <a:ext cx="10451643" cy="28092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8900"/>
              <a:buFont typeface="Bebas Neue"/>
              <a:buNone/>
            </a:pPr>
            <a:r>
              <a:rPr b="0" i="0" lang="en-US" sz="8900" u="none" cap="none" strike="noStrike">
                <a:solidFill>
                  <a:srgbClr val="FFFFFF"/>
                </a:solidFill>
                <a:latin typeface="Bebas Neue"/>
                <a:ea typeface="Bebas Neue"/>
                <a:cs typeface="Bebas Neue"/>
                <a:sym typeface="Bebas Neue"/>
              </a:rPr>
              <a:t>PATTERNS TO DEFINE</a:t>
            </a:r>
            <a:r>
              <a:rPr b="0" i="0" lang="en-US" sz="8900" u="none" cap="none" strike="noStrike">
                <a:solidFill>
                  <a:srgbClr val="262626"/>
                </a:solidFill>
                <a:latin typeface="Bebas Neue"/>
                <a:ea typeface="Bebas Neue"/>
                <a:cs typeface="Bebas Neue"/>
                <a:sym typeface="Bebas Neue"/>
              </a:rPr>
              <a:t> </a:t>
            </a:r>
            <a:r>
              <a:rPr b="0" i="0" lang="en-US" sz="8900" u="none" cap="none" strike="noStrike">
                <a:solidFill>
                  <a:srgbClr val="89A2F7"/>
                </a:solidFill>
                <a:latin typeface="Bebas Neue"/>
                <a:ea typeface="Bebas Neue"/>
                <a:cs typeface="Bebas Neue"/>
                <a:sym typeface="Bebas Neue"/>
              </a:rPr>
              <a:t>ML MODEL</a:t>
            </a:r>
            <a:endParaRPr b="0" i="0" sz="1400" u="none" cap="none" strike="noStrike">
              <a:solidFill>
                <a:srgbClr val="000000"/>
              </a:solidFill>
              <a:latin typeface="Arial"/>
              <a:ea typeface="Arial"/>
              <a:cs typeface="Arial"/>
              <a:sym typeface="Arial"/>
            </a:endParaRPr>
          </a:p>
        </p:txBody>
      </p:sp>
      <p:pic>
        <p:nvPicPr>
          <p:cNvPr descr="Picture Placeholder 2" id="286" name="Google Shape;286;p47"/>
          <p:cNvPicPr preferRelativeResize="0"/>
          <p:nvPr/>
        </p:nvPicPr>
        <p:blipFill rotWithShape="1">
          <a:blip r:embed="rId3">
            <a:alphaModFix/>
          </a:blip>
          <a:srcRect b="0" l="0" r="1" t="0"/>
          <a:stretch/>
        </p:blipFill>
        <p:spPr>
          <a:xfrm>
            <a:off x="5447870" y="9437037"/>
            <a:ext cx="5282010" cy="4120631"/>
          </a:xfrm>
          <a:custGeom>
            <a:rect b="b" l="l" r="r" t="t"/>
            <a:pathLst>
              <a:path extrusionOk="0" h="21600" w="21600">
                <a:moveTo>
                  <a:pt x="7750" y="0"/>
                </a:moveTo>
                <a:cubicBezTo>
                  <a:pt x="3271" y="1688"/>
                  <a:pt x="0" y="6994"/>
                  <a:pt x="0" y="13281"/>
                </a:cubicBezTo>
                <a:cubicBezTo>
                  <a:pt x="0" y="16407"/>
                  <a:pt x="816" y="19283"/>
                  <a:pt x="2180" y="21600"/>
                </a:cubicBezTo>
                <a:lnTo>
                  <a:pt x="19422" y="21600"/>
                </a:lnTo>
                <a:cubicBezTo>
                  <a:pt x="20785" y="19283"/>
                  <a:pt x="21600" y="16407"/>
                  <a:pt x="21600" y="13281"/>
                </a:cubicBezTo>
                <a:cubicBezTo>
                  <a:pt x="21600" y="6994"/>
                  <a:pt x="18330" y="1688"/>
                  <a:pt x="13852" y="0"/>
                </a:cubicBezTo>
                <a:lnTo>
                  <a:pt x="7750" y="0"/>
                </a:lnTo>
                <a:close/>
              </a:path>
            </a:pathLst>
          </a:cu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