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1"/>
  </p:notesMasterIdLst>
  <p:handoutMasterIdLst>
    <p:handoutMasterId r:id="rId12"/>
  </p:handoutMasterIdLst>
  <p:sldIdLst>
    <p:sldId id="256" r:id="rId5"/>
    <p:sldId id="358" r:id="rId6"/>
    <p:sldId id="359" r:id="rId7"/>
    <p:sldId id="360" r:id="rId8"/>
    <p:sldId id="350" r:id="rId9"/>
    <p:sldId id="361" r:id="rId10"/>
  </p:sldIdLst>
  <p:sldSz cx="12192000"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4" autoAdjust="0"/>
    <p:restoredTop sz="94646" autoAdjust="0"/>
  </p:normalViewPr>
  <p:slideViewPr>
    <p:cSldViewPr snapToGrid="0">
      <p:cViewPr varScale="1">
        <p:scale>
          <a:sx n="112" d="100"/>
          <a:sy n="112" d="100"/>
        </p:scale>
        <p:origin x="600" y="120"/>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41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4/6/2022</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4/6/2022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0.xml"/><Relationship Id="rId7"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3.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dirty="0">
                <a:solidFill>
                  <a:schemeClr val="tx1">
                    <a:lumMod val="50000"/>
                    <a:lumOff val="50000"/>
                  </a:schemeClr>
                </a:solidFill>
              </a:rPr>
              <a:t>© 20</a:t>
            </a:r>
            <a:r>
              <a:rPr lang="en-US" sz="900" dirty="0">
                <a:solidFill>
                  <a:schemeClr val="tx1">
                    <a:lumMod val="50000"/>
                    <a:lumOff val="50000"/>
                  </a:schemeClr>
                </a:solidFill>
              </a:rPr>
              <a:t>20</a:t>
            </a:r>
            <a:r>
              <a:rPr sz="900" dirty="0">
                <a:solidFill>
                  <a:schemeClr val="tx1">
                    <a:lumMod val="50000"/>
                    <a:lumOff val="50000"/>
                  </a:schemeClr>
                </a:solidFill>
              </a:rPr>
              <a:t>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55465" y="0"/>
            <a:ext cx="254000" cy="6858000"/>
          </a:xfrm>
          <a:prstGeom prst="rect">
            <a:avLst/>
          </a:prstGeom>
          <a:noFill/>
        </p:spPr>
        <p:txBody>
          <a:bodyPr vert="mongolianVert" wrap="none" lIns="91440" tIns="45720" rIns="91440" bIns="45720" rtlCol="0" anchor="ctr">
            <a:noAutofit/>
          </a:bodyPr>
          <a:lstStyle/>
          <a:p>
            <a:pPr algn="ctr"/>
            <a:r>
              <a:rPr lang="en-US" sz="9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2EAE53-1844-44B8-8350-B79CBC217C34}"/>
              </a:ext>
            </a:extLst>
          </p:cNvPr>
          <p:cNvPicPr>
            <a:picLocks noChangeAspect="1"/>
          </p:cNvPicPr>
          <p:nvPr userDrawn="1">
            <p:custDataLst>
              <p:tags r:id="rId1"/>
            </p:custDataLst>
          </p:nvPr>
        </p:nvPicPr>
        <p:blipFill>
          <a:blip r:embed="rId7"/>
          <a:stretch>
            <a:fillRect/>
          </a:stretch>
        </p:blipFill>
        <p:spPr>
          <a:xfrm>
            <a:off x="0" y="3909847"/>
            <a:ext cx="12192000" cy="2948153"/>
          </a:xfrm>
          <a:prstGeom prst="rect">
            <a:avLst/>
          </a:prstGeom>
        </p:spPr>
      </p:pic>
      <p:pic>
        <p:nvPicPr>
          <p:cNvPr id="9" name="Graphic 8">
            <a:extLst>
              <a:ext uri="{FF2B5EF4-FFF2-40B4-BE49-F238E27FC236}">
                <a16:creationId xmlns:a16="http://schemas.microsoft.com/office/drawing/2014/main" id="{8EA152CB-5E1A-4409-8D85-BFD2CBA0C46C}"/>
              </a:ext>
            </a:extLst>
          </p:cNvPr>
          <p:cNvPicPr>
            <a:picLocks noChangeAspect="1"/>
          </p:cNvPicPr>
          <p:nvPr userDrawn="1">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9905927" y="453166"/>
            <a:ext cx="1829195" cy="584326"/>
          </a:xfrm>
          <a:prstGeom prst="rect">
            <a:avLst/>
          </a:prstGeom>
        </p:spPr>
      </p:pic>
      <p:sp>
        <p:nvSpPr>
          <p:cNvPr id="7" name="Do not remove" hidden="1">
            <a:extLst>
              <a:ext uri="{FF2B5EF4-FFF2-40B4-BE49-F238E27FC236}">
                <a16:creationId xmlns:a16="http://schemas.microsoft.com/office/drawing/2014/main" id="{FE90577B-ACE6-41C1-94CB-65E6AE88F932}"/>
              </a:ext>
            </a:extLst>
          </p:cNvPr>
          <p:cNvSpPr/>
          <p:nvPr userDrawn="1">
            <p:custDataLst>
              <p:tags r:id="rId3"/>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EF15B-A1F6-44A1-A3E0-C93B50AECB67}"/>
              </a:ext>
            </a:extLst>
          </p:cNvPr>
          <p:cNvSpPr>
            <a:spLocks noGrp="1"/>
          </p:cNvSpPr>
          <p:nvPr>
            <p:ph type="ctrTitle"/>
            <p:custDataLst>
              <p:tags r:id="rId4"/>
            </p:custDataLst>
          </p:nvPr>
        </p:nvSpPr>
        <p:spPr>
          <a:xfrm>
            <a:off x="456555" y="1147394"/>
            <a:ext cx="11278567" cy="1828800"/>
          </a:xfrm>
        </p:spPr>
        <p:txBody>
          <a:bodyPr anchor="b">
            <a:normAutofit/>
          </a:bodyPr>
          <a:lstStyle>
            <a:lvl1pPr algn="l">
              <a:defRPr sz="36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76E843E-996E-455B-A990-1D2E9F65C74B}"/>
              </a:ext>
            </a:extLst>
          </p:cNvPr>
          <p:cNvSpPr>
            <a:spLocks noGrp="1"/>
          </p:cNvSpPr>
          <p:nvPr>
            <p:ph type="subTitle" idx="1"/>
            <p:custDataLst>
              <p:tags r:id="rId5"/>
            </p:custDataLst>
          </p:nvPr>
        </p:nvSpPr>
        <p:spPr>
          <a:xfrm>
            <a:off x="456556" y="2982484"/>
            <a:ext cx="11278565" cy="990600"/>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69181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68574"/>
            <a:ext cx="11582400" cy="1143000"/>
          </a:xfrm>
        </p:spPr>
        <p:txBody>
          <a:bodyPr/>
          <a:lstStyle>
            <a:lvl1pPr>
              <a:defRPr/>
            </a:lvl1pPr>
          </a:lstStyle>
          <a:p>
            <a:r>
              <a:rPr lang="en-US" dirty="0"/>
              <a:t>Click to Add a Title</a:t>
            </a:r>
          </a:p>
        </p:txBody>
      </p:sp>
      <p:sp>
        <p:nvSpPr>
          <p:cNvPr id="3" name="Content Placeholder 2"/>
          <p:cNvSpPr>
            <a:spLocks noGrp="1"/>
          </p:cNvSpPr>
          <p:nvPr>
            <p:ph idx="1"/>
          </p:nvPr>
        </p:nvSpPr>
        <p:spPr>
          <a:xfrm>
            <a:off x="609600" y="1414463"/>
            <a:ext cx="109728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TextBox 4"/>
          <p:cNvSpPr txBox="1"/>
          <p:nvPr/>
        </p:nvSpPr>
        <p:spPr>
          <a:xfrm>
            <a:off x="163812" y="6516189"/>
            <a:ext cx="37592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6" name="TextBox 5"/>
          <p:cNvSpPr txBox="1"/>
          <p:nvPr/>
        </p:nvSpPr>
        <p:spPr>
          <a:xfrm>
            <a:off x="1603145" y="6516189"/>
            <a:ext cx="85344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10738208" y="6545993"/>
            <a:ext cx="1175869" cy="203123"/>
          </a:xfrm>
          <a:prstGeom prst="rect">
            <a:avLst/>
          </a:prstGeom>
        </p:spPr>
      </p:pic>
    </p:spTree>
    <p:extLst>
      <p:ext uri="{BB962C8B-B14F-4D97-AF65-F5344CB8AC3E}">
        <p14:creationId xmlns:p14="http://schemas.microsoft.com/office/powerpoint/2010/main" val="311032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21</a:t>
            </a:r>
            <a:r>
              <a:rPr sz="800" dirty="0">
                <a:solidFill>
                  <a:schemeClr val="tx1">
                    <a:lumMod val="50000"/>
                    <a:lumOff val="50000"/>
                  </a:schemeClr>
                </a:solidFill>
              </a:rPr>
              <a:t>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9"/>
            </p:custDataLst>
          </p:nvPr>
        </p:nvSpPr>
        <p:spPr>
          <a:xfrm>
            <a:off x="457200" y="0"/>
            <a:ext cx="11277922" cy="100584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custDataLst>
              <p:tags r:id="rId20"/>
            </p:custDataLst>
          </p:nvPr>
        </p:nvSpPr>
        <p:spPr>
          <a:xfrm>
            <a:off x="456555" y="1554480"/>
            <a:ext cx="11278244" cy="48463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TextBox 7"/>
          <p:cNvSpPr txBox="1"/>
          <p:nvPr>
            <p:custDataLst>
              <p:tags r:id="rId21"/>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21</a:t>
            </a:r>
            <a:r>
              <a:rPr sz="800" dirty="0">
                <a:solidFill>
                  <a:schemeClr val="tx1">
                    <a:lumMod val="50000"/>
                    <a:lumOff val="50000"/>
                  </a:schemeClr>
                </a:solidFill>
              </a:rPr>
              <a:t> Synopsys, Inc. </a:t>
            </a:r>
          </a:p>
        </p:txBody>
      </p:sp>
      <p:sp>
        <p:nvSpPr>
          <p:cNvPr id="9" name="TextBox 8"/>
          <p:cNvSpPr txBox="1"/>
          <p:nvPr>
            <p:custDataLst>
              <p:tags r:id="rId22"/>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3"/>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4"/>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5"/>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8" r:id="rId5"/>
    <p:sldLayoutId id="2147483677" r:id="rId6"/>
    <p:sldLayoutId id="2147483679" r:id="rId7"/>
    <p:sldLayoutId id="2147483663" r:id="rId8"/>
    <p:sldLayoutId id="2147483669" r:id="rId9"/>
    <p:sldLayoutId id="2147483655" r:id="rId10"/>
    <p:sldLayoutId id="2147483662" r:id="rId11"/>
    <p:sldLayoutId id="2147483651" r:id="rId12"/>
    <p:sldLayoutId id="2147483671" r:id="rId13"/>
    <p:sldLayoutId id="2147483672" r:id="rId14"/>
    <p:sldLayoutId id="2147483659" r:id="rId15"/>
    <p:sldLayoutId id="2147483680" r:id="rId16"/>
    <p:sldLayoutId id="2147483681" r:id="rId17"/>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67369E-50B9-489B-897C-533AB8D3484C}"/>
              </a:ext>
            </a:extLst>
          </p:cNvPr>
          <p:cNvSpPr>
            <a:spLocks noGrp="1"/>
          </p:cNvSpPr>
          <p:nvPr>
            <p:ph type="body" sz="quarter" idx="10"/>
          </p:nvPr>
        </p:nvSpPr>
        <p:spPr>
          <a:xfrm>
            <a:off x="456698" y="3970142"/>
            <a:ext cx="5524972" cy="731520"/>
          </a:xfrm>
        </p:spPr>
        <p:txBody>
          <a:bodyPr/>
          <a:lstStyle/>
          <a:p>
            <a:r>
              <a:rPr lang="hy-AM" dirty="0"/>
              <a:t>Տիգրան Խաչատրյան</a:t>
            </a:r>
            <a:endParaRPr lang="en-US" dirty="0"/>
          </a:p>
        </p:txBody>
      </p:sp>
      <p:sp>
        <p:nvSpPr>
          <p:cNvPr id="3" name="Text Placeholder 2">
            <a:extLst>
              <a:ext uri="{FF2B5EF4-FFF2-40B4-BE49-F238E27FC236}">
                <a16:creationId xmlns:a16="http://schemas.microsoft.com/office/drawing/2014/main" id="{A5EBE01D-DF7A-473D-BEB8-70441C30D261}"/>
              </a:ext>
            </a:extLst>
          </p:cNvPr>
          <p:cNvSpPr>
            <a:spLocks noGrp="1"/>
          </p:cNvSpPr>
          <p:nvPr>
            <p:ph type="body" sz="quarter" idx="11"/>
          </p:nvPr>
        </p:nvSpPr>
        <p:spPr>
          <a:xfrm>
            <a:off x="456555" y="4701662"/>
            <a:ext cx="5525117" cy="396815"/>
          </a:xfrm>
        </p:spPr>
        <p:txBody>
          <a:bodyPr/>
          <a:lstStyle/>
          <a:p>
            <a:r>
              <a:rPr lang="en-US" dirty="0"/>
              <a:t>2022</a:t>
            </a:r>
          </a:p>
        </p:txBody>
      </p:sp>
      <p:sp>
        <p:nvSpPr>
          <p:cNvPr id="4" name="Subtitle 3">
            <a:extLst>
              <a:ext uri="{FF2B5EF4-FFF2-40B4-BE49-F238E27FC236}">
                <a16:creationId xmlns:a16="http://schemas.microsoft.com/office/drawing/2014/main" id="{E77041CB-0015-4473-BA18-07F260E5006D}"/>
              </a:ext>
            </a:extLst>
          </p:cNvPr>
          <p:cNvSpPr>
            <a:spLocks noGrp="1"/>
          </p:cNvSpPr>
          <p:nvPr>
            <p:ph type="subTitle" idx="1"/>
          </p:nvPr>
        </p:nvSpPr>
        <p:spPr>
          <a:xfrm>
            <a:off x="456556" y="2982484"/>
            <a:ext cx="11278565" cy="990600"/>
          </a:xfrm>
        </p:spPr>
        <p:txBody>
          <a:bodyPr/>
          <a:lstStyle/>
          <a:p>
            <a:r>
              <a:rPr lang="hy-AM" dirty="0"/>
              <a:t>Առաջադրանք</a:t>
            </a:r>
            <a:endParaRPr lang="en-US" dirty="0"/>
          </a:p>
        </p:txBody>
      </p:sp>
      <p:sp>
        <p:nvSpPr>
          <p:cNvPr id="5" name="Title 4">
            <a:extLst>
              <a:ext uri="{FF2B5EF4-FFF2-40B4-BE49-F238E27FC236}">
                <a16:creationId xmlns:a16="http://schemas.microsoft.com/office/drawing/2014/main" id="{10C6ABDF-DD93-4C4C-9BB7-04AF402B1BAA}"/>
              </a:ext>
            </a:extLst>
          </p:cNvPr>
          <p:cNvSpPr>
            <a:spLocks noGrp="1"/>
          </p:cNvSpPr>
          <p:nvPr>
            <p:ph type="ctrTitle"/>
          </p:nvPr>
        </p:nvSpPr>
        <p:spPr>
          <a:xfrm>
            <a:off x="456555" y="1147394"/>
            <a:ext cx="11278567" cy="1828800"/>
          </a:xfrm>
        </p:spPr>
        <p:txBody>
          <a:bodyPr/>
          <a:lstStyle/>
          <a:p>
            <a:r>
              <a:rPr lang="hy-AM" dirty="0"/>
              <a:t>Ֆունկցիոնալ լեզվի կոմպիլյատոր</a:t>
            </a:r>
            <a:endParaRPr lang="en-US" dirty="0"/>
          </a:p>
        </p:txBody>
      </p:sp>
    </p:spTree>
    <p:custDataLst>
      <p:tags r:id="rId1"/>
    </p:custDataLst>
    <p:extLst>
      <p:ext uri="{BB962C8B-B14F-4D97-AF65-F5344CB8AC3E}">
        <p14:creationId xmlns:p14="http://schemas.microsoft.com/office/powerpoint/2010/main" val="200698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D782B-323D-48B5-993D-3AA2C97B002D}"/>
              </a:ext>
            </a:extLst>
          </p:cNvPr>
          <p:cNvSpPr>
            <a:spLocks noGrp="1"/>
          </p:cNvSpPr>
          <p:nvPr>
            <p:ph type="title"/>
          </p:nvPr>
        </p:nvSpPr>
        <p:spPr>
          <a:xfrm>
            <a:off x="973123" y="178284"/>
            <a:ext cx="9694877" cy="853562"/>
          </a:xfrm>
        </p:spPr>
        <p:txBody>
          <a:bodyPr/>
          <a:lstStyle/>
          <a:p>
            <a:r>
              <a:rPr lang="hy-AM" dirty="0"/>
              <a:t>Ֆունկցիոնալ լեզվի պահանջները</a:t>
            </a:r>
            <a:endParaRPr lang="en-US" dirty="0"/>
          </a:p>
        </p:txBody>
      </p:sp>
      <p:sp>
        <p:nvSpPr>
          <p:cNvPr id="3" name="Content Placeholder 2">
            <a:extLst>
              <a:ext uri="{FF2B5EF4-FFF2-40B4-BE49-F238E27FC236}">
                <a16:creationId xmlns:a16="http://schemas.microsoft.com/office/drawing/2014/main" id="{86954C0E-A0AB-4232-821E-B21E692051C2}"/>
              </a:ext>
            </a:extLst>
          </p:cNvPr>
          <p:cNvSpPr>
            <a:spLocks noGrp="1"/>
          </p:cNvSpPr>
          <p:nvPr>
            <p:ph idx="1"/>
          </p:nvPr>
        </p:nvSpPr>
        <p:spPr>
          <a:xfrm>
            <a:off x="973123" y="1333851"/>
            <a:ext cx="10167457" cy="5115194"/>
          </a:xfrm>
        </p:spPr>
        <p:txBody>
          <a:bodyPr/>
          <a:lstStyle/>
          <a:p>
            <a:pPr marL="0" indent="0">
              <a:buNone/>
            </a:pPr>
            <a:r>
              <a:rPr lang="hy-AM" dirty="0"/>
              <a:t>Անհրաժեշտ է մշակել բարձր մակարդակի ֆունկցիոնալ լեզու </a:t>
            </a:r>
            <a:r>
              <a:rPr lang="hy-AM"/>
              <a:t>և համապատասխան </a:t>
            </a:r>
            <a:r>
              <a:rPr lang="hy-AM" dirty="0"/>
              <a:t>կոմպիլյատոր, որը մուտքային ծրագիրը կթարգմանի սահմանված մեքենայի ճարտարապետության համար մշակված կատարողական ֆայլի։</a:t>
            </a:r>
          </a:p>
          <a:p>
            <a:r>
              <a:rPr lang="en-US" dirty="0"/>
              <a:t>C++</a:t>
            </a:r>
            <a:r>
              <a:rPr lang="hy-AM" dirty="0"/>
              <a:t> լեզվի</a:t>
            </a:r>
            <a:r>
              <a:rPr lang="en-US" dirty="0"/>
              <a:t> </a:t>
            </a:r>
            <a:r>
              <a:rPr lang="hy-AM" dirty="0"/>
              <a:t>և </a:t>
            </a:r>
            <a:r>
              <a:rPr lang="en-US" dirty="0"/>
              <a:t>STL</a:t>
            </a:r>
            <a:r>
              <a:rPr lang="hy-AM" dirty="0"/>
              <a:t> ստանդարտ գրադարանի միջոցով պահանջվում է մշակել կոնսոլային ծրագիր որն իր մուտքին կընդունի սահմանված ֆունկցիոնալ լեզվով գրված տեքստային ֆայլ և իր ելքում կգեներացնի մեքենայական լեզվով գրված ծրագիր՝ կատարողական ֆայլ, որն իր հերթին պետք է հնարավոր լինի կատարել համապատասխան վիրտուալ մեքենայի կողմից և որն ֆունկցիոնալ առումով կհամապատասխանի մուտքային ծրագրին։</a:t>
            </a:r>
          </a:p>
          <a:p>
            <a:r>
              <a:rPr lang="hy-AM" dirty="0"/>
              <a:t>Կախված մուտքային պարամետերից, այն պետք է աշխատի </a:t>
            </a:r>
            <a:r>
              <a:rPr lang="en-US" dirty="0"/>
              <a:t>2</a:t>
            </a:r>
            <a:r>
              <a:rPr lang="hy-AM" dirty="0"/>
              <a:t> տարբերակով, կամ գեներացնի տեքստաին ֆայլ ասեմբլեր լեզվով, կամ երկուական կոդով անմիջական կատարողական ֆայլ։</a:t>
            </a:r>
          </a:p>
          <a:p>
            <a:r>
              <a:rPr lang="hy-AM" dirty="0"/>
              <a:t>Կոմպիլատորը պետք պարունակի լինքեր, ան է՝ մուտքին թույլատր մեկ և ավելի ֆայլեր որոնք բոլոը կոմպիլացնելուց հետո գեներացնի մեկ միասնկն ելք։</a:t>
            </a:r>
          </a:p>
          <a:p>
            <a:r>
              <a:rPr lang="hy-AM" dirty="0"/>
              <a:t>Ֆունկցիոնալ լեզուն սահմանված է ստորև։</a:t>
            </a:r>
            <a:endParaRPr lang="en-US" dirty="0"/>
          </a:p>
        </p:txBody>
      </p:sp>
      <p:sp>
        <p:nvSpPr>
          <p:cNvPr id="4" name="Footer Placeholder 3">
            <a:extLst>
              <a:ext uri="{FF2B5EF4-FFF2-40B4-BE49-F238E27FC236}">
                <a16:creationId xmlns:a16="http://schemas.microsoft.com/office/drawing/2014/main" id="{B86634EA-63DD-4F23-99BD-4EFC33532D60}"/>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41924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C2BE-CD00-4452-93B8-4EDA06C43366}"/>
              </a:ext>
            </a:extLst>
          </p:cNvPr>
          <p:cNvSpPr>
            <a:spLocks noGrp="1"/>
          </p:cNvSpPr>
          <p:nvPr>
            <p:ph type="title"/>
          </p:nvPr>
        </p:nvSpPr>
        <p:spPr>
          <a:xfrm>
            <a:off x="1031847" y="68574"/>
            <a:ext cx="9636153" cy="837437"/>
          </a:xfrm>
        </p:spPr>
        <p:txBody>
          <a:bodyPr/>
          <a:lstStyle/>
          <a:p>
            <a:r>
              <a:rPr lang="hy-AM" dirty="0"/>
              <a:t>Ֆունկցիոնալ լեզվի սահմանում</a:t>
            </a:r>
            <a:endParaRPr lang="en-US" dirty="0"/>
          </a:p>
        </p:txBody>
      </p:sp>
      <p:sp>
        <p:nvSpPr>
          <p:cNvPr id="3" name="Content Placeholder 2">
            <a:extLst>
              <a:ext uri="{FF2B5EF4-FFF2-40B4-BE49-F238E27FC236}">
                <a16:creationId xmlns:a16="http://schemas.microsoft.com/office/drawing/2014/main" id="{BCD79BA7-9C7A-47DA-BB1E-AEEFDEBCCCF8}"/>
              </a:ext>
            </a:extLst>
          </p:cNvPr>
          <p:cNvSpPr>
            <a:spLocks noGrp="1"/>
          </p:cNvSpPr>
          <p:nvPr>
            <p:ph idx="1"/>
          </p:nvPr>
        </p:nvSpPr>
        <p:spPr>
          <a:xfrm>
            <a:off x="1031847" y="1151782"/>
            <a:ext cx="10024843" cy="5196490"/>
          </a:xfrm>
        </p:spPr>
        <p:txBody>
          <a:bodyPr/>
          <a:lstStyle/>
          <a:p>
            <a:r>
              <a:rPr lang="hy-AM" sz="1800" dirty="0"/>
              <a:t>Ֆունկցիոնալ լեզուն բաղկացած է</a:t>
            </a:r>
            <a:r>
              <a:rPr lang="en-US" sz="1800" dirty="0"/>
              <a:t> </a:t>
            </a:r>
            <a:r>
              <a:rPr lang="hy-AM" sz="1800" dirty="0" err="1"/>
              <a:t>սահմանումներից</a:t>
            </a:r>
            <a:r>
              <a:rPr lang="hy-AM" sz="1800" dirty="0"/>
              <a:t> </a:t>
            </a:r>
            <a:r>
              <a:rPr lang="en-US" sz="1800" dirty="0"/>
              <a:t>(statements): </a:t>
            </a:r>
            <a:r>
              <a:rPr lang="hy-AM" sz="1800" dirty="0"/>
              <a:t>Յուրաքանչյուր սահմանում ավարտվում է ՛;՛ </a:t>
            </a:r>
            <a:r>
              <a:rPr lang="hy-AM" sz="1800" dirty="0" err="1"/>
              <a:t>նիշով</a:t>
            </a:r>
            <a:r>
              <a:rPr lang="hy-AM" sz="1800" dirty="0"/>
              <a:t>։</a:t>
            </a:r>
            <a:r>
              <a:rPr lang="en-US" sz="1800" dirty="0"/>
              <a:t> </a:t>
            </a:r>
            <a:endParaRPr lang="hy-AM" sz="1800" dirty="0"/>
          </a:p>
          <a:p>
            <a:r>
              <a:rPr lang="hy-AM" sz="1800" dirty="0"/>
              <a:t>Սահմանումը կարող է լինել Ֆունկցիայի կամ փոփոխականի համար։ Այն բաղկացած է 2 մասից՝ անունից և արտահայտությունից </a:t>
            </a:r>
            <a:r>
              <a:rPr lang="en-US" sz="1800" dirty="0"/>
              <a:t>(expression), </a:t>
            </a:r>
            <a:r>
              <a:rPr lang="hy-AM" sz="1800" dirty="0"/>
              <a:t>որոնք տարանջատված են </a:t>
            </a:r>
            <a:r>
              <a:rPr lang="en-US" sz="1800" dirty="0"/>
              <a:t>‘=‘</a:t>
            </a:r>
            <a:r>
              <a:rPr lang="hy-AM" sz="1800" dirty="0"/>
              <a:t> </a:t>
            </a:r>
            <a:r>
              <a:rPr lang="hy-AM" sz="1800" dirty="0" err="1"/>
              <a:t>նիշով</a:t>
            </a:r>
            <a:r>
              <a:rPr lang="hy-AM" sz="1800" dirty="0"/>
              <a:t>։</a:t>
            </a:r>
          </a:p>
          <a:p>
            <a:r>
              <a:rPr lang="hy-AM" sz="1800" dirty="0"/>
              <a:t>Արտահայտությունը իրենից ներկայացնում է մաթեմատիկական արտահայտություն որը կարող է պարունակել նախապես սահմանված ֆունկցիաներ, </a:t>
            </a:r>
            <a:r>
              <a:rPr lang="hy-AM" sz="1800" dirty="0" err="1"/>
              <a:t>փոփոխականներ</a:t>
            </a:r>
            <a:r>
              <a:rPr lang="hy-AM" sz="1800" dirty="0"/>
              <a:t>, </a:t>
            </a:r>
            <a:r>
              <a:rPr lang="hy-AM" sz="1800" dirty="0" err="1"/>
              <a:t>մաթ</a:t>
            </a:r>
            <a:r>
              <a:rPr lang="hy-AM" sz="1800" dirty="0"/>
              <a:t>․ գործողություններ ՛</a:t>
            </a:r>
            <a:r>
              <a:rPr lang="en-US" sz="1800" dirty="0"/>
              <a:t>+</a:t>
            </a:r>
            <a:r>
              <a:rPr lang="hy-AM" sz="1800" dirty="0"/>
              <a:t>՛</a:t>
            </a:r>
            <a:r>
              <a:rPr lang="en-US" sz="1800" dirty="0"/>
              <a:t>,</a:t>
            </a:r>
            <a:r>
              <a:rPr lang="hy-AM" sz="1800" dirty="0"/>
              <a:t>՛</a:t>
            </a:r>
            <a:r>
              <a:rPr lang="en-US" sz="1800" dirty="0"/>
              <a:t>-</a:t>
            </a:r>
            <a:r>
              <a:rPr lang="hy-AM" sz="1800" dirty="0"/>
              <a:t>՛</a:t>
            </a:r>
            <a:r>
              <a:rPr lang="en-US" sz="1800" dirty="0"/>
              <a:t>,</a:t>
            </a:r>
            <a:r>
              <a:rPr lang="hy-AM" sz="1800" dirty="0"/>
              <a:t>՛</a:t>
            </a:r>
            <a:r>
              <a:rPr lang="en-US" sz="1800" dirty="0"/>
              <a:t>/</a:t>
            </a:r>
            <a:r>
              <a:rPr lang="hy-AM" sz="1800" dirty="0"/>
              <a:t> ՛</a:t>
            </a:r>
            <a:r>
              <a:rPr lang="en-US" sz="1800" dirty="0"/>
              <a:t>,</a:t>
            </a:r>
            <a:r>
              <a:rPr lang="hy-AM" sz="1800" dirty="0"/>
              <a:t>՛</a:t>
            </a:r>
            <a:r>
              <a:rPr lang="en-US" sz="1800" dirty="0"/>
              <a:t>*</a:t>
            </a:r>
            <a:r>
              <a:rPr lang="hy-AM" sz="1800" dirty="0"/>
              <a:t>՛, ամբողջ թվեր 0-9 և </a:t>
            </a:r>
            <a:r>
              <a:rPr lang="hy-AM" sz="1800" dirty="0" err="1"/>
              <a:t>փակագծեր</a:t>
            </a:r>
            <a:r>
              <a:rPr lang="hy-AM" sz="1800" dirty="0"/>
              <a:t> </a:t>
            </a:r>
            <a:r>
              <a:rPr lang="en-US" sz="1800" dirty="0"/>
              <a:t>():</a:t>
            </a:r>
          </a:p>
          <a:p>
            <a:r>
              <a:rPr lang="hy-AM" sz="1800" dirty="0"/>
              <a:t>Գլոբալ փոփոխականները կարող են սահմանվել միայն թվային արտահայտություններով ու այլ փոփոխականներով</a:t>
            </a:r>
            <a:endParaRPr lang="en-US" sz="1800" dirty="0"/>
          </a:p>
          <a:p>
            <a:r>
              <a:rPr lang="hy-AM" sz="1800" dirty="0"/>
              <a:t>Ֆունկցիաներն ու փոփոխականները նաև կարելի է նախապես հայտարարել</a:t>
            </a:r>
            <a:endParaRPr lang="en-US" sz="1800" dirty="0"/>
          </a:p>
          <a:p>
            <a:pPr marL="0" indent="0">
              <a:buNone/>
            </a:pPr>
            <a:endParaRPr lang="en-US" sz="1800" dirty="0"/>
          </a:p>
          <a:p>
            <a:pPr marL="0" indent="0">
              <a:buNone/>
            </a:pPr>
            <a:r>
              <a:rPr lang="hy-AM" sz="1800" dirty="0"/>
              <a:t>Փոփոխականի սահմանում</a:t>
            </a:r>
            <a:endParaRPr lang="en-US" sz="1800" dirty="0"/>
          </a:p>
          <a:p>
            <a:r>
              <a:rPr lang="en-US" sz="1800" dirty="0"/>
              <a:t>VAR </a:t>
            </a:r>
            <a:r>
              <a:rPr lang="en-US" sz="1800" dirty="0" err="1"/>
              <a:t>VarName</a:t>
            </a:r>
            <a:r>
              <a:rPr lang="en-US" sz="1800" dirty="0"/>
              <a:t> = expression;	</a:t>
            </a:r>
            <a:r>
              <a:rPr lang="hy-AM" sz="1800" dirty="0"/>
              <a:t>օր․՝ </a:t>
            </a:r>
            <a:r>
              <a:rPr lang="en-US" sz="1800" dirty="0"/>
              <a:t>VAR A1 = ((5-1)*B)/(10 + C);</a:t>
            </a:r>
          </a:p>
          <a:p>
            <a:pPr marL="0" indent="0">
              <a:buNone/>
            </a:pPr>
            <a:r>
              <a:rPr lang="hy-AM" sz="1800" dirty="0"/>
              <a:t>Ֆունկցիայի սահմանում</a:t>
            </a:r>
            <a:endParaRPr lang="en-US" sz="1800" dirty="0"/>
          </a:p>
          <a:p>
            <a:r>
              <a:rPr lang="en-US" sz="1800" dirty="0"/>
              <a:t>FUNC </a:t>
            </a:r>
            <a:r>
              <a:rPr lang="en-US" sz="1800" dirty="0" err="1"/>
              <a:t>FuncName</a:t>
            </a:r>
            <a:r>
              <a:rPr lang="en-US" sz="1800" dirty="0"/>
              <a:t>(</a:t>
            </a:r>
            <a:r>
              <a:rPr lang="en-US" sz="1800" dirty="0" err="1"/>
              <a:t>args</a:t>
            </a:r>
            <a:r>
              <a:rPr lang="en-US" sz="1800" dirty="0"/>
              <a:t>) = expression;  </a:t>
            </a:r>
            <a:r>
              <a:rPr lang="hy-AM" sz="1800" dirty="0"/>
              <a:t>օր․՝ </a:t>
            </a:r>
            <a:r>
              <a:rPr lang="en-US" sz="1800" dirty="0"/>
              <a:t>FUNC F1(</a:t>
            </a:r>
            <a:r>
              <a:rPr lang="en-US" sz="1800" dirty="0" err="1"/>
              <a:t>a,b</a:t>
            </a:r>
            <a:r>
              <a:rPr lang="en-US" sz="1800" dirty="0"/>
              <a:t>) = (A1-1000*a)*(-2345+55/F2(a-b));</a:t>
            </a:r>
          </a:p>
        </p:txBody>
      </p:sp>
      <p:sp>
        <p:nvSpPr>
          <p:cNvPr id="4" name="Footer Placeholder 3">
            <a:extLst>
              <a:ext uri="{FF2B5EF4-FFF2-40B4-BE49-F238E27FC236}">
                <a16:creationId xmlns:a16="http://schemas.microsoft.com/office/drawing/2014/main" id="{423BBD72-074D-4A92-866B-B37A42721E53}"/>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656371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C2BE-CD00-4452-93B8-4EDA06C43366}"/>
              </a:ext>
            </a:extLst>
          </p:cNvPr>
          <p:cNvSpPr>
            <a:spLocks noGrp="1"/>
          </p:cNvSpPr>
          <p:nvPr>
            <p:ph type="title"/>
          </p:nvPr>
        </p:nvSpPr>
        <p:spPr>
          <a:xfrm>
            <a:off x="939567" y="3774"/>
            <a:ext cx="9728433" cy="843514"/>
          </a:xfrm>
        </p:spPr>
        <p:txBody>
          <a:bodyPr/>
          <a:lstStyle/>
          <a:p>
            <a:r>
              <a:rPr lang="hy-AM" dirty="0"/>
              <a:t>Ֆունկցիոնալ լեզվի սահմանում</a:t>
            </a:r>
            <a:endParaRPr lang="en-US" dirty="0"/>
          </a:p>
        </p:txBody>
      </p:sp>
      <p:sp>
        <p:nvSpPr>
          <p:cNvPr id="3" name="Content Placeholder 2">
            <a:extLst>
              <a:ext uri="{FF2B5EF4-FFF2-40B4-BE49-F238E27FC236}">
                <a16:creationId xmlns:a16="http://schemas.microsoft.com/office/drawing/2014/main" id="{BCD79BA7-9C7A-47DA-BB1E-AEEFDEBCCCF8}"/>
              </a:ext>
            </a:extLst>
          </p:cNvPr>
          <p:cNvSpPr>
            <a:spLocks noGrp="1"/>
          </p:cNvSpPr>
          <p:nvPr>
            <p:ph idx="1"/>
          </p:nvPr>
        </p:nvSpPr>
        <p:spPr>
          <a:xfrm>
            <a:off x="939567" y="1021976"/>
            <a:ext cx="9271233" cy="5463347"/>
          </a:xfrm>
        </p:spPr>
        <p:txBody>
          <a:bodyPr/>
          <a:lstStyle/>
          <a:p>
            <a:r>
              <a:rPr lang="hy-AM" sz="1800" dirty="0"/>
              <a:t>Ֆունկցիաները կարող են ընդունել </a:t>
            </a:r>
            <a:r>
              <a:rPr lang="hy-AM" sz="1800" dirty="0" err="1"/>
              <a:t>փոփոխականներ</a:t>
            </a:r>
            <a:r>
              <a:rPr lang="hy-AM" sz="1800" dirty="0"/>
              <a:t>։</a:t>
            </a:r>
            <a:r>
              <a:rPr lang="en-US" sz="1800" dirty="0"/>
              <a:t> </a:t>
            </a:r>
            <a:endParaRPr lang="hy-AM" sz="1800" dirty="0"/>
          </a:p>
          <a:p>
            <a:r>
              <a:rPr lang="hy-AM" sz="1800" dirty="0"/>
              <a:t>Գոյություն ունի լեզվի կողմից հատուկ նախասահմանված ֆունկցիա որն իրեն փոխանցված փոփոխականի արժեքը արտածում է </a:t>
            </a:r>
            <a:r>
              <a:rPr lang="hy-AM" sz="1800" dirty="0" err="1"/>
              <a:t>կոնսոլում</a:t>
            </a:r>
            <a:r>
              <a:rPr lang="en-US" sz="1800" dirty="0"/>
              <a:t>, Out(x)</a:t>
            </a:r>
            <a:r>
              <a:rPr lang="hy-AM" sz="1800" dirty="0"/>
              <a:t>։</a:t>
            </a:r>
          </a:p>
          <a:p>
            <a:r>
              <a:rPr lang="hy-AM" sz="1800" dirty="0"/>
              <a:t>Գոյություն ունի լեզվի կողմից հատուկ նախասահմանված ֆունկցիա որը </a:t>
            </a:r>
            <a:r>
              <a:rPr lang="hy-AM" sz="1800" dirty="0" err="1"/>
              <a:t>կոնսոլից</a:t>
            </a:r>
            <a:r>
              <a:rPr lang="hy-AM" sz="1800" dirty="0"/>
              <a:t> ներմուծում է ամբողջական թիվ և վերադարձնում</a:t>
            </a:r>
            <a:r>
              <a:rPr lang="en-US" sz="1800" dirty="0"/>
              <a:t>, In()</a:t>
            </a:r>
            <a:r>
              <a:rPr lang="hy-AM" sz="1800" dirty="0"/>
              <a:t>։</a:t>
            </a:r>
            <a:endParaRPr lang="en-US" sz="1800" dirty="0"/>
          </a:p>
          <a:p>
            <a:r>
              <a:rPr lang="hy-AM" sz="1800" dirty="0"/>
              <a:t>Ծրագրի կատարումը սկսվում է </a:t>
            </a:r>
            <a:r>
              <a:rPr lang="en-US" sz="1800" dirty="0"/>
              <a:t>Begin </a:t>
            </a:r>
            <a:r>
              <a:rPr lang="hy-AM" sz="1800" dirty="0"/>
              <a:t>հատուկ բառից և ավարտվում է </a:t>
            </a:r>
            <a:r>
              <a:rPr lang="en-US" sz="1800" dirty="0"/>
              <a:t>End </a:t>
            </a:r>
            <a:r>
              <a:rPr lang="hy-AM" sz="1800" dirty="0"/>
              <a:t>հատուկ բառով</a:t>
            </a:r>
            <a:endParaRPr lang="en-US" sz="1800" dirty="0"/>
          </a:p>
          <a:p>
            <a:pPr marL="0" indent="0">
              <a:buNone/>
            </a:pPr>
            <a:endParaRPr lang="en-US" sz="1600" dirty="0"/>
          </a:p>
          <a:p>
            <a:pPr marL="0" indent="0">
              <a:buNone/>
            </a:pPr>
            <a:r>
              <a:rPr lang="en-US" sz="1600" dirty="0"/>
              <a:t>VAR G1 = 1; VAR G2 = 2</a:t>
            </a:r>
            <a:r>
              <a:rPr lang="hy-AM" sz="1600" dirty="0"/>
              <a:t>;</a:t>
            </a:r>
            <a:r>
              <a:rPr lang="en-US" sz="1600" dirty="0"/>
              <a:t>		# Global Variables</a:t>
            </a:r>
            <a:endParaRPr lang="hy-AM" sz="1600" dirty="0"/>
          </a:p>
          <a:p>
            <a:pPr marL="0" indent="0">
              <a:buNone/>
            </a:pPr>
            <a:r>
              <a:rPr lang="en-US" sz="1600" dirty="0"/>
              <a:t>FUNC F1(a);			# Function declaration</a:t>
            </a:r>
          </a:p>
          <a:p>
            <a:pPr marL="0" indent="0">
              <a:buNone/>
            </a:pPr>
            <a:r>
              <a:rPr lang="en-US" sz="1600" dirty="0"/>
              <a:t>FUNC F2(</a:t>
            </a:r>
            <a:r>
              <a:rPr lang="en-US" sz="1600" dirty="0" err="1"/>
              <a:t>a,b,c</a:t>
            </a:r>
            <a:r>
              <a:rPr lang="en-US" sz="1600" dirty="0"/>
              <a:t>) = F1(a)+F1(b)*F1(c);	# Function definition</a:t>
            </a:r>
          </a:p>
          <a:p>
            <a:pPr marL="0" indent="0">
              <a:buNone/>
            </a:pPr>
            <a:r>
              <a:rPr lang="en-US" sz="1600" dirty="0"/>
              <a:t>FUNC F1(a) = a*G2;		# Function definition</a:t>
            </a:r>
          </a:p>
          <a:p>
            <a:pPr marL="0" indent="0">
              <a:buNone/>
            </a:pPr>
            <a:r>
              <a:rPr lang="en-US" sz="1600" dirty="0"/>
              <a:t>Begin</a:t>
            </a:r>
          </a:p>
          <a:p>
            <a:pPr marL="0" indent="0">
              <a:buNone/>
            </a:pPr>
            <a:r>
              <a:rPr lang="en-US" sz="1600" dirty="0"/>
              <a:t>    VAR L1 = In();</a:t>
            </a:r>
          </a:p>
          <a:p>
            <a:pPr marL="0" indent="0">
              <a:buNone/>
            </a:pPr>
            <a:r>
              <a:rPr lang="en-US" sz="1600" dirty="0"/>
              <a:t>    VAR L2 = F2(L1, L1+G1, L1+G2);</a:t>
            </a:r>
          </a:p>
          <a:p>
            <a:pPr marL="0" indent="0">
              <a:buNone/>
            </a:pPr>
            <a:r>
              <a:rPr lang="en-US" sz="1600" dirty="0"/>
              <a:t>    Out(L2)</a:t>
            </a:r>
          </a:p>
          <a:p>
            <a:pPr marL="0" indent="0">
              <a:buNone/>
            </a:pPr>
            <a:r>
              <a:rPr lang="en-US" sz="1600" dirty="0"/>
              <a:t>End</a:t>
            </a:r>
            <a:endParaRPr lang="hy-AM" sz="1800" dirty="0"/>
          </a:p>
        </p:txBody>
      </p:sp>
      <p:sp>
        <p:nvSpPr>
          <p:cNvPr id="4" name="Footer Placeholder 3">
            <a:extLst>
              <a:ext uri="{FF2B5EF4-FFF2-40B4-BE49-F238E27FC236}">
                <a16:creationId xmlns:a16="http://schemas.microsoft.com/office/drawing/2014/main" id="{423BBD72-074D-4A92-866B-B37A42721E53}"/>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7563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50DE-4D15-4BB0-9527-1EAB4160DA2A}"/>
              </a:ext>
            </a:extLst>
          </p:cNvPr>
          <p:cNvSpPr>
            <a:spLocks noGrp="1"/>
          </p:cNvSpPr>
          <p:nvPr>
            <p:ph type="title"/>
          </p:nvPr>
        </p:nvSpPr>
        <p:spPr>
          <a:xfrm>
            <a:off x="457200" y="-1"/>
            <a:ext cx="11277922" cy="803305"/>
          </a:xfrm>
        </p:spPr>
        <p:txBody>
          <a:bodyPr>
            <a:normAutofit/>
          </a:bodyPr>
          <a:lstStyle/>
          <a:p>
            <a:r>
              <a:rPr lang="hy-AM" sz="2800" dirty="0"/>
              <a:t>Կոմպիլացված ծրագրի օրինակ Ասեմբլեր լեզվով</a:t>
            </a:r>
            <a:endParaRPr lang="en-US" sz="2800" dirty="0"/>
          </a:p>
        </p:txBody>
      </p:sp>
      <p:sp>
        <p:nvSpPr>
          <p:cNvPr id="3" name="Content Placeholder 2">
            <a:extLst>
              <a:ext uri="{FF2B5EF4-FFF2-40B4-BE49-F238E27FC236}">
                <a16:creationId xmlns:a16="http://schemas.microsoft.com/office/drawing/2014/main" id="{8F4D0667-D029-4B72-B13A-B6BD9D802C37}"/>
              </a:ext>
            </a:extLst>
          </p:cNvPr>
          <p:cNvSpPr>
            <a:spLocks noGrp="1"/>
          </p:cNvSpPr>
          <p:nvPr>
            <p:ph sz="half" idx="1"/>
          </p:nvPr>
        </p:nvSpPr>
        <p:spPr>
          <a:xfrm>
            <a:off x="456556" y="957131"/>
            <a:ext cx="3662518" cy="5443670"/>
          </a:xfrm>
        </p:spPr>
        <p:txBody>
          <a:bodyPr>
            <a:noAutofit/>
          </a:bodyPr>
          <a:lstStyle/>
          <a:p>
            <a:pPr marL="0" indent="0">
              <a:spcBef>
                <a:spcPts val="0"/>
              </a:spcBef>
              <a:buNone/>
            </a:pPr>
            <a:r>
              <a:rPr lang="en-US" sz="1400" dirty="0">
                <a:solidFill>
                  <a:schemeClr val="tx1">
                    <a:lumMod val="50000"/>
                    <a:lumOff val="50000"/>
                  </a:schemeClr>
                </a:solidFill>
              </a:rPr>
              <a:t># Assembly file sample</a:t>
            </a:r>
          </a:p>
          <a:p>
            <a:pPr marL="0" indent="0">
              <a:spcBef>
                <a:spcPts val="0"/>
              </a:spcBef>
              <a:buNone/>
            </a:pPr>
            <a:r>
              <a:rPr lang="en-US" sz="1400" b="1" dirty="0"/>
              <a:t>.STACK = 1024</a:t>
            </a:r>
          </a:p>
          <a:p>
            <a:pPr marL="0" indent="0">
              <a:spcBef>
                <a:spcPts val="0"/>
              </a:spcBef>
              <a:buNone/>
            </a:pPr>
            <a:endParaRPr lang="en-US" sz="1400" dirty="0"/>
          </a:p>
          <a:p>
            <a:pPr marL="0" indent="0">
              <a:spcBef>
                <a:spcPts val="0"/>
              </a:spcBef>
              <a:buNone/>
            </a:pPr>
            <a:r>
              <a:rPr lang="en-US" sz="1400" dirty="0">
                <a:solidFill>
                  <a:schemeClr val="tx1">
                    <a:lumMod val="50000"/>
                    <a:lumOff val="50000"/>
                  </a:schemeClr>
                </a:solidFill>
              </a:rPr>
              <a:t># Entry point definition</a:t>
            </a:r>
          </a:p>
          <a:p>
            <a:pPr marL="0" indent="0">
              <a:spcBef>
                <a:spcPts val="0"/>
              </a:spcBef>
              <a:buNone/>
            </a:pPr>
            <a:r>
              <a:rPr lang="en-US" sz="1400" b="1" dirty="0"/>
              <a:t>.MAIN = Begin</a:t>
            </a:r>
            <a:endParaRPr lang="en-US" sz="1400" dirty="0"/>
          </a:p>
          <a:p>
            <a:pPr marL="0" indent="0">
              <a:spcBef>
                <a:spcPts val="0"/>
              </a:spcBef>
              <a:buNone/>
            </a:pPr>
            <a:endParaRPr lang="en-US" sz="1400" dirty="0"/>
          </a:p>
          <a:p>
            <a:pPr marL="0" indent="0">
              <a:spcBef>
                <a:spcPts val="0"/>
              </a:spcBef>
              <a:buNone/>
            </a:pPr>
            <a:r>
              <a:rPr lang="en-US" sz="1400" dirty="0">
                <a:solidFill>
                  <a:schemeClr val="tx1">
                    <a:lumMod val="50000"/>
                    <a:lumOff val="50000"/>
                  </a:schemeClr>
                </a:solidFill>
              </a:rPr>
              <a:t># Data section, definition of global variables</a:t>
            </a:r>
          </a:p>
          <a:p>
            <a:pPr marL="0" indent="0">
              <a:spcBef>
                <a:spcPts val="0"/>
              </a:spcBef>
              <a:buNone/>
            </a:pPr>
            <a:r>
              <a:rPr lang="en-US" sz="1400" b="1" dirty="0"/>
              <a:t>.DATA</a:t>
            </a:r>
          </a:p>
          <a:p>
            <a:pPr marL="0" indent="0">
              <a:spcBef>
                <a:spcPts val="0"/>
              </a:spcBef>
              <a:buNone/>
            </a:pPr>
            <a:r>
              <a:rPr lang="en-US" sz="1400" dirty="0"/>
              <a:t>DWORD G1 = 1</a:t>
            </a:r>
          </a:p>
          <a:p>
            <a:pPr marL="0" indent="0">
              <a:spcBef>
                <a:spcPts val="0"/>
              </a:spcBef>
              <a:buNone/>
            </a:pPr>
            <a:r>
              <a:rPr lang="en-US" sz="1400" dirty="0"/>
              <a:t>DWORD G2 = 2</a:t>
            </a:r>
          </a:p>
          <a:p>
            <a:pPr marL="0" indent="0">
              <a:spcBef>
                <a:spcPts val="0"/>
              </a:spcBef>
              <a:buNone/>
            </a:pPr>
            <a:endParaRPr lang="en-US" sz="1400" dirty="0"/>
          </a:p>
          <a:p>
            <a:pPr marL="0" indent="0">
              <a:spcBef>
                <a:spcPts val="0"/>
              </a:spcBef>
              <a:buNone/>
            </a:pPr>
            <a:r>
              <a:rPr lang="en-US" sz="1400" dirty="0">
                <a:solidFill>
                  <a:schemeClr val="tx1">
                    <a:lumMod val="50000"/>
                    <a:lumOff val="50000"/>
                  </a:schemeClr>
                </a:solidFill>
              </a:rPr>
              <a:t># Code section, definition of functions</a:t>
            </a:r>
          </a:p>
          <a:p>
            <a:pPr marL="0" indent="0">
              <a:spcBef>
                <a:spcPts val="0"/>
              </a:spcBef>
              <a:buNone/>
            </a:pPr>
            <a:r>
              <a:rPr lang="en-US" sz="1400" b="1" dirty="0"/>
              <a:t>.CODE</a:t>
            </a:r>
          </a:p>
          <a:p>
            <a:pPr marL="0" indent="0">
              <a:spcBef>
                <a:spcPts val="0"/>
              </a:spcBef>
              <a:buNone/>
            </a:pPr>
            <a:r>
              <a:rPr lang="en-US" sz="1400" dirty="0" err="1"/>
              <a:t>Func</a:t>
            </a:r>
            <a:r>
              <a:rPr lang="en-US" sz="1400" dirty="0"/>
              <a:t> F1:		</a:t>
            </a:r>
            <a:r>
              <a:rPr lang="en-US" sz="1400" dirty="0">
                <a:solidFill>
                  <a:schemeClr val="bg1">
                    <a:lumMod val="50000"/>
                  </a:schemeClr>
                </a:solidFill>
              </a:rPr>
              <a:t># F1(a)</a:t>
            </a:r>
          </a:p>
          <a:p>
            <a:pPr marL="0" indent="0">
              <a:spcBef>
                <a:spcPts val="0"/>
              </a:spcBef>
              <a:buNone/>
            </a:pPr>
            <a:r>
              <a:rPr lang="en-US" sz="1400" dirty="0"/>
              <a:t>    PUSHSF</a:t>
            </a:r>
          </a:p>
          <a:p>
            <a:pPr marL="0" indent="0">
              <a:spcBef>
                <a:spcPts val="0"/>
              </a:spcBef>
              <a:buNone/>
            </a:pPr>
            <a:r>
              <a:rPr lang="en-US" sz="1400" dirty="0"/>
              <a:t>    LDREL	R32, SF, 8	</a:t>
            </a:r>
            <a:r>
              <a:rPr lang="en-US" sz="1400" dirty="0">
                <a:solidFill>
                  <a:schemeClr val="bg1">
                    <a:lumMod val="50000"/>
                  </a:schemeClr>
                </a:solidFill>
              </a:rPr>
              <a:t># a -&gt; R32</a:t>
            </a:r>
          </a:p>
          <a:p>
            <a:pPr marL="0" indent="0">
              <a:spcBef>
                <a:spcPts val="0"/>
              </a:spcBef>
              <a:buNone/>
            </a:pPr>
            <a:r>
              <a:rPr lang="en-US" sz="1400" dirty="0"/>
              <a:t>    MVI	A0, G2 </a:t>
            </a:r>
          </a:p>
          <a:p>
            <a:pPr marL="0" indent="0">
              <a:spcBef>
                <a:spcPts val="0"/>
              </a:spcBef>
              <a:buNone/>
            </a:pPr>
            <a:r>
              <a:rPr lang="en-US" sz="1400" dirty="0"/>
              <a:t>    LOD	R36, A0	</a:t>
            </a:r>
            <a:r>
              <a:rPr lang="en-US" sz="1400" dirty="0">
                <a:solidFill>
                  <a:schemeClr val="bg1">
                    <a:lumMod val="50000"/>
                  </a:schemeClr>
                </a:solidFill>
              </a:rPr>
              <a:t># G2 -&gt; R36</a:t>
            </a:r>
          </a:p>
          <a:p>
            <a:pPr marL="0" indent="0">
              <a:spcBef>
                <a:spcPts val="0"/>
              </a:spcBef>
              <a:buNone/>
            </a:pPr>
            <a:r>
              <a:rPr lang="en-US" sz="1400" dirty="0"/>
              <a:t>    MUL	R32, R36	</a:t>
            </a:r>
            <a:r>
              <a:rPr lang="en-US" sz="1400" dirty="0">
                <a:solidFill>
                  <a:schemeClr val="bg1">
                    <a:lumMod val="50000"/>
                  </a:schemeClr>
                </a:solidFill>
              </a:rPr>
              <a:t># a*G2 -&gt; R32</a:t>
            </a:r>
          </a:p>
          <a:p>
            <a:pPr marL="0" indent="0">
              <a:spcBef>
                <a:spcPts val="0"/>
              </a:spcBef>
              <a:buNone/>
            </a:pPr>
            <a:r>
              <a:rPr lang="en-US" sz="1400" dirty="0"/>
              <a:t>    POPSF</a:t>
            </a:r>
          </a:p>
          <a:p>
            <a:pPr marL="0" indent="0">
              <a:spcBef>
                <a:spcPts val="0"/>
              </a:spcBef>
              <a:buNone/>
            </a:pPr>
            <a:r>
              <a:rPr lang="en-US" sz="1400" dirty="0"/>
              <a:t>    RET 4		</a:t>
            </a:r>
            <a:r>
              <a:rPr lang="en-US" sz="1400" dirty="0">
                <a:solidFill>
                  <a:schemeClr val="bg1">
                    <a:lumMod val="50000"/>
                  </a:schemeClr>
                </a:solidFill>
              </a:rPr>
              <a:t># R32 -&gt; Return</a:t>
            </a:r>
          </a:p>
          <a:p>
            <a:pPr marL="0" indent="0">
              <a:spcBef>
                <a:spcPts val="0"/>
              </a:spcBef>
              <a:buNone/>
            </a:pPr>
            <a:r>
              <a:rPr lang="en-US" sz="1400" dirty="0" err="1"/>
              <a:t>EndF</a:t>
            </a:r>
            <a:endParaRPr lang="en-US" sz="1400" dirty="0"/>
          </a:p>
          <a:p>
            <a:pPr marL="0" indent="0">
              <a:spcBef>
                <a:spcPts val="0"/>
              </a:spcBef>
              <a:buNone/>
            </a:pPr>
            <a:endParaRPr lang="en-US" sz="1400" dirty="0"/>
          </a:p>
        </p:txBody>
      </p:sp>
      <p:sp>
        <p:nvSpPr>
          <p:cNvPr id="5" name="Content Placeholder 4">
            <a:extLst>
              <a:ext uri="{FF2B5EF4-FFF2-40B4-BE49-F238E27FC236}">
                <a16:creationId xmlns:a16="http://schemas.microsoft.com/office/drawing/2014/main" id="{250CBF3A-1341-4B13-928B-09CB62302BDC}"/>
              </a:ext>
            </a:extLst>
          </p:cNvPr>
          <p:cNvSpPr>
            <a:spLocks noGrp="1"/>
          </p:cNvSpPr>
          <p:nvPr>
            <p:ph sz="half" idx="2"/>
          </p:nvPr>
        </p:nvSpPr>
        <p:spPr>
          <a:xfrm>
            <a:off x="4123481" y="957130"/>
            <a:ext cx="3662517" cy="5443670"/>
          </a:xfrm>
        </p:spPr>
        <p:txBody>
          <a:bodyPr>
            <a:noAutofit/>
          </a:bodyPr>
          <a:lstStyle/>
          <a:p>
            <a:pPr marL="0" indent="0">
              <a:spcBef>
                <a:spcPts val="0"/>
              </a:spcBef>
              <a:buNone/>
            </a:pPr>
            <a:r>
              <a:rPr lang="en-US" sz="1400" dirty="0" err="1"/>
              <a:t>Func</a:t>
            </a:r>
            <a:r>
              <a:rPr lang="en-US" sz="1400" dirty="0"/>
              <a:t> F2:		</a:t>
            </a:r>
            <a:r>
              <a:rPr lang="en-US" sz="1400" dirty="0">
                <a:solidFill>
                  <a:schemeClr val="bg1">
                    <a:lumMod val="50000"/>
                  </a:schemeClr>
                </a:solidFill>
              </a:rPr>
              <a:t># F2(</a:t>
            </a:r>
            <a:r>
              <a:rPr lang="en-US" sz="1400" dirty="0" err="1">
                <a:solidFill>
                  <a:schemeClr val="bg1">
                    <a:lumMod val="50000"/>
                  </a:schemeClr>
                </a:solidFill>
              </a:rPr>
              <a:t>a,b,c</a:t>
            </a:r>
            <a:r>
              <a:rPr lang="en-US" sz="1400" dirty="0">
                <a:solidFill>
                  <a:schemeClr val="bg1">
                    <a:lumMod val="50000"/>
                  </a:schemeClr>
                </a:solidFill>
              </a:rPr>
              <a:t>)</a:t>
            </a:r>
          </a:p>
          <a:p>
            <a:pPr marL="0" indent="0">
              <a:spcBef>
                <a:spcPts val="0"/>
              </a:spcBef>
              <a:buNone/>
            </a:pPr>
            <a:r>
              <a:rPr lang="en-US" sz="1400" dirty="0"/>
              <a:t>    PUSHSF</a:t>
            </a:r>
          </a:p>
          <a:p>
            <a:pPr marL="0" indent="0">
              <a:spcBef>
                <a:spcPts val="0"/>
              </a:spcBef>
              <a:buNone/>
            </a:pPr>
            <a:r>
              <a:rPr lang="en-US" sz="1400" dirty="0"/>
              <a:t>    LDREL	R32, SF, 8	</a:t>
            </a:r>
            <a:r>
              <a:rPr lang="en-US" sz="1400" dirty="0">
                <a:solidFill>
                  <a:schemeClr val="bg1">
                    <a:lumMod val="50000"/>
                  </a:schemeClr>
                </a:solidFill>
              </a:rPr>
              <a:t># a -&gt; R32</a:t>
            </a:r>
          </a:p>
          <a:p>
            <a:pPr marL="0" indent="0">
              <a:spcBef>
                <a:spcPts val="0"/>
              </a:spcBef>
              <a:buNone/>
            </a:pPr>
            <a:r>
              <a:rPr lang="en-US" sz="1400" dirty="0"/>
              <a:t>    MVI	A0, F1 </a:t>
            </a:r>
          </a:p>
          <a:p>
            <a:pPr marL="0" indent="0">
              <a:spcBef>
                <a:spcPts val="0"/>
              </a:spcBef>
              <a:buNone/>
            </a:pPr>
            <a:r>
              <a:rPr lang="en-US" sz="1400" dirty="0"/>
              <a:t>    PUSH	R32	</a:t>
            </a:r>
            <a:r>
              <a:rPr lang="en-US" sz="1400" dirty="0">
                <a:solidFill>
                  <a:schemeClr val="bg1">
                    <a:lumMod val="50000"/>
                  </a:schemeClr>
                </a:solidFill>
              </a:rPr>
              <a:t># pass </a:t>
            </a:r>
            <a:r>
              <a:rPr lang="en-US" sz="1400" dirty="0" err="1">
                <a:solidFill>
                  <a:schemeClr val="bg1">
                    <a:lumMod val="50000"/>
                  </a:schemeClr>
                </a:solidFill>
              </a:rPr>
              <a:t>arg</a:t>
            </a:r>
            <a:r>
              <a:rPr lang="en-US" sz="1400" dirty="0">
                <a:solidFill>
                  <a:schemeClr val="bg1">
                    <a:lumMod val="50000"/>
                  </a:schemeClr>
                </a:solidFill>
              </a:rPr>
              <a:t> a</a:t>
            </a:r>
          </a:p>
          <a:p>
            <a:pPr marL="0" indent="0">
              <a:spcBef>
                <a:spcPts val="0"/>
              </a:spcBef>
              <a:buNone/>
            </a:pPr>
            <a:r>
              <a:rPr lang="en-US" sz="1400" dirty="0"/>
              <a:t>    CALL	A0	</a:t>
            </a:r>
            <a:r>
              <a:rPr lang="en-US" sz="1400" dirty="0">
                <a:solidFill>
                  <a:schemeClr val="bg1">
                    <a:lumMod val="50000"/>
                  </a:schemeClr>
                </a:solidFill>
              </a:rPr>
              <a:t># F1(a)</a:t>
            </a:r>
          </a:p>
          <a:p>
            <a:pPr marL="0" indent="0">
              <a:spcBef>
                <a:spcPts val="0"/>
              </a:spcBef>
              <a:buNone/>
            </a:pPr>
            <a:r>
              <a:rPr lang="en-US" sz="1400" dirty="0"/>
              <a:t>    PUSH	R32	</a:t>
            </a:r>
            <a:r>
              <a:rPr lang="en-US" sz="1400" dirty="0">
                <a:solidFill>
                  <a:schemeClr val="bg1">
                    <a:lumMod val="50000"/>
                  </a:schemeClr>
                </a:solidFill>
              </a:rPr>
              <a:t># keep result</a:t>
            </a:r>
          </a:p>
          <a:p>
            <a:pPr marL="0" indent="0">
              <a:spcBef>
                <a:spcPts val="0"/>
              </a:spcBef>
              <a:buNone/>
            </a:pPr>
            <a:r>
              <a:rPr lang="en-US" sz="1400" dirty="0"/>
              <a:t>    LDREL	R32, SF, 12 </a:t>
            </a:r>
            <a:r>
              <a:rPr lang="en-US" sz="1400" dirty="0">
                <a:solidFill>
                  <a:schemeClr val="bg1">
                    <a:lumMod val="50000"/>
                  </a:schemeClr>
                </a:solidFill>
              </a:rPr>
              <a:t># b -&gt; R32</a:t>
            </a:r>
          </a:p>
          <a:p>
            <a:pPr marL="0" indent="0">
              <a:spcBef>
                <a:spcPts val="0"/>
              </a:spcBef>
              <a:buNone/>
            </a:pPr>
            <a:r>
              <a:rPr lang="en-US" sz="1400" dirty="0"/>
              <a:t>    MVI	A0, F1</a:t>
            </a:r>
          </a:p>
          <a:p>
            <a:pPr marL="0" indent="0">
              <a:spcBef>
                <a:spcPts val="0"/>
              </a:spcBef>
              <a:buNone/>
            </a:pPr>
            <a:r>
              <a:rPr lang="en-US" sz="1400" dirty="0"/>
              <a:t>    PUSH	R32	</a:t>
            </a:r>
            <a:r>
              <a:rPr lang="en-US" sz="1400" dirty="0">
                <a:solidFill>
                  <a:schemeClr val="bg1">
                    <a:lumMod val="50000"/>
                  </a:schemeClr>
                </a:solidFill>
              </a:rPr>
              <a:t># arg. b</a:t>
            </a:r>
          </a:p>
          <a:p>
            <a:pPr marL="0" indent="0">
              <a:spcBef>
                <a:spcPts val="0"/>
              </a:spcBef>
              <a:buNone/>
            </a:pPr>
            <a:r>
              <a:rPr lang="en-US" sz="1400" dirty="0"/>
              <a:t>    CALL	A0	</a:t>
            </a:r>
            <a:r>
              <a:rPr lang="en-US" sz="1400" dirty="0">
                <a:solidFill>
                  <a:schemeClr val="bg1">
                    <a:lumMod val="50000"/>
                  </a:schemeClr>
                </a:solidFill>
              </a:rPr>
              <a:t># F1(b)</a:t>
            </a:r>
          </a:p>
          <a:p>
            <a:pPr marL="0" indent="0">
              <a:spcBef>
                <a:spcPts val="0"/>
              </a:spcBef>
              <a:buNone/>
            </a:pPr>
            <a:r>
              <a:rPr lang="en-US" sz="1400" dirty="0"/>
              <a:t>    PUSH	R32	</a:t>
            </a:r>
            <a:r>
              <a:rPr lang="en-US" sz="1400" dirty="0">
                <a:solidFill>
                  <a:schemeClr val="bg1">
                    <a:lumMod val="50000"/>
                  </a:schemeClr>
                </a:solidFill>
              </a:rPr>
              <a:t># keep result</a:t>
            </a:r>
          </a:p>
          <a:p>
            <a:pPr marL="0" indent="0">
              <a:spcBef>
                <a:spcPts val="0"/>
              </a:spcBef>
              <a:buNone/>
            </a:pPr>
            <a:r>
              <a:rPr lang="en-US" sz="1400" dirty="0"/>
              <a:t>    LDREL	R32, SF, 16 </a:t>
            </a:r>
            <a:r>
              <a:rPr lang="en-US" sz="1400" dirty="0">
                <a:solidFill>
                  <a:schemeClr val="bg1">
                    <a:lumMod val="50000"/>
                  </a:schemeClr>
                </a:solidFill>
              </a:rPr>
              <a:t># c -&gt; R32</a:t>
            </a:r>
          </a:p>
          <a:p>
            <a:pPr marL="0" indent="0">
              <a:spcBef>
                <a:spcPts val="0"/>
              </a:spcBef>
              <a:buNone/>
            </a:pPr>
            <a:r>
              <a:rPr lang="en-US" sz="1400" dirty="0"/>
              <a:t>    MVI	A0, F1</a:t>
            </a:r>
          </a:p>
          <a:p>
            <a:pPr marL="0" indent="0">
              <a:spcBef>
                <a:spcPts val="0"/>
              </a:spcBef>
              <a:buNone/>
            </a:pPr>
            <a:r>
              <a:rPr lang="en-US" sz="1400" dirty="0"/>
              <a:t>    PUSH	R32	</a:t>
            </a:r>
            <a:r>
              <a:rPr lang="en-US" sz="1400" dirty="0">
                <a:solidFill>
                  <a:schemeClr val="bg1">
                    <a:lumMod val="50000"/>
                  </a:schemeClr>
                </a:solidFill>
              </a:rPr>
              <a:t># arg. c</a:t>
            </a:r>
          </a:p>
          <a:p>
            <a:pPr marL="0" indent="0">
              <a:spcBef>
                <a:spcPts val="0"/>
              </a:spcBef>
              <a:buNone/>
            </a:pPr>
            <a:r>
              <a:rPr lang="en-US" sz="1400" dirty="0"/>
              <a:t>    CALL	A0	</a:t>
            </a:r>
            <a:r>
              <a:rPr lang="en-US" sz="1400" dirty="0">
                <a:solidFill>
                  <a:schemeClr val="bg1">
                    <a:lumMod val="50000"/>
                  </a:schemeClr>
                </a:solidFill>
              </a:rPr>
              <a:t># F1(c)</a:t>
            </a:r>
          </a:p>
          <a:p>
            <a:pPr marL="0" indent="0">
              <a:spcBef>
                <a:spcPts val="0"/>
              </a:spcBef>
              <a:buNone/>
            </a:pPr>
            <a:r>
              <a:rPr lang="en-US" sz="1400" dirty="0"/>
              <a:t>    MOV	R36, R32	</a:t>
            </a:r>
          </a:p>
          <a:p>
            <a:pPr marL="0" indent="0">
              <a:spcBef>
                <a:spcPts val="0"/>
              </a:spcBef>
              <a:buNone/>
            </a:pPr>
            <a:r>
              <a:rPr lang="en-US" sz="1400" dirty="0"/>
              <a:t>    POP	R32</a:t>
            </a:r>
          </a:p>
          <a:p>
            <a:pPr marL="0" indent="0">
              <a:spcBef>
                <a:spcPts val="0"/>
              </a:spcBef>
              <a:buNone/>
            </a:pPr>
            <a:r>
              <a:rPr lang="en-US" sz="1400" dirty="0"/>
              <a:t>    MUL	R32, R36	</a:t>
            </a:r>
            <a:r>
              <a:rPr lang="en-US" sz="1400" dirty="0">
                <a:solidFill>
                  <a:schemeClr val="bg1">
                    <a:lumMod val="50000"/>
                  </a:schemeClr>
                </a:solidFill>
              </a:rPr>
              <a:t># F1(b)*F1(c) -&gt; R32</a:t>
            </a:r>
          </a:p>
          <a:p>
            <a:pPr marL="0" indent="0">
              <a:spcBef>
                <a:spcPts val="0"/>
              </a:spcBef>
              <a:buNone/>
            </a:pPr>
            <a:r>
              <a:rPr lang="en-US" sz="1400" dirty="0"/>
              <a:t>    MOV	R36, R32</a:t>
            </a:r>
          </a:p>
          <a:p>
            <a:pPr marL="0" indent="0">
              <a:spcBef>
                <a:spcPts val="0"/>
              </a:spcBef>
              <a:buNone/>
            </a:pPr>
            <a:r>
              <a:rPr lang="en-US" sz="1400" dirty="0"/>
              <a:t>    POP	R32</a:t>
            </a:r>
          </a:p>
          <a:p>
            <a:pPr marL="0" indent="0">
              <a:spcBef>
                <a:spcPts val="0"/>
              </a:spcBef>
              <a:buNone/>
            </a:pPr>
            <a:r>
              <a:rPr lang="en-US" sz="1400" dirty="0"/>
              <a:t>    ADD	R32, R36	</a:t>
            </a:r>
            <a:r>
              <a:rPr lang="en-US" sz="1400" dirty="0">
                <a:solidFill>
                  <a:schemeClr val="bg1">
                    <a:lumMod val="50000"/>
                  </a:schemeClr>
                </a:solidFill>
              </a:rPr>
              <a:t># F1(a)+R32 -&gt; R32</a:t>
            </a:r>
          </a:p>
          <a:p>
            <a:pPr marL="0" indent="0">
              <a:spcBef>
                <a:spcPts val="0"/>
              </a:spcBef>
              <a:buNone/>
            </a:pPr>
            <a:r>
              <a:rPr lang="en-US" sz="1400" dirty="0"/>
              <a:t>    POPSF</a:t>
            </a:r>
          </a:p>
          <a:p>
            <a:pPr marL="0" indent="0">
              <a:spcBef>
                <a:spcPts val="0"/>
              </a:spcBef>
              <a:buNone/>
            </a:pPr>
            <a:r>
              <a:rPr lang="en-US" sz="1400" dirty="0"/>
              <a:t>    RET 12		</a:t>
            </a:r>
            <a:r>
              <a:rPr lang="en-US" sz="1400" dirty="0">
                <a:solidFill>
                  <a:schemeClr val="bg1">
                    <a:lumMod val="50000"/>
                  </a:schemeClr>
                </a:solidFill>
              </a:rPr>
              <a:t># R32 -&gt; Return</a:t>
            </a:r>
          </a:p>
          <a:p>
            <a:pPr marL="0" indent="0">
              <a:spcBef>
                <a:spcPts val="0"/>
              </a:spcBef>
              <a:buNone/>
            </a:pPr>
            <a:r>
              <a:rPr lang="en-US" sz="1400" dirty="0" err="1"/>
              <a:t>EndF</a:t>
            </a:r>
            <a:endParaRPr lang="en-US" sz="1400" dirty="0"/>
          </a:p>
        </p:txBody>
      </p:sp>
      <p:sp>
        <p:nvSpPr>
          <p:cNvPr id="7" name="Content Placeholder 4">
            <a:extLst>
              <a:ext uri="{FF2B5EF4-FFF2-40B4-BE49-F238E27FC236}">
                <a16:creationId xmlns:a16="http://schemas.microsoft.com/office/drawing/2014/main" id="{EB2A8FA0-A8CF-4744-9A88-96837F932914}"/>
              </a:ext>
            </a:extLst>
          </p:cNvPr>
          <p:cNvSpPr txBox="1">
            <a:spLocks/>
          </p:cNvSpPr>
          <p:nvPr/>
        </p:nvSpPr>
        <p:spPr>
          <a:xfrm>
            <a:off x="7785998" y="957130"/>
            <a:ext cx="3662518" cy="5443670"/>
          </a:xfrm>
          <a:prstGeom prst="rect">
            <a:avLst/>
          </a:prstGeom>
        </p:spPr>
        <p:txBody>
          <a:bodyPr vert="horz" lIns="91440" tIns="45720" rIns="91440" bIns="45720" rtlCol="0">
            <a:noAutofit/>
          </a:bodyPr>
          <a:lst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baseline="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baseline="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dirty="0" err="1"/>
              <a:t>Func</a:t>
            </a:r>
            <a:r>
              <a:rPr lang="en-US" sz="1400" dirty="0"/>
              <a:t> Begin:	</a:t>
            </a:r>
          </a:p>
          <a:p>
            <a:pPr marL="0" indent="0">
              <a:spcBef>
                <a:spcPts val="0"/>
              </a:spcBef>
              <a:buFont typeface="Arial" panose="020B0604020202020204" pitchFamily="34" charset="0"/>
              <a:buNone/>
            </a:pPr>
            <a:r>
              <a:rPr lang="en-US" sz="1400" dirty="0"/>
              <a:t>    PUSHSF</a:t>
            </a:r>
          </a:p>
          <a:p>
            <a:pPr marL="0" indent="0">
              <a:spcBef>
                <a:spcPts val="0"/>
              </a:spcBef>
              <a:buFont typeface="Arial" panose="020B0604020202020204" pitchFamily="34" charset="0"/>
              <a:buNone/>
            </a:pPr>
            <a:r>
              <a:rPr lang="en-US" sz="1400" dirty="0"/>
              <a:t>    DEC	SP, 8	</a:t>
            </a:r>
            <a:r>
              <a:rPr lang="en-US" sz="1400" dirty="0">
                <a:solidFill>
                  <a:schemeClr val="bg1">
                    <a:lumMod val="50000"/>
                  </a:schemeClr>
                </a:solidFill>
              </a:rPr>
              <a:t># create L1, L2</a:t>
            </a:r>
          </a:p>
          <a:p>
            <a:pPr marL="0" indent="0">
              <a:spcBef>
                <a:spcPts val="0"/>
              </a:spcBef>
              <a:buFont typeface="Arial" panose="020B0604020202020204" pitchFamily="34" charset="0"/>
              <a:buNone/>
            </a:pPr>
            <a:r>
              <a:rPr lang="en-US" sz="1400" dirty="0"/>
              <a:t>    MVI	A0, In</a:t>
            </a:r>
          </a:p>
          <a:p>
            <a:pPr marL="0" indent="0">
              <a:spcBef>
                <a:spcPts val="0"/>
              </a:spcBef>
              <a:buFont typeface="Arial" panose="020B0604020202020204" pitchFamily="34" charset="0"/>
              <a:buNone/>
            </a:pPr>
            <a:r>
              <a:rPr lang="en-US" sz="1400" dirty="0"/>
              <a:t>    CALL	A0</a:t>
            </a:r>
          </a:p>
          <a:p>
            <a:pPr marL="0" indent="0">
              <a:spcBef>
                <a:spcPts val="0"/>
              </a:spcBef>
              <a:buFont typeface="Arial" panose="020B0604020202020204" pitchFamily="34" charset="0"/>
              <a:buNone/>
            </a:pPr>
            <a:r>
              <a:rPr lang="en-US" sz="1400" dirty="0"/>
              <a:t>    STREL	R32, SF, -4	</a:t>
            </a:r>
            <a:r>
              <a:rPr lang="en-US" sz="1400" dirty="0">
                <a:solidFill>
                  <a:schemeClr val="bg1">
                    <a:lumMod val="50000"/>
                  </a:schemeClr>
                </a:solidFill>
              </a:rPr>
              <a:t># L1 = In()</a:t>
            </a:r>
          </a:p>
          <a:p>
            <a:pPr marL="0" indent="0">
              <a:spcBef>
                <a:spcPts val="0"/>
              </a:spcBef>
              <a:buFont typeface="Arial" panose="020B0604020202020204" pitchFamily="34" charset="0"/>
              <a:buNone/>
            </a:pPr>
            <a:r>
              <a:rPr lang="en-US" sz="1400" dirty="0"/>
              <a:t>    LDREL	R32, SF, -4</a:t>
            </a:r>
          </a:p>
          <a:p>
            <a:pPr marL="0" indent="0">
              <a:spcBef>
                <a:spcPts val="0"/>
              </a:spcBef>
              <a:buFont typeface="Arial" panose="020B0604020202020204" pitchFamily="34" charset="0"/>
              <a:buNone/>
            </a:pPr>
            <a:r>
              <a:rPr lang="en-US" sz="1400" dirty="0"/>
              <a:t>    PUSH	R32	</a:t>
            </a:r>
            <a:r>
              <a:rPr lang="en-US" sz="1400" dirty="0">
                <a:solidFill>
                  <a:schemeClr val="bg1">
                    <a:lumMod val="50000"/>
                  </a:schemeClr>
                </a:solidFill>
              </a:rPr>
              <a:t># arg. a=L1</a:t>
            </a:r>
          </a:p>
          <a:p>
            <a:pPr marL="0" indent="0">
              <a:spcBef>
                <a:spcPts val="0"/>
              </a:spcBef>
              <a:buFont typeface="Arial" panose="020B0604020202020204" pitchFamily="34" charset="0"/>
              <a:buNone/>
            </a:pPr>
            <a:r>
              <a:rPr lang="en-US" sz="1400" dirty="0"/>
              <a:t>    MVI	A0, G1</a:t>
            </a:r>
          </a:p>
          <a:p>
            <a:pPr marL="0" indent="0">
              <a:spcBef>
                <a:spcPts val="0"/>
              </a:spcBef>
              <a:buFont typeface="Arial" panose="020B0604020202020204" pitchFamily="34" charset="0"/>
              <a:buNone/>
            </a:pPr>
            <a:r>
              <a:rPr lang="en-US" sz="1400" dirty="0"/>
              <a:t>    LOD	R36, A0</a:t>
            </a:r>
          </a:p>
          <a:p>
            <a:pPr marL="0" indent="0">
              <a:spcBef>
                <a:spcPts val="0"/>
              </a:spcBef>
              <a:buFont typeface="Arial" panose="020B0604020202020204" pitchFamily="34" charset="0"/>
              <a:buNone/>
            </a:pPr>
            <a:r>
              <a:rPr lang="en-US" sz="1400" dirty="0"/>
              <a:t>    ADD	R32, R36</a:t>
            </a:r>
          </a:p>
          <a:p>
            <a:pPr marL="0" indent="0">
              <a:spcBef>
                <a:spcPts val="0"/>
              </a:spcBef>
              <a:buFont typeface="Arial" panose="020B0604020202020204" pitchFamily="34" charset="0"/>
              <a:buNone/>
            </a:pPr>
            <a:r>
              <a:rPr lang="en-US" sz="1400" dirty="0"/>
              <a:t>    PUSH	R32	</a:t>
            </a:r>
            <a:r>
              <a:rPr lang="en-US" sz="1400" dirty="0">
                <a:solidFill>
                  <a:schemeClr val="bg1">
                    <a:lumMod val="50000"/>
                  </a:schemeClr>
                </a:solidFill>
              </a:rPr>
              <a:t># arg. b=L1+G1</a:t>
            </a:r>
          </a:p>
          <a:p>
            <a:pPr marL="0" indent="0">
              <a:spcBef>
                <a:spcPts val="0"/>
              </a:spcBef>
              <a:buFont typeface="Arial" panose="020B0604020202020204" pitchFamily="34" charset="0"/>
              <a:buNone/>
            </a:pPr>
            <a:r>
              <a:rPr lang="en-US" sz="1400" dirty="0"/>
              <a:t>    MVI	A0, G2</a:t>
            </a:r>
          </a:p>
          <a:p>
            <a:pPr marL="0" indent="0">
              <a:spcBef>
                <a:spcPts val="0"/>
              </a:spcBef>
              <a:buFont typeface="Arial" panose="020B0604020202020204" pitchFamily="34" charset="0"/>
              <a:buNone/>
            </a:pPr>
            <a:r>
              <a:rPr lang="en-US" sz="1400" dirty="0"/>
              <a:t>    LOD	R36, A0</a:t>
            </a:r>
          </a:p>
          <a:p>
            <a:pPr marL="0" indent="0">
              <a:spcBef>
                <a:spcPts val="0"/>
              </a:spcBef>
              <a:buFont typeface="Arial" panose="020B0604020202020204" pitchFamily="34" charset="0"/>
              <a:buNone/>
            </a:pPr>
            <a:r>
              <a:rPr lang="en-US" sz="1400" dirty="0"/>
              <a:t>    ADD	R32, R36</a:t>
            </a:r>
          </a:p>
          <a:p>
            <a:pPr marL="0" indent="0">
              <a:spcBef>
                <a:spcPts val="0"/>
              </a:spcBef>
              <a:buFont typeface="Arial" panose="020B0604020202020204" pitchFamily="34" charset="0"/>
              <a:buNone/>
            </a:pPr>
            <a:r>
              <a:rPr lang="en-US" sz="1400" dirty="0"/>
              <a:t>    PUSH	R32	</a:t>
            </a:r>
            <a:r>
              <a:rPr lang="en-US" sz="1400" dirty="0">
                <a:solidFill>
                  <a:schemeClr val="bg1">
                    <a:lumMod val="50000"/>
                  </a:schemeClr>
                </a:solidFill>
              </a:rPr>
              <a:t># arg. C=L1+G2</a:t>
            </a:r>
          </a:p>
          <a:p>
            <a:pPr marL="0" indent="0">
              <a:spcBef>
                <a:spcPts val="0"/>
              </a:spcBef>
              <a:buFont typeface="Arial" panose="020B0604020202020204" pitchFamily="34" charset="0"/>
              <a:buNone/>
            </a:pPr>
            <a:r>
              <a:rPr lang="en-US" sz="1400" dirty="0"/>
              <a:t>    MVI	A0, F2</a:t>
            </a:r>
          </a:p>
          <a:p>
            <a:pPr marL="0" indent="0">
              <a:spcBef>
                <a:spcPts val="0"/>
              </a:spcBef>
              <a:buFont typeface="Arial" panose="020B0604020202020204" pitchFamily="34" charset="0"/>
              <a:buNone/>
            </a:pPr>
            <a:r>
              <a:rPr lang="en-US" sz="1400" dirty="0"/>
              <a:t>    CALL	A0	</a:t>
            </a:r>
            <a:r>
              <a:rPr lang="en-US" sz="1400" dirty="0">
                <a:solidFill>
                  <a:schemeClr val="bg1">
                    <a:lumMod val="50000"/>
                  </a:schemeClr>
                </a:solidFill>
              </a:rPr>
              <a:t># F2(</a:t>
            </a:r>
            <a:r>
              <a:rPr lang="en-US" sz="1400" dirty="0" err="1">
                <a:solidFill>
                  <a:schemeClr val="bg1">
                    <a:lumMod val="50000"/>
                  </a:schemeClr>
                </a:solidFill>
              </a:rPr>
              <a:t>a,b,c</a:t>
            </a:r>
            <a:r>
              <a:rPr lang="en-US" sz="1400" dirty="0">
                <a:solidFill>
                  <a:schemeClr val="bg1">
                    <a:lumMod val="50000"/>
                  </a:schemeClr>
                </a:solidFill>
              </a:rPr>
              <a:t>)</a:t>
            </a:r>
          </a:p>
          <a:p>
            <a:pPr marL="0" indent="0">
              <a:spcBef>
                <a:spcPts val="0"/>
              </a:spcBef>
              <a:buFont typeface="Arial" panose="020B0604020202020204" pitchFamily="34" charset="0"/>
              <a:buNone/>
            </a:pPr>
            <a:r>
              <a:rPr lang="en-US" sz="1400" dirty="0">
                <a:solidFill>
                  <a:schemeClr val="bg1">
                    <a:lumMod val="50000"/>
                  </a:schemeClr>
                </a:solidFill>
              </a:rPr>
              <a:t>    </a:t>
            </a:r>
            <a:r>
              <a:rPr lang="en-US" sz="1400" dirty="0"/>
              <a:t>STREL	R32, SF, 0</a:t>
            </a:r>
            <a:r>
              <a:rPr lang="en-US" sz="1400" dirty="0">
                <a:solidFill>
                  <a:schemeClr val="bg1">
                    <a:lumMod val="50000"/>
                  </a:schemeClr>
                </a:solidFill>
              </a:rPr>
              <a:t>	# L2 = F2 Result</a:t>
            </a:r>
          </a:p>
          <a:p>
            <a:pPr marL="0" indent="0">
              <a:spcBef>
                <a:spcPts val="0"/>
              </a:spcBef>
              <a:buFont typeface="Arial" panose="020B0604020202020204" pitchFamily="34" charset="0"/>
              <a:buNone/>
            </a:pPr>
            <a:r>
              <a:rPr lang="en-US" sz="1400" dirty="0"/>
              <a:t>    PUSH	R32</a:t>
            </a:r>
          </a:p>
          <a:p>
            <a:pPr marL="0" indent="0">
              <a:spcBef>
                <a:spcPts val="0"/>
              </a:spcBef>
              <a:buFont typeface="Arial" panose="020B0604020202020204" pitchFamily="34" charset="0"/>
              <a:buNone/>
            </a:pPr>
            <a:r>
              <a:rPr lang="en-US" sz="1400" dirty="0"/>
              <a:t>    MVI	A0, Out</a:t>
            </a:r>
          </a:p>
          <a:p>
            <a:pPr marL="0" indent="0">
              <a:spcBef>
                <a:spcPts val="0"/>
              </a:spcBef>
              <a:buFont typeface="Arial" panose="020B0604020202020204" pitchFamily="34" charset="0"/>
              <a:buNone/>
            </a:pPr>
            <a:r>
              <a:rPr lang="en-US" sz="1400" dirty="0"/>
              <a:t>    CALL	A0	# Out(L2)</a:t>
            </a:r>
          </a:p>
          <a:p>
            <a:pPr marL="0" indent="0">
              <a:spcBef>
                <a:spcPts val="0"/>
              </a:spcBef>
              <a:buFont typeface="Arial" panose="020B0604020202020204" pitchFamily="34" charset="0"/>
              <a:buNone/>
            </a:pPr>
            <a:r>
              <a:rPr lang="en-US" sz="1400" dirty="0"/>
              <a:t>    POPSF</a:t>
            </a:r>
          </a:p>
          <a:p>
            <a:pPr marL="0" indent="0">
              <a:spcBef>
                <a:spcPts val="0"/>
              </a:spcBef>
              <a:buFont typeface="Arial" panose="020B0604020202020204" pitchFamily="34" charset="0"/>
              <a:buNone/>
            </a:pPr>
            <a:r>
              <a:rPr lang="en-US" sz="1400" dirty="0"/>
              <a:t>    RET</a:t>
            </a:r>
          </a:p>
          <a:p>
            <a:pPr marL="0" indent="0">
              <a:spcBef>
                <a:spcPts val="0"/>
              </a:spcBef>
              <a:buFont typeface="Arial" panose="020B0604020202020204" pitchFamily="34" charset="0"/>
              <a:buNone/>
            </a:pPr>
            <a:r>
              <a:rPr lang="en-US" sz="1400" dirty="0" err="1"/>
              <a:t>EndF</a:t>
            </a:r>
            <a:endParaRPr lang="en-US" sz="1400" dirty="0"/>
          </a:p>
        </p:txBody>
      </p:sp>
    </p:spTree>
    <p:extLst>
      <p:ext uri="{BB962C8B-B14F-4D97-AF65-F5344CB8AC3E}">
        <p14:creationId xmlns:p14="http://schemas.microsoft.com/office/powerpoint/2010/main" val="2892806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96684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MM_SLIDE_TYPE" val="6"/>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CONSTMT" val="1"/>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Synopsys_PPT_Template_White_2021.pptx" id="{8CFEE655-03E0-47D6-8C05-41817B7A2332}" vid="{CD8CF77D-6547-4690-BF98-7B1821D8DB26}"/>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st_x0020_Order xmlns="49a709bb-1a2c-441e-b04a-3a30362613c0">15</List_x0020_Orde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5154EF9643247A4B9B5F4B6442AD5" ma:contentTypeVersion="1" ma:contentTypeDescription="Create a new document." ma:contentTypeScope="" ma:versionID="510a0e1104d4d37ef20dfd997d9992db">
  <xsd:schema xmlns:xsd="http://www.w3.org/2001/XMLSchema" xmlns:xs="http://www.w3.org/2001/XMLSchema" xmlns:p="http://schemas.microsoft.com/office/2006/metadata/properties" xmlns:ns2="49a709bb-1a2c-441e-b04a-3a30362613c0" targetNamespace="http://schemas.microsoft.com/office/2006/metadata/properties" ma:root="true" ma:fieldsID="1886cc2548bc6f3c292d77d067cc6637" ns2:_="">
    <xsd:import namespace="49a709bb-1a2c-441e-b04a-3a30362613c0"/>
    <xsd:element name="properties">
      <xsd:complexType>
        <xsd:sequence>
          <xsd:element name="documentManagement">
            <xsd:complexType>
              <xsd:all>
                <xsd:element ref="ns2:List_x0020_Ord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709bb-1a2c-441e-b04a-3a30362613c0" elementFormDefault="qualified">
    <xsd:import namespace="http://schemas.microsoft.com/office/2006/documentManagement/types"/>
    <xsd:import namespace="http://schemas.microsoft.com/office/infopath/2007/PartnerControls"/>
    <xsd:element name="List_x0020_Order" ma:index="8" ma:displayName="List Order" ma:indexed="true" ma:internalName="List_x0020_Ord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25E540-4F59-484A-9C26-1886F3CE10F1}">
  <ds:schemaRefs>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dcmitype/"/>
    <ds:schemaRef ds:uri="49a709bb-1a2c-441e-b04a-3a30362613c0"/>
    <ds:schemaRef ds:uri="http://schemas.microsoft.com/office/2006/metadata/properties"/>
  </ds:schemaRefs>
</ds:datastoreItem>
</file>

<file path=customXml/itemProps2.xml><?xml version="1.0" encoding="utf-8"?>
<ds:datastoreItem xmlns:ds="http://schemas.openxmlformats.org/officeDocument/2006/customXml" ds:itemID="{7DAFEF24-1446-44D7-B529-704DA786D762}">
  <ds:schemaRefs>
    <ds:schemaRef ds:uri="http://schemas.microsoft.com/sharepoint/v3/contenttype/forms"/>
  </ds:schemaRefs>
</ds:datastoreItem>
</file>

<file path=customXml/itemProps3.xml><?xml version="1.0" encoding="utf-8"?>
<ds:datastoreItem xmlns:ds="http://schemas.openxmlformats.org/officeDocument/2006/customXml" ds:itemID="{94115FF5-E700-4CEB-8ACB-70E55BD5D7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a709bb-1a2c-441e-b04a-3a30362613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5228</TotalTime>
  <Words>966</Words>
  <Application>Microsoft Office PowerPoint</Application>
  <PresentationFormat>Widescreen</PresentationFormat>
  <Paragraphs>109</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Synopsys_2019</vt:lpstr>
      <vt:lpstr>Ֆունկցիոնալ լեզվի կոմպիլյատոր</vt:lpstr>
      <vt:lpstr>Ֆունկցիոնալ լեզվի պահանջները</vt:lpstr>
      <vt:lpstr>Ֆունկցիոնալ լեզվի սահմանում</vt:lpstr>
      <vt:lpstr>Ֆունկցիոնալ լեզվի սահմանում</vt:lpstr>
      <vt:lpstr>Կոմպիլացված ծրագրի օրինակ Ասեմբլեր լեզվով</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Ֆունկցիոնալ լեզվի կոմպիլյատոր</dc:title>
  <dc:creator>Tigran Khachatryan</dc:creator>
  <cp:lastModifiedBy>verdyan01@gmail.com</cp:lastModifiedBy>
  <cp:revision>16</cp:revision>
  <dcterms:created xsi:type="dcterms:W3CDTF">2021-06-21T06:32:22Z</dcterms:created>
  <dcterms:modified xsi:type="dcterms:W3CDTF">2022-04-06T19:39:38Z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0x010100BD95154EF9643247A4B9B5F4B6442AD5</vt:lpwstr>
  </property>
</Properties>
</file>