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9" r:id="rId4"/>
    <p:sldId id="260" r:id="rId5"/>
    <p:sldId id="261" r:id="rId6"/>
    <p:sldId id="262" r:id="rId7"/>
    <p:sldId id="265" r:id="rId8"/>
    <p:sldId id="266" r:id="rId9"/>
    <p:sldId id="263" r:id="rId10"/>
    <p:sldId id="264"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3"/>
    <p:restoredTop sz="97103"/>
  </p:normalViewPr>
  <p:slideViewPr>
    <p:cSldViewPr snapToGrid="0" snapToObjects="1">
      <p:cViewPr>
        <p:scale>
          <a:sx n="155" d="100"/>
          <a:sy n="155" d="100"/>
        </p:scale>
        <p:origin x="744" y="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4/26/21</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2570913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4/26/21</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496688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4/26/21</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113059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4/26/21</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597476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4/26/21</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778656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4/26/21</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825271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4/26/21</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289843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4/26/21</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753398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4/26/21</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574907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4/26/21</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547834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4/26/21</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221608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4/26/21</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6626113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brianfrankcooper/YCSB/wiki/Core-Workloads" TargetMode="External"/><Relationship Id="rId7" Type="http://schemas.openxmlformats.org/officeDocument/2006/relationships/hyperlink" Target="https://github.com/brianfrankcooper/YCSB/wiki/Running-a-Workload-in-Parallel" TargetMode="External"/><Relationship Id="rId2" Type="http://schemas.openxmlformats.org/officeDocument/2006/relationships/hyperlink" Target="https://www2.cs.duke.edu/courses/fall13/cps296.4/838-CloudPapers/ycsb.pdf" TargetMode="External"/><Relationship Id="rId1" Type="http://schemas.openxmlformats.org/officeDocument/2006/relationships/slideLayout" Target="../slideLayouts/slideLayout2.xml"/><Relationship Id="rId6" Type="http://schemas.openxmlformats.org/officeDocument/2006/relationships/hyperlink" Target="https://petri.com/availability-requirements-for-cloud-computing#:~:text=Availability%20in%20this%20context%20is,about%20five%20minutes%20per%20year" TargetMode="External"/><Relationship Id="rId5" Type="http://schemas.openxmlformats.org/officeDocument/2006/relationships/hyperlink" Target="https://ieeexplore.ieee.org/abstract/document/7008801?casa_token=caZSIGgZyHIAAAAA:tQuwjirPnyPGnr2xxzP" TargetMode="External"/><Relationship Id="rId4" Type="http://schemas.openxmlformats.org/officeDocument/2006/relationships/hyperlink" Target="https://github.com/brianfrankcooper/YCS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C729A30-F429-4967-81E8-45F6757C8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9FC137C-7F97-41FA-86A1-2E01C3837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967903" cy="685798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9FBFB9D3-7D34-4948-B4D0-73E7B6E52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54949" y="-54949"/>
            <a:ext cx="6858005" cy="6967903"/>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FE678610-184F-F74C-B2D0-2F097F5C46BC}"/>
              </a:ext>
            </a:extLst>
          </p:cNvPr>
          <p:cNvSpPr>
            <a:spLocks noGrp="1"/>
          </p:cNvSpPr>
          <p:nvPr>
            <p:ph type="ctrTitle"/>
          </p:nvPr>
        </p:nvSpPr>
        <p:spPr>
          <a:xfrm>
            <a:off x="1084728" y="2754999"/>
            <a:ext cx="4348578" cy="2005262"/>
          </a:xfrm>
        </p:spPr>
        <p:txBody>
          <a:bodyPr>
            <a:normAutofit/>
          </a:bodyPr>
          <a:lstStyle/>
          <a:p>
            <a:r>
              <a:rPr lang="en-US" dirty="0"/>
              <a:t>YCSB – A </a:t>
            </a:r>
          </a:p>
        </p:txBody>
      </p:sp>
      <p:sp>
        <p:nvSpPr>
          <p:cNvPr id="3" name="Subtitle 2">
            <a:extLst>
              <a:ext uri="{FF2B5EF4-FFF2-40B4-BE49-F238E27FC236}">
                <a16:creationId xmlns:a16="http://schemas.microsoft.com/office/drawing/2014/main" id="{496A4A6A-4176-FF46-B839-6B3E5E5445B6}"/>
              </a:ext>
            </a:extLst>
          </p:cNvPr>
          <p:cNvSpPr>
            <a:spLocks noGrp="1"/>
          </p:cNvSpPr>
          <p:nvPr>
            <p:ph type="subTitle" idx="1"/>
          </p:nvPr>
        </p:nvSpPr>
        <p:spPr>
          <a:xfrm>
            <a:off x="1084728" y="4902489"/>
            <a:ext cx="4348578" cy="985075"/>
          </a:xfrm>
        </p:spPr>
        <p:txBody>
          <a:bodyPr>
            <a:normAutofit fontScale="85000" lnSpcReduction="10000"/>
          </a:bodyPr>
          <a:lstStyle/>
          <a:p>
            <a:r>
              <a:rPr lang="en-US" dirty="0"/>
              <a:t>Aaron Grill (27011203)</a:t>
            </a:r>
          </a:p>
          <a:p>
            <a:r>
              <a:rPr lang="en-US" dirty="0"/>
              <a:t>Supervisor Dr. Julian Kunkel / Dr Bryan Lawrence</a:t>
            </a:r>
          </a:p>
        </p:txBody>
      </p:sp>
      <p:pic>
        <p:nvPicPr>
          <p:cNvPr id="4" name="Picture 3" descr="Earth as a particle with gold and blue">
            <a:extLst>
              <a:ext uri="{FF2B5EF4-FFF2-40B4-BE49-F238E27FC236}">
                <a16:creationId xmlns:a16="http://schemas.microsoft.com/office/drawing/2014/main" id="{A309F00A-D3B9-4973-8851-CB026FB72FAD}"/>
              </a:ext>
            </a:extLst>
          </p:cNvPr>
          <p:cNvPicPr>
            <a:picLocks noChangeAspect="1"/>
          </p:cNvPicPr>
          <p:nvPr/>
        </p:nvPicPr>
        <p:blipFill rotWithShape="1">
          <a:blip r:embed="rId2"/>
          <a:srcRect l="20869" r="28160" b="-2"/>
          <a:stretch/>
        </p:blipFill>
        <p:spPr>
          <a:xfrm>
            <a:off x="6967903" y="-14"/>
            <a:ext cx="5236733" cy="6858000"/>
          </a:xfrm>
          <a:prstGeom prst="rect">
            <a:avLst/>
          </a:prstGeom>
        </p:spPr>
      </p:pic>
    </p:spTree>
    <p:extLst>
      <p:ext uri="{BB962C8B-B14F-4D97-AF65-F5344CB8AC3E}">
        <p14:creationId xmlns:p14="http://schemas.microsoft.com/office/powerpoint/2010/main" val="2907761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EC6EB-F2FD-154F-821A-AA15F6CCB4CB}"/>
              </a:ext>
            </a:extLst>
          </p:cNvPr>
          <p:cNvSpPr>
            <a:spLocks noGrp="1"/>
          </p:cNvSpPr>
          <p:nvPr>
            <p:ph type="title"/>
          </p:nvPr>
        </p:nvSpPr>
        <p:spPr>
          <a:xfrm>
            <a:off x="1077361" y="-308610"/>
            <a:ext cx="9950103" cy="1507376"/>
          </a:xfrm>
        </p:spPr>
        <p:txBody>
          <a:bodyPr/>
          <a:lstStyle/>
          <a:p>
            <a:r>
              <a:rPr lang="en-US" dirty="0"/>
              <a:t>Reflections</a:t>
            </a:r>
          </a:p>
        </p:txBody>
      </p:sp>
      <p:sp>
        <p:nvSpPr>
          <p:cNvPr id="3" name="Content Placeholder 2">
            <a:extLst>
              <a:ext uri="{FF2B5EF4-FFF2-40B4-BE49-F238E27FC236}">
                <a16:creationId xmlns:a16="http://schemas.microsoft.com/office/drawing/2014/main" id="{7C8F5E72-CBF4-674D-9BE1-08714F28B0CB}"/>
              </a:ext>
            </a:extLst>
          </p:cNvPr>
          <p:cNvSpPr>
            <a:spLocks noGrp="1"/>
          </p:cNvSpPr>
          <p:nvPr>
            <p:ph idx="1"/>
          </p:nvPr>
        </p:nvSpPr>
        <p:spPr>
          <a:xfrm>
            <a:off x="1077360" y="1466502"/>
            <a:ext cx="9950103" cy="4980017"/>
          </a:xfrm>
        </p:spPr>
        <p:txBody>
          <a:bodyPr>
            <a:normAutofit lnSpcReduction="10000"/>
          </a:bodyPr>
          <a:lstStyle/>
          <a:p>
            <a:r>
              <a:rPr lang="en-US" dirty="0"/>
              <a:t>Looking back on messages with my supervisor, the amount of knowledge I’ve gained has been immense. Messages to him asking what a node is compared to what I feel like I know now has been so rewarding.</a:t>
            </a:r>
          </a:p>
          <a:p>
            <a:r>
              <a:rPr lang="en-US" dirty="0"/>
              <a:t>DevOps, AWS, Python programming, Distributed Programming, Bash scripts, Terminal use, soft skills such as research skills and coding practices the list is endless.</a:t>
            </a:r>
          </a:p>
          <a:p>
            <a:r>
              <a:rPr lang="en-US" dirty="0"/>
              <a:t>Think I felt a bit of imposter syndrome during development that what I was making wasn’t good for some reason however looking back on the initial messages with Julian on what I said I’d create back in November and seeing that I’ve fulfilled almost every requirement I set out feels really rewarding.</a:t>
            </a:r>
          </a:p>
          <a:p>
            <a:r>
              <a:rPr lang="en-US" dirty="0"/>
              <a:t>Before this dissertation I would have considered myself a far more capable practitioner than theoretician, however this projects boosted my confidence massively and In response I have subsequently applied for an </a:t>
            </a:r>
            <a:r>
              <a:rPr lang="en-US" dirty="0" err="1"/>
              <a:t>MsC</a:t>
            </a:r>
            <a:r>
              <a:rPr lang="en-US" dirty="0"/>
              <a:t> at Reading University.</a:t>
            </a:r>
          </a:p>
          <a:p>
            <a:r>
              <a:rPr lang="en-US" dirty="0"/>
              <a:t>If I had to critique myself, I would improve my time management, as I went through periods of doing loads and then neglecting it a bit and then doing loads, which wasn’t optimal.</a:t>
            </a:r>
          </a:p>
        </p:txBody>
      </p:sp>
    </p:spTree>
    <p:extLst>
      <p:ext uri="{BB962C8B-B14F-4D97-AF65-F5344CB8AC3E}">
        <p14:creationId xmlns:p14="http://schemas.microsoft.com/office/powerpoint/2010/main" val="541553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530F4-8243-954D-9AE9-E74C3841A68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7DC2755-AE61-DA4E-A463-00101E47E580}"/>
              </a:ext>
            </a:extLst>
          </p:cNvPr>
          <p:cNvSpPr>
            <a:spLocks noGrp="1"/>
          </p:cNvSpPr>
          <p:nvPr>
            <p:ph idx="1"/>
          </p:nvPr>
        </p:nvSpPr>
        <p:spPr>
          <a:xfrm>
            <a:off x="1077362" y="2427316"/>
            <a:ext cx="10611875" cy="3513514"/>
          </a:xfrm>
        </p:spPr>
        <p:txBody>
          <a:bodyPr>
            <a:normAutofit fontScale="47500" lnSpcReduction="20000"/>
          </a:bodyPr>
          <a:lstStyle/>
          <a:p>
            <a:pPr marL="0" indent="0">
              <a:buNone/>
            </a:pPr>
            <a:r>
              <a:rPr lang="en-US" dirty="0"/>
              <a:t>[1] - </a:t>
            </a:r>
            <a:r>
              <a:rPr lang="en-US" dirty="0">
                <a:solidFill>
                  <a:srgbClr val="3F7CBF"/>
                </a:solidFill>
                <a:hlinkClick r:id="rId2">
                  <a:extLst>
                    <a:ext uri="{A12FA001-AC4F-418D-AE19-62706E023703}">
                      <ahyp:hlinkClr xmlns:ahyp="http://schemas.microsoft.com/office/drawing/2018/hyperlinkcolor" val="tx"/>
                    </a:ext>
                  </a:extLst>
                </a:hlinkClick>
              </a:rPr>
              <a:t>https://www2.cs.duke.edu/courses/fall13/cps296.4/838-CloudPapers/ycsb.</a:t>
            </a:r>
            <a:r>
              <a:rPr lang="en-US" dirty="0">
                <a:hlinkClick r:id="rId2">
                  <a:extLst>
                    <a:ext uri="{A12FA001-AC4F-418D-AE19-62706E023703}">
                      <ahyp:hlinkClr xmlns:ahyp="http://schemas.microsoft.com/office/drawing/2018/hyperlinkcolor" val="tx"/>
                    </a:ext>
                  </a:extLst>
                </a:hlinkClick>
              </a:rPr>
              <a:t>pdf</a:t>
            </a:r>
            <a:endParaRPr lang="en-US" dirty="0"/>
          </a:p>
          <a:p>
            <a:pPr marL="0" indent="0">
              <a:buNone/>
            </a:pPr>
            <a:r>
              <a:rPr lang="en-US" dirty="0"/>
              <a:t>[2] - </a:t>
            </a:r>
            <a:r>
              <a:rPr lang="en-US" dirty="0">
                <a:solidFill>
                  <a:srgbClr val="3F7CBF"/>
                </a:solidFill>
                <a:hlinkClick r:id="rId3">
                  <a:extLst>
                    <a:ext uri="{A12FA001-AC4F-418D-AE19-62706E023703}">
                      <ahyp:hlinkClr xmlns:ahyp="http://schemas.microsoft.com/office/drawing/2018/hyperlinkcolor" val="tx"/>
                    </a:ext>
                  </a:extLst>
                </a:hlinkClick>
              </a:rPr>
              <a:t>https://github.com/brianfrankcooper/YCSB/wiki/</a:t>
            </a:r>
            <a:r>
              <a:rPr lang="en-US" dirty="0">
                <a:hlinkClick r:id="rId3">
                  <a:extLst>
                    <a:ext uri="{A12FA001-AC4F-418D-AE19-62706E023703}">
                      <ahyp:hlinkClr xmlns:ahyp="http://schemas.microsoft.com/office/drawing/2018/hyperlinkcolor" val="tx"/>
                    </a:ext>
                  </a:extLst>
                </a:hlinkClick>
              </a:rPr>
              <a:t>Core-Workloads</a:t>
            </a:r>
            <a:endParaRPr lang="en-US" dirty="0"/>
          </a:p>
          <a:p>
            <a:pPr marL="0" indent="0">
              <a:buNone/>
            </a:pPr>
            <a:r>
              <a:rPr lang="en-US" dirty="0"/>
              <a:t>[3] - </a:t>
            </a:r>
            <a:r>
              <a:rPr lang="en-US" dirty="0">
                <a:solidFill>
                  <a:srgbClr val="3F7CBF"/>
                </a:solidFill>
                <a:hlinkClick r:id="rId4">
                  <a:extLst>
                    <a:ext uri="{A12FA001-AC4F-418D-AE19-62706E023703}">
                      <ahyp:hlinkClr xmlns:ahyp="http://schemas.microsoft.com/office/drawing/2018/hyperlinkcolor" val="tx"/>
                    </a:ext>
                  </a:extLst>
                </a:hlinkClick>
              </a:rPr>
              <a:t>https://github.com/brianfrankcooper/</a:t>
            </a:r>
            <a:r>
              <a:rPr lang="en-US" dirty="0">
                <a:hlinkClick r:id="rId4">
                  <a:extLst>
                    <a:ext uri="{A12FA001-AC4F-418D-AE19-62706E023703}">
                      <ahyp:hlinkClr xmlns:ahyp="http://schemas.microsoft.com/office/drawing/2018/hyperlinkcolor" val="tx"/>
                    </a:ext>
                  </a:extLst>
                </a:hlinkClick>
              </a:rPr>
              <a:t>YCSB</a:t>
            </a:r>
            <a:endParaRPr lang="en-US" dirty="0"/>
          </a:p>
          <a:p>
            <a:pPr marL="0" indent="0">
              <a:buNone/>
            </a:pPr>
            <a:r>
              <a:rPr lang="en-US" dirty="0"/>
              <a:t>[4] – </a:t>
            </a:r>
            <a:r>
              <a:rPr lang="en-US" dirty="0">
                <a:solidFill>
                  <a:srgbClr val="3F7CBF"/>
                </a:solidFill>
                <a:hlinkClick r:id="rId5">
                  <a:extLst>
                    <a:ext uri="{A12FA001-AC4F-418D-AE19-62706E023703}">
                      <ahyp:hlinkClr xmlns:ahyp="http://schemas.microsoft.com/office/drawing/2018/hyperlinkcolor" val="tx"/>
                    </a:ext>
                  </a:extLst>
                </a:hlinkClick>
              </a:rPr>
              <a:t>https://ieeexplore.ieee.org/abstract/document/7008801?casa_token=caZSIGgZyHIAAAAA:</a:t>
            </a:r>
            <a:r>
              <a:rPr lang="en-US" dirty="0">
                <a:hlinkClick r:id="rId5">
                  <a:extLst>
                    <a:ext uri="{A12FA001-AC4F-418D-AE19-62706E023703}">
                      <ahyp:hlinkClr xmlns:ahyp="http://schemas.microsoft.com/office/drawing/2018/hyperlinkcolor" val="tx"/>
                    </a:ext>
                  </a:extLst>
                </a:hlinkClick>
              </a:rPr>
              <a:t>tQuwjirPnyPGnr2xxzP</a:t>
            </a:r>
            <a:endParaRPr lang="en-US" dirty="0"/>
          </a:p>
          <a:p>
            <a:pPr marL="0" indent="0">
              <a:buNone/>
            </a:pPr>
            <a:r>
              <a:rPr lang="en-US" dirty="0"/>
              <a:t>-umWAHSxDrvDWmiIgS4btqMD6hNHqkWYGLL726bjxge_2usFT2Uu0</a:t>
            </a:r>
          </a:p>
          <a:p>
            <a:pPr marL="0" indent="0">
              <a:buNone/>
            </a:pPr>
            <a:r>
              <a:rPr lang="en-US" dirty="0"/>
              <a:t>[5] – https://</a:t>
            </a:r>
            <a:r>
              <a:rPr lang="en-US" dirty="0" err="1"/>
              <a:t>www.doc.ic.ac.uk</a:t>
            </a:r>
            <a:r>
              <a:rPr lang="en-US" dirty="0"/>
              <a:t>/~</a:t>
            </a:r>
            <a:r>
              <a:rPr lang="en-US" dirty="0" err="1"/>
              <a:t>wjk</a:t>
            </a:r>
            <a:r>
              <a:rPr lang="en-US" dirty="0"/>
              <a:t>/publications/haughian-osman-knottenbelt-dexa-2016.pdf</a:t>
            </a:r>
          </a:p>
          <a:p>
            <a:pPr marL="0" indent="0">
              <a:buNone/>
            </a:pPr>
            <a:r>
              <a:rPr lang="en-US" dirty="0"/>
              <a:t>[6] </a:t>
            </a:r>
            <a:r>
              <a:rPr lang="en-US" b="1" dirty="0"/>
              <a:t>– https://</a:t>
            </a:r>
            <a:r>
              <a:rPr lang="en-US" b="1" dirty="0" err="1"/>
              <a:t>ieeexplore.ieee.org</a:t>
            </a:r>
            <a:r>
              <a:rPr lang="en-US" b="1" dirty="0"/>
              <a:t>/abstract/document/8817088?casa_token=peXLj-CJ93gAAAAA:Geb8PCOD0OmzMAa_QTFg4rqUiS8ZqNE516k71Hdjx4NSQVdNsLtTiGTaKHVSD1l9SA-Bf8QG</a:t>
            </a:r>
          </a:p>
          <a:p>
            <a:pPr marL="0" indent="0">
              <a:buNone/>
            </a:pPr>
            <a:r>
              <a:rPr lang="en-US" b="1" dirty="0"/>
              <a:t>[7] – https://</a:t>
            </a:r>
            <a:r>
              <a:rPr lang="en-US" b="1" dirty="0" err="1"/>
              <a:t>ieeexplore.ieee.org</a:t>
            </a:r>
            <a:r>
              <a:rPr lang="en-US" b="1" dirty="0"/>
              <a:t>/abstract/document/6906872?casa_token=dcbj6MwrtooAAAAA:-Ra7qURVW8um1sTKmVF8-Ph6FWhFL0KcGnY_45NUl9yITTl3WR3i5zUOkegnxtFTyWuUfv_y</a:t>
            </a:r>
          </a:p>
          <a:p>
            <a:pPr marL="0" indent="0">
              <a:buNone/>
            </a:pPr>
            <a:r>
              <a:rPr lang="en-US" b="1" dirty="0"/>
              <a:t>[8] - </a:t>
            </a:r>
            <a:r>
              <a:rPr lang="en-US" b="1" dirty="0">
                <a:hlinkClick r:id="rId6">
                  <a:extLst>
                    <a:ext uri="{A12FA001-AC4F-418D-AE19-62706E023703}">
                      <ahyp:hlinkClr xmlns:ahyp="http://schemas.microsoft.com/office/drawing/2018/hyperlinkcolor" val="tx"/>
                    </a:ext>
                  </a:extLst>
                </a:hlinkClick>
              </a:rPr>
              <a:t>https://petri.com/availability-requirements-for-cloud-computing#:~:text=Availability%20in%20this%20context%20is,about%20five%20minutes%20per%20year</a:t>
            </a:r>
            <a:r>
              <a:rPr lang="en-US" b="1" dirty="0"/>
              <a:t>.</a:t>
            </a:r>
          </a:p>
          <a:p>
            <a:pPr marL="0" indent="0">
              <a:buNone/>
            </a:pPr>
            <a:r>
              <a:rPr lang="en-US" b="1" dirty="0"/>
              <a:t>[9] - </a:t>
            </a:r>
            <a:r>
              <a:rPr lang="en-US" b="1" dirty="0">
                <a:solidFill>
                  <a:srgbClr val="3F7CBF"/>
                </a:solidFill>
                <a:hlinkClick r:id="rId7">
                  <a:extLst>
                    <a:ext uri="{A12FA001-AC4F-418D-AE19-62706E023703}">
                      <ahyp:hlinkClr xmlns:ahyp="http://schemas.microsoft.com/office/drawing/2018/hyperlinkcolor" val="tx"/>
                    </a:ext>
                  </a:extLst>
                </a:hlinkClick>
              </a:rPr>
              <a:t>https://github.com/brianfrankcooper/YCSB/wiki/</a:t>
            </a:r>
            <a:r>
              <a:rPr lang="en-US" b="1" dirty="0">
                <a:hlinkClick r:id="rId7">
                  <a:extLst>
                    <a:ext uri="{A12FA001-AC4F-418D-AE19-62706E023703}">
                      <ahyp:hlinkClr xmlns:ahyp="http://schemas.microsoft.com/office/drawing/2018/hyperlinkcolor" val="tx"/>
                    </a:ext>
                  </a:extLst>
                </a:hlinkClick>
              </a:rPr>
              <a:t>Running-a-Workload-in-Parallel</a:t>
            </a:r>
            <a:endParaRPr lang="en-US" b="1" dirty="0"/>
          </a:p>
          <a:p>
            <a:pPr marL="0" indent="0">
              <a:buNone/>
            </a:pPr>
            <a:r>
              <a:rPr lang="en-US" b="1" dirty="0"/>
              <a:t>[10] – http://</a:t>
            </a:r>
            <a:r>
              <a:rPr lang="en-US" b="1" dirty="0" err="1"/>
              <a:t>www.alexanderpokluda.ca</a:t>
            </a:r>
            <a:r>
              <a:rPr lang="en-US" b="1" dirty="0"/>
              <a:t>/coursework/cs848/CS848%20Project%20Report%20-%20Alexander%20Pokluda%20and%20Wei%20Sun.pdf</a:t>
            </a:r>
          </a:p>
          <a:p>
            <a:pPr marL="0" indent="0">
              <a:buNone/>
            </a:pPr>
            <a:r>
              <a:rPr lang="en-US" b="1" dirty="0"/>
              <a:t>[11] - http://</a:t>
            </a:r>
            <a:r>
              <a:rPr lang="en-US" b="1" dirty="0" err="1"/>
              <a:t>www.benstopford.com</a:t>
            </a:r>
            <a:r>
              <a:rPr lang="en-US" b="1" dirty="0"/>
              <a:t>/wp-content/uploads/2014/03/NoSQL-</a:t>
            </a:r>
            <a:r>
              <a:rPr lang="en-US" b="1" dirty="0" err="1"/>
              <a:t>Failover.pdf</a:t>
            </a:r>
            <a:endParaRPr lang="en-US" dirty="0"/>
          </a:p>
          <a:p>
            <a:pPr marL="0" indent="0">
              <a:buNone/>
            </a:pPr>
            <a:r>
              <a:rPr lang="en-US" dirty="0"/>
              <a:t>[12] - https://</a:t>
            </a:r>
            <a:r>
              <a:rPr lang="en-US" dirty="0" err="1"/>
              <a:t>db-engines.com</a:t>
            </a:r>
            <a:r>
              <a:rPr lang="en-US" dirty="0"/>
              <a:t>/</a:t>
            </a:r>
            <a:r>
              <a:rPr lang="en-US" dirty="0" err="1"/>
              <a:t>en</a:t>
            </a:r>
            <a:r>
              <a:rPr lang="en-US" dirty="0"/>
              <a:t>/ranking</a:t>
            </a:r>
          </a:p>
        </p:txBody>
      </p:sp>
    </p:spTree>
    <p:extLst>
      <p:ext uri="{BB962C8B-B14F-4D97-AF65-F5344CB8AC3E}">
        <p14:creationId xmlns:p14="http://schemas.microsoft.com/office/powerpoint/2010/main" val="3948234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FE11-5892-2E49-A9C4-759854C4C508}"/>
              </a:ext>
            </a:extLst>
          </p:cNvPr>
          <p:cNvSpPr>
            <a:spLocks noGrp="1"/>
          </p:cNvSpPr>
          <p:nvPr>
            <p:ph type="title"/>
          </p:nvPr>
        </p:nvSpPr>
        <p:spPr>
          <a:xfrm>
            <a:off x="1077361" y="164252"/>
            <a:ext cx="9950103" cy="1507376"/>
          </a:xfrm>
        </p:spPr>
        <p:txBody>
          <a:bodyPr/>
          <a:lstStyle/>
          <a:p>
            <a:r>
              <a:rPr lang="en-US" dirty="0"/>
              <a:t>What is YCSB?</a:t>
            </a:r>
          </a:p>
        </p:txBody>
      </p:sp>
      <p:sp>
        <p:nvSpPr>
          <p:cNvPr id="3" name="Content Placeholder 2">
            <a:extLst>
              <a:ext uri="{FF2B5EF4-FFF2-40B4-BE49-F238E27FC236}">
                <a16:creationId xmlns:a16="http://schemas.microsoft.com/office/drawing/2014/main" id="{24481A35-84A1-554B-80DA-FE80E15AFAEB}"/>
              </a:ext>
            </a:extLst>
          </p:cNvPr>
          <p:cNvSpPr>
            <a:spLocks noGrp="1"/>
          </p:cNvSpPr>
          <p:nvPr>
            <p:ph idx="1"/>
          </p:nvPr>
        </p:nvSpPr>
        <p:spPr>
          <a:xfrm>
            <a:off x="1077361" y="1899415"/>
            <a:ext cx="9950103" cy="4143166"/>
          </a:xfrm>
        </p:spPr>
        <p:txBody>
          <a:bodyPr>
            <a:normAutofit lnSpcReduction="10000"/>
          </a:bodyPr>
          <a:lstStyle/>
          <a:p>
            <a:r>
              <a:rPr lang="en-US" dirty="0"/>
              <a:t>The Yahoo! Cloud Serving Benchmark was developed by Yahoo in 2010 with the aim in mind of being able to provide an apples-to-apples comparison of then particularly increasingly popular, NoSQL data stores. [1]</a:t>
            </a:r>
          </a:p>
          <a:p>
            <a:r>
              <a:rPr lang="en-US" dirty="0"/>
              <a:t>The client, written in Java, defines multiple workloads each said to be indicative of a different use case on the database (read / write splits, heavy update) [2]. </a:t>
            </a:r>
          </a:p>
          <a:p>
            <a:r>
              <a:rPr lang="en-US" dirty="0"/>
              <a:t>Provides a database interface for a vast number of data stores [3].</a:t>
            </a:r>
          </a:p>
          <a:p>
            <a:r>
              <a:rPr lang="en-US" dirty="0"/>
              <a:t>Despite some decrease in popularity, still used frequently in ‘benchmark marketing’ different data stores.</a:t>
            </a:r>
          </a:p>
          <a:p>
            <a:r>
              <a:rPr lang="en-US" dirty="0"/>
              <a:t>Designed to be extensible for alternate use cases, but also two additional tiers were suggested in the original paper as an extension to the already devised 4 in the initial client.</a:t>
            </a:r>
          </a:p>
          <a:p>
            <a:r>
              <a:rPr lang="en-US" dirty="0"/>
              <a:t>Numerous extensions have been created covering a wide array of uses. [4,5,6,7]</a:t>
            </a:r>
          </a:p>
          <a:p>
            <a:endParaRPr lang="en-US" dirty="0"/>
          </a:p>
        </p:txBody>
      </p:sp>
    </p:spTree>
    <p:extLst>
      <p:ext uri="{BB962C8B-B14F-4D97-AF65-F5344CB8AC3E}">
        <p14:creationId xmlns:p14="http://schemas.microsoft.com/office/powerpoint/2010/main" val="2933310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936F1-D1CD-7249-879C-C084BEBE5481}"/>
              </a:ext>
            </a:extLst>
          </p:cNvPr>
          <p:cNvSpPr>
            <a:spLocks noGrp="1"/>
          </p:cNvSpPr>
          <p:nvPr>
            <p:ph type="title"/>
          </p:nvPr>
        </p:nvSpPr>
        <p:spPr>
          <a:xfrm>
            <a:off x="1077362" y="278547"/>
            <a:ext cx="9950103" cy="1507376"/>
          </a:xfrm>
        </p:spPr>
        <p:txBody>
          <a:bodyPr/>
          <a:lstStyle/>
          <a:p>
            <a:r>
              <a:rPr lang="en-US" dirty="0"/>
              <a:t>YCSB-A</a:t>
            </a:r>
          </a:p>
        </p:txBody>
      </p:sp>
      <p:sp>
        <p:nvSpPr>
          <p:cNvPr id="3" name="Content Placeholder 2">
            <a:extLst>
              <a:ext uri="{FF2B5EF4-FFF2-40B4-BE49-F238E27FC236}">
                <a16:creationId xmlns:a16="http://schemas.microsoft.com/office/drawing/2014/main" id="{A16F919F-CEFE-3F4B-A2AD-CB326E1FB0BA}"/>
              </a:ext>
            </a:extLst>
          </p:cNvPr>
          <p:cNvSpPr>
            <a:spLocks noGrp="1"/>
          </p:cNvSpPr>
          <p:nvPr>
            <p:ph idx="1"/>
          </p:nvPr>
        </p:nvSpPr>
        <p:spPr>
          <a:xfrm>
            <a:off x="1077362" y="1984257"/>
            <a:ext cx="9950103" cy="3841508"/>
          </a:xfrm>
        </p:spPr>
        <p:txBody>
          <a:bodyPr>
            <a:normAutofit fontScale="92500" lnSpcReduction="10000"/>
          </a:bodyPr>
          <a:lstStyle/>
          <a:p>
            <a:r>
              <a:rPr lang="en-US" dirty="0"/>
              <a:t>Typically, the extensions follow the pattern of an adaptation of the YCSB name suffixed with a letter to describe the extension.</a:t>
            </a:r>
          </a:p>
          <a:p>
            <a:r>
              <a:rPr lang="en-US" dirty="0"/>
              <a:t>With an interest in distributed programming and NoSQL data stores I found this to be an intriguing area of research to take part in. </a:t>
            </a:r>
          </a:p>
          <a:p>
            <a:r>
              <a:rPr lang="en-US" dirty="0"/>
              <a:t>The A in YCSB-A stands for availability, an extremely important concept amongst data stores and service providers alike.[8] This was one of the additional tiers proposed in the original YCSB paper and I thought it would be useful to provide a reproducible extension that other people may use on additional data stores (past those that I experiment with in this research).</a:t>
            </a:r>
          </a:p>
          <a:p>
            <a:r>
              <a:rPr lang="en-US" dirty="0"/>
              <a:t>Additionally, to this day the proposed method of running this benchmark suite in parallel / on multiple clients is to manually start it on each client and then manually aggregate results. I saw this as an area for improvement </a:t>
            </a:r>
          </a:p>
        </p:txBody>
      </p:sp>
    </p:spTree>
    <p:extLst>
      <p:ext uri="{BB962C8B-B14F-4D97-AF65-F5344CB8AC3E}">
        <p14:creationId xmlns:p14="http://schemas.microsoft.com/office/powerpoint/2010/main" val="2493015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9E232-81F6-8F44-8529-26687A9F04F2}"/>
              </a:ext>
            </a:extLst>
          </p:cNvPr>
          <p:cNvSpPr>
            <a:spLocks noGrp="1"/>
          </p:cNvSpPr>
          <p:nvPr>
            <p:ph type="title"/>
          </p:nvPr>
        </p:nvSpPr>
        <p:spPr>
          <a:xfrm>
            <a:off x="1077361" y="305654"/>
            <a:ext cx="9950103" cy="1507376"/>
          </a:xfrm>
        </p:spPr>
        <p:txBody>
          <a:bodyPr/>
          <a:lstStyle/>
          <a:p>
            <a:r>
              <a:rPr lang="en-US" dirty="0"/>
              <a:t>Objectives</a:t>
            </a:r>
          </a:p>
        </p:txBody>
      </p:sp>
      <p:sp>
        <p:nvSpPr>
          <p:cNvPr id="3" name="Content Placeholder 2">
            <a:extLst>
              <a:ext uri="{FF2B5EF4-FFF2-40B4-BE49-F238E27FC236}">
                <a16:creationId xmlns:a16="http://schemas.microsoft.com/office/drawing/2014/main" id="{16322873-C395-5D4B-8E58-241A5240B240}"/>
              </a:ext>
            </a:extLst>
          </p:cNvPr>
          <p:cNvSpPr>
            <a:spLocks noGrp="1"/>
          </p:cNvSpPr>
          <p:nvPr>
            <p:ph idx="1"/>
          </p:nvPr>
        </p:nvSpPr>
        <p:spPr>
          <a:xfrm>
            <a:off x="1077360" y="1927694"/>
            <a:ext cx="9950103" cy="4539093"/>
          </a:xfrm>
        </p:spPr>
        <p:txBody>
          <a:bodyPr>
            <a:normAutofit fontScale="92500"/>
          </a:bodyPr>
          <a:lstStyle/>
          <a:p>
            <a:r>
              <a:rPr lang="en-US" dirty="0"/>
              <a:t>Through discussions with my supervisor and own research we decided on a list of deliverables that would be appropriate to improve the client, with the broad goal of making it more representative and ‘up-to-date’.</a:t>
            </a:r>
          </a:p>
          <a:p>
            <a:r>
              <a:rPr lang="en-US" dirty="0"/>
              <a:t>Existing research by </a:t>
            </a:r>
            <a:r>
              <a:rPr lang="en-US" dirty="0" err="1"/>
              <a:t>Pokluda</a:t>
            </a:r>
            <a:r>
              <a:rPr lang="en-US" dirty="0"/>
              <a:t> and Sun [10] and </a:t>
            </a:r>
            <a:r>
              <a:rPr lang="en-US" dirty="0" err="1"/>
              <a:t>Nelubin</a:t>
            </a:r>
            <a:r>
              <a:rPr lang="en-US" dirty="0"/>
              <a:t> &amp; </a:t>
            </a:r>
            <a:r>
              <a:rPr lang="en-US" dirty="0" err="1"/>
              <a:t>Engber</a:t>
            </a:r>
            <a:r>
              <a:rPr lang="en-US" dirty="0"/>
              <a:t> [11] took a stab at creating an availability benchmark, with the latter providing a more representative attempt.</a:t>
            </a:r>
          </a:p>
          <a:p>
            <a:r>
              <a:rPr lang="en-US" dirty="0"/>
              <a:t>Both would create a cluster, let it run and then use a sig-9 kill command during execution and measure the effect that it had on the data store. </a:t>
            </a:r>
          </a:p>
          <a:p>
            <a:r>
              <a:rPr lang="en-US" dirty="0"/>
              <a:t>Objective 1: This, as stated in the original YCSB paper, is insufficient as a measure of availability and a true benchmark would examine a variety of faults. </a:t>
            </a:r>
          </a:p>
          <a:p>
            <a:r>
              <a:rPr lang="en-US" dirty="0"/>
              <a:t>Objective 2: When examining NoSQL data stores you expect to be able to stress the database under large workloads via parallelization, I wanted to implement this</a:t>
            </a:r>
          </a:p>
          <a:p>
            <a:r>
              <a:rPr lang="en-US" dirty="0"/>
              <a:t>Objective 3: Allow the data produced from the benchmarks to be more digestible and useful.</a:t>
            </a:r>
          </a:p>
        </p:txBody>
      </p:sp>
    </p:spTree>
    <p:extLst>
      <p:ext uri="{BB962C8B-B14F-4D97-AF65-F5344CB8AC3E}">
        <p14:creationId xmlns:p14="http://schemas.microsoft.com/office/powerpoint/2010/main" val="3851381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17FB6-6C2E-1D47-A0ED-EE14D7F9A10E}"/>
              </a:ext>
            </a:extLst>
          </p:cNvPr>
          <p:cNvSpPr>
            <a:spLocks noGrp="1"/>
          </p:cNvSpPr>
          <p:nvPr>
            <p:ph type="title"/>
          </p:nvPr>
        </p:nvSpPr>
        <p:spPr>
          <a:xfrm>
            <a:off x="1077361" y="333935"/>
            <a:ext cx="9950103" cy="1507376"/>
          </a:xfrm>
        </p:spPr>
        <p:txBody>
          <a:bodyPr/>
          <a:lstStyle/>
          <a:p>
            <a:r>
              <a:rPr lang="en-US" dirty="0"/>
              <a:t>Technical High-Level Goals</a:t>
            </a:r>
          </a:p>
        </p:txBody>
      </p:sp>
      <p:sp>
        <p:nvSpPr>
          <p:cNvPr id="3" name="Content Placeholder 2">
            <a:extLst>
              <a:ext uri="{FF2B5EF4-FFF2-40B4-BE49-F238E27FC236}">
                <a16:creationId xmlns:a16="http://schemas.microsoft.com/office/drawing/2014/main" id="{7233AE67-8B80-2C46-A591-23D167BCB955}"/>
              </a:ext>
            </a:extLst>
          </p:cNvPr>
          <p:cNvSpPr>
            <a:spLocks noGrp="1"/>
          </p:cNvSpPr>
          <p:nvPr>
            <p:ph idx="1"/>
          </p:nvPr>
        </p:nvSpPr>
        <p:spPr>
          <a:xfrm>
            <a:off x="1077361" y="2201073"/>
            <a:ext cx="9950103" cy="3513514"/>
          </a:xfrm>
        </p:spPr>
        <p:txBody>
          <a:bodyPr/>
          <a:lstStyle/>
          <a:p>
            <a:r>
              <a:rPr lang="en-US" dirty="0"/>
              <a:t>To create scripts that allow injection of faults into a database node. Minimum of three different faults (kill-9, split brain, problems introduced via a firewall)</a:t>
            </a:r>
          </a:p>
          <a:p>
            <a:r>
              <a:rPr lang="en-US" dirty="0"/>
              <a:t>To be able to drive a benchmark run from a single master node and allow clients (as many as the user wants) to join the run via SSH or other means.</a:t>
            </a:r>
          </a:p>
          <a:p>
            <a:r>
              <a:rPr lang="en-US" dirty="0"/>
              <a:t>Automatic division of the workload for distribution amongst clients.</a:t>
            </a:r>
          </a:p>
          <a:p>
            <a:r>
              <a:rPr lang="en-US" dirty="0"/>
              <a:t>To have automatic aggregation of results from clients, rather than having to do so manually.</a:t>
            </a:r>
          </a:p>
          <a:p>
            <a:r>
              <a:rPr lang="en-US" dirty="0"/>
              <a:t>To produce useful graphs from these results (such as time series graphs) that allow for thorough analysis of the effect of the faults on the data stores.</a:t>
            </a:r>
          </a:p>
          <a:p>
            <a:endParaRPr lang="en-US" dirty="0"/>
          </a:p>
          <a:p>
            <a:endParaRPr lang="en-US" dirty="0"/>
          </a:p>
        </p:txBody>
      </p:sp>
    </p:spTree>
    <p:extLst>
      <p:ext uri="{BB962C8B-B14F-4D97-AF65-F5344CB8AC3E}">
        <p14:creationId xmlns:p14="http://schemas.microsoft.com/office/powerpoint/2010/main" val="309836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DD253-BAB0-DC47-8972-7559D798016D}"/>
              </a:ext>
            </a:extLst>
          </p:cNvPr>
          <p:cNvSpPr>
            <a:spLocks noGrp="1"/>
          </p:cNvSpPr>
          <p:nvPr>
            <p:ph type="title"/>
          </p:nvPr>
        </p:nvSpPr>
        <p:spPr>
          <a:xfrm>
            <a:off x="1001946" y="154826"/>
            <a:ext cx="9950103" cy="1507376"/>
          </a:xfrm>
        </p:spPr>
        <p:txBody>
          <a:bodyPr/>
          <a:lstStyle/>
          <a:p>
            <a:r>
              <a:rPr lang="en-US" dirty="0"/>
              <a:t>Functionality </a:t>
            </a:r>
          </a:p>
        </p:txBody>
      </p:sp>
      <p:sp>
        <p:nvSpPr>
          <p:cNvPr id="3" name="Content Placeholder 2">
            <a:extLst>
              <a:ext uri="{FF2B5EF4-FFF2-40B4-BE49-F238E27FC236}">
                <a16:creationId xmlns:a16="http://schemas.microsoft.com/office/drawing/2014/main" id="{8FC2A422-28E8-7C47-8FCF-18F848EA36D1}"/>
              </a:ext>
            </a:extLst>
          </p:cNvPr>
          <p:cNvSpPr>
            <a:spLocks noGrp="1"/>
          </p:cNvSpPr>
          <p:nvPr>
            <p:ph idx="1"/>
          </p:nvPr>
        </p:nvSpPr>
        <p:spPr>
          <a:xfrm>
            <a:off x="1001946" y="1672243"/>
            <a:ext cx="9950103" cy="3513514"/>
          </a:xfrm>
        </p:spPr>
        <p:txBody>
          <a:bodyPr/>
          <a:lstStyle/>
          <a:p>
            <a:r>
              <a:rPr lang="en-US" dirty="0"/>
              <a:t>The GitHub repository provides instructions for provisioning client and master machines alike.</a:t>
            </a:r>
          </a:p>
          <a:p>
            <a:r>
              <a:rPr lang="en-US" dirty="0"/>
              <a:t>Benchmark runs are driven from a command line interface, nodes may join whenever, dynamically.</a:t>
            </a:r>
          </a:p>
          <a:p>
            <a:r>
              <a:rPr lang="en-US" dirty="0"/>
              <a:t>System was designed with emphasis on its robustness being stressed from my supervisor. </a:t>
            </a:r>
          </a:p>
          <a:p>
            <a:r>
              <a:rPr lang="en-US" dirty="0"/>
              <a:t>Help menu and error messages provided, to my knowledge haven’t experienced any unhandled error cases.</a:t>
            </a:r>
          </a:p>
          <a:p>
            <a:r>
              <a:rPr lang="en-US" dirty="0"/>
              <a:t>Figure 1 below shows the initiation of a master node.</a:t>
            </a:r>
          </a:p>
        </p:txBody>
      </p:sp>
      <p:pic>
        <p:nvPicPr>
          <p:cNvPr id="5" name="Picture 4" descr="Text&#10;&#10;Description automatically generated">
            <a:extLst>
              <a:ext uri="{FF2B5EF4-FFF2-40B4-BE49-F238E27FC236}">
                <a16:creationId xmlns:a16="http://schemas.microsoft.com/office/drawing/2014/main" id="{3FDCE2E2-E6D3-7145-BDE5-2DF2371B1397}"/>
              </a:ext>
            </a:extLst>
          </p:cNvPr>
          <p:cNvPicPr>
            <a:picLocks noChangeAspect="1"/>
          </p:cNvPicPr>
          <p:nvPr/>
        </p:nvPicPr>
        <p:blipFill>
          <a:blip r:embed="rId2"/>
          <a:stretch>
            <a:fillRect/>
          </a:stretch>
        </p:blipFill>
        <p:spPr>
          <a:xfrm>
            <a:off x="1081956" y="4988674"/>
            <a:ext cx="6554391" cy="1714500"/>
          </a:xfrm>
          <a:prstGeom prst="rect">
            <a:avLst/>
          </a:prstGeom>
        </p:spPr>
      </p:pic>
    </p:spTree>
    <p:extLst>
      <p:ext uri="{BB962C8B-B14F-4D97-AF65-F5344CB8AC3E}">
        <p14:creationId xmlns:p14="http://schemas.microsoft.com/office/powerpoint/2010/main" val="1029321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EC129-82C4-8445-AFDD-04DAD6565804}"/>
              </a:ext>
            </a:extLst>
          </p:cNvPr>
          <p:cNvSpPr>
            <a:spLocks noGrp="1"/>
          </p:cNvSpPr>
          <p:nvPr>
            <p:ph type="title"/>
          </p:nvPr>
        </p:nvSpPr>
        <p:spPr>
          <a:xfrm>
            <a:off x="1120948" y="-28358"/>
            <a:ext cx="9950103" cy="1507376"/>
          </a:xfrm>
        </p:spPr>
        <p:txBody>
          <a:bodyPr/>
          <a:lstStyle/>
          <a:p>
            <a:r>
              <a:rPr lang="en-US" dirty="0"/>
              <a:t>Functionality</a:t>
            </a:r>
          </a:p>
        </p:txBody>
      </p:sp>
      <p:pic>
        <p:nvPicPr>
          <p:cNvPr id="10" name="Picture 9" descr="Text&#10;&#10;Description automatically generated">
            <a:extLst>
              <a:ext uri="{FF2B5EF4-FFF2-40B4-BE49-F238E27FC236}">
                <a16:creationId xmlns:a16="http://schemas.microsoft.com/office/drawing/2014/main" id="{2108AC0D-A76D-E14A-BFC2-8A6E9BF228B1}"/>
              </a:ext>
            </a:extLst>
          </p:cNvPr>
          <p:cNvPicPr>
            <a:picLocks noChangeAspect="1"/>
          </p:cNvPicPr>
          <p:nvPr/>
        </p:nvPicPr>
        <p:blipFill>
          <a:blip r:embed="rId2"/>
          <a:stretch>
            <a:fillRect/>
          </a:stretch>
        </p:blipFill>
        <p:spPr>
          <a:xfrm>
            <a:off x="273050" y="4619104"/>
            <a:ext cx="7213600" cy="1143000"/>
          </a:xfrm>
          <a:prstGeom prst="rect">
            <a:avLst/>
          </a:prstGeom>
        </p:spPr>
      </p:pic>
      <p:sp>
        <p:nvSpPr>
          <p:cNvPr id="4" name="TextBox 3">
            <a:extLst>
              <a:ext uri="{FF2B5EF4-FFF2-40B4-BE49-F238E27FC236}">
                <a16:creationId xmlns:a16="http://schemas.microsoft.com/office/drawing/2014/main" id="{E2BE8E4D-8CEC-FD4B-8A99-BD60CFFDF1D2}"/>
              </a:ext>
            </a:extLst>
          </p:cNvPr>
          <p:cNvSpPr txBox="1"/>
          <p:nvPr/>
        </p:nvSpPr>
        <p:spPr>
          <a:xfrm>
            <a:off x="320040" y="6211669"/>
            <a:ext cx="7166610" cy="646331"/>
          </a:xfrm>
          <a:prstGeom prst="rect">
            <a:avLst/>
          </a:prstGeom>
          <a:noFill/>
        </p:spPr>
        <p:txBody>
          <a:bodyPr wrap="square" rtlCol="0">
            <a:spAutoFit/>
          </a:bodyPr>
          <a:lstStyle/>
          <a:p>
            <a:r>
              <a:rPr lang="en-US" dirty="0"/>
              <a:t>Figure 2 shows the load phase of a benchmark being distributed to one worker node and a part of the output on the worker node.</a:t>
            </a:r>
          </a:p>
        </p:txBody>
      </p:sp>
      <p:pic>
        <p:nvPicPr>
          <p:cNvPr id="7" name="Picture 6">
            <a:extLst>
              <a:ext uri="{FF2B5EF4-FFF2-40B4-BE49-F238E27FC236}">
                <a16:creationId xmlns:a16="http://schemas.microsoft.com/office/drawing/2014/main" id="{093B3F17-0416-764D-8D82-43157FFE0A97}"/>
              </a:ext>
            </a:extLst>
          </p:cNvPr>
          <p:cNvPicPr>
            <a:picLocks noChangeAspect="1"/>
          </p:cNvPicPr>
          <p:nvPr/>
        </p:nvPicPr>
        <p:blipFill rotWithShape="1">
          <a:blip r:embed="rId3"/>
          <a:srcRect r="44687" b="5584"/>
          <a:stretch/>
        </p:blipFill>
        <p:spPr>
          <a:xfrm>
            <a:off x="273050" y="5841102"/>
            <a:ext cx="6743700" cy="291568"/>
          </a:xfrm>
          <a:prstGeom prst="rect">
            <a:avLst/>
          </a:prstGeom>
        </p:spPr>
      </p:pic>
      <p:sp>
        <p:nvSpPr>
          <p:cNvPr id="16" name="Content Placeholder 2">
            <a:extLst>
              <a:ext uri="{FF2B5EF4-FFF2-40B4-BE49-F238E27FC236}">
                <a16:creationId xmlns:a16="http://schemas.microsoft.com/office/drawing/2014/main" id="{41ECB590-1C31-224A-90DF-CA056492CB4F}"/>
              </a:ext>
            </a:extLst>
          </p:cNvPr>
          <p:cNvSpPr>
            <a:spLocks noGrp="1"/>
          </p:cNvSpPr>
          <p:nvPr>
            <p:ph idx="1"/>
          </p:nvPr>
        </p:nvSpPr>
        <p:spPr>
          <a:xfrm>
            <a:off x="1001946" y="1479018"/>
            <a:ext cx="9950103" cy="3513514"/>
          </a:xfrm>
        </p:spPr>
        <p:txBody>
          <a:bodyPr/>
          <a:lstStyle/>
          <a:p>
            <a:r>
              <a:rPr lang="en-US" dirty="0"/>
              <a:t>Master node started, any number of clients can connect to this master by providing an IP address and a port number.</a:t>
            </a:r>
          </a:p>
          <a:p>
            <a:r>
              <a:rPr lang="en-US" dirty="0"/>
              <a:t>For load and run phases of the database, the workload is distributed evenly via total work / number of nodes available. Comes in handy for stress testing with large datasets.</a:t>
            </a:r>
          </a:p>
          <a:p>
            <a:r>
              <a:rPr lang="en-US" dirty="0"/>
              <a:t>After each benchmark run the results are saved locally to each machine, and returned to the master node and aggregated together for use in data analytics.</a:t>
            </a:r>
          </a:p>
          <a:p>
            <a:r>
              <a:rPr lang="en-US" dirty="0"/>
              <a:t>These results can then be converted to a time series graph among others, at the users discretion as to not waste disk space.</a:t>
            </a:r>
          </a:p>
        </p:txBody>
      </p:sp>
    </p:spTree>
    <p:extLst>
      <p:ext uri="{BB962C8B-B14F-4D97-AF65-F5344CB8AC3E}">
        <p14:creationId xmlns:p14="http://schemas.microsoft.com/office/powerpoint/2010/main" val="4211446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3F173-20ED-1B40-8109-157DE57716ED}"/>
              </a:ext>
            </a:extLst>
          </p:cNvPr>
          <p:cNvSpPr>
            <a:spLocks noGrp="1"/>
          </p:cNvSpPr>
          <p:nvPr>
            <p:ph type="title"/>
          </p:nvPr>
        </p:nvSpPr>
        <p:spPr>
          <a:xfrm>
            <a:off x="1052015" y="-282288"/>
            <a:ext cx="9950103" cy="1507376"/>
          </a:xfrm>
        </p:spPr>
        <p:txBody>
          <a:bodyPr/>
          <a:lstStyle/>
          <a:p>
            <a:r>
              <a:rPr lang="en-US" dirty="0"/>
              <a:t>Implementation &amp; Testing</a:t>
            </a:r>
          </a:p>
        </p:txBody>
      </p:sp>
      <p:sp>
        <p:nvSpPr>
          <p:cNvPr id="3" name="Content Placeholder 2">
            <a:extLst>
              <a:ext uri="{FF2B5EF4-FFF2-40B4-BE49-F238E27FC236}">
                <a16:creationId xmlns:a16="http://schemas.microsoft.com/office/drawing/2014/main" id="{E2A18118-C4EE-6247-AEB7-7B83845F74E5}"/>
              </a:ext>
            </a:extLst>
          </p:cNvPr>
          <p:cNvSpPr>
            <a:spLocks noGrp="1"/>
          </p:cNvSpPr>
          <p:nvPr>
            <p:ph idx="1"/>
          </p:nvPr>
        </p:nvSpPr>
        <p:spPr>
          <a:xfrm>
            <a:off x="853442" y="1225088"/>
            <a:ext cx="9950103" cy="4798522"/>
          </a:xfrm>
        </p:spPr>
        <p:txBody>
          <a:bodyPr>
            <a:normAutofit/>
          </a:bodyPr>
          <a:lstStyle/>
          <a:p>
            <a:r>
              <a:rPr lang="en-US" dirty="0"/>
              <a:t>Python programming primarily used, with some smaller bash scripts and pieces of Python code. Python was the best tool for the job, high level abstractions to enable the required distributed functionality.</a:t>
            </a:r>
          </a:p>
          <a:p>
            <a:r>
              <a:rPr lang="en-US" dirty="0"/>
              <a:t>Initially was fixated on using Scala due to its distributed nature but having emailed the authors of NoSQL mark paper for their opinion, suggested no need to reinvent the wheel / add unnecessary complexity – focus on the important parts of the research.</a:t>
            </a:r>
          </a:p>
          <a:p>
            <a:r>
              <a:rPr lang="en-US" dirty="0"/>
              <a:t>Each node will require a copy of YCSB and the YCSB-A </a:t>
            </a:r>
          </a:p>
          <a:p>
            <a:pPr marL="0" indent="0">
              <a:buNone/>
            </a:pPr>
            <a:r>
              <a:rPr lang="en-US" dirty="0"/>
              <a:t>wrapper to allow the extended functionality.</a:t>
            </a:r>
          </a:p>
          <a:p>
            <a:r>
              <a:rPr lang="en-US" dirty="0"/>
              <a:t>Currently the client allows for testing on MongoDB and                                                                      </a:t>
            </a:r>
          </a:p>
          <a:p>
            <a:pPr marL="0" indent="0">
              <a:buNone/>
            </a:pPr>
            <a:r>
              <a:rPr lang="en-US" dirty="0" err="1"/>
              <a:t>CassandraDB</a:t>
            </a:r>
            <a:r>
              <a:rPr lang="en-US" dirty="0"/>
              <a:t>. Two of the most popular NoSQL data stores. [12]</a:t>
            </a:r>
          </a:p>
          <a:p>
            <a:r>
              <a:rPr lang="en-US" dirty="0"/>
              <a:t>Will be looking to expand past this in future work.</a:t>
            </a:r>
          </a:p>
          <a:p>
            <a:endParaRPr lang="en-US" dirty="0"/>
          </a:p>
          <a:p>
            <a:endParaRPr lang="en-US" dirty="0"/>
          </a:p>
        </p:txBody>
      </p:sp>
      <p:pic>
        <p:nvPicPr>
          <p:cNvPr id="5" name="Picture 4" descr="Diagram&#10;&#10;Description automatically generated">
            <a:extLst>
              <a:ext uri="{FF2B5EF4-FFF2-40B4-BE49-F238E27FC236}">
                <a16:creationId xmlns:a16="http://schemas.microsoft.com/office/drawing/2014/main" id="{CBA3657E-6756-5E48-A894-6AB3E4107E9E}"/>
              </a:ext>
            </a:extLst>
          </p:cNvPr>
          <p:cNvPicPr>
            <a:picLocks noChangeAspect="1"/>
          </p:cNvPicPr>
          <p:nvPr/>
        </p:nvPicPr>
        <p:blipFill rotWithShape="1">
          <a:blip r:embed="rId2"/>
          <a:srcRect l="572" r="-1"/>
          <a:stretch/>
        </p:blipFill>
        <p:spPr>
          <a:xfrm>
            <a:off x="7566659" y="3634740"/>
            <a:ext cx="3755497" cy="2875280"/>
          </a:xfrm>
          <a:prstGeom prst="rect">
            <a:avLst/>
          </a:prstGeom>
        </p:spPr>
      </p:pic>
    </p:spTree>
    <p:extLst>
      <p:ext uri="{BB962C8B-B14F-4D97-AF65-F5344CB8AC3E}">
        <p14:creationId xmlns:p14="http://schemas.microsoft.com/office/powerpoint/2010/main" val="592982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2031E-95B7-324A-A102-76DA3FFD3EA5}"/>
              </a:ext>
            </a:extLst>
          </p:cNvPr>
          <p:cNvSpPr>
            <a:spLocks noGrp="1"/>
          </p:cNvSpPr>
          <p:nvPr>
            <p:ph type="title"/>
          </p:nvPr>
        </p:nvSpPr>
        <p:spPr>
          <a:xfrm>
            <a:off x="1077362" y="0"/>
            <a:ext cx="9950103" cy="1507376"/>
          </a:xfrm>
        </p:spPr>
        <p:txBody>
          <a:bodyPr/>
          <a:lstStyle/>
          <a:p>
            <a:r>
              <a:rPr lang="en-US" dirty="0"/>
              <a:t>Results / Conclusions</a:t>
            </a:r>
          </a:p>
        </p:txBody>
      </p:sp>
      <p:sp>
        <p:nvSpPr>
          <p:cNvPr id="3" name="Content Placeholder 2">
            <a:extLst>
              <a:ext uri="{FF2B5EF4-FFF2-40B4-BE49-F238E27FC236}">
                <a16:creationId xmlns:a16="http://schemas.microsoft.com/office/drawing/2014/main" id="{68280B9D-A018-824B-A18F-5455E3C9C46C}"/>
              </a:ext>
            </a:extLst>
          </p:cNvPr>
          <p:cNvSpPr>
            <a:spLocks noGrp="1"/>
          </p:cNvSpPr>
          <p:nvPr>
            <p:ph idx="1"/>
          </p:nvPr>
        </p:nvSpPr>
        <p:spPr>
          <a:xfrm>
            <a:off x="1077361" y="1672242"/>
            <a:ext cx="9861149" cy="4831427"/>
          </a:xfrm>
        </p:spPr>
        <p:txBody>
          <a:bodyPr>
            <a:normAutofit fontScale="92500" lnSpcReduction="20000"/>
          </a:bodyPr>
          <a:lstStyle/>
          <a:p>
            <a:r>
              <a:rPr lang="en-US" dirty="0"/>
              <a:t>At the time of writing the actual results for each individual database aren’t available to be displayed here but will be available in the final report. (ECF)</a:t>
            </a:r>
          </a:p>
          <a:p>
            <a:r>
              <a:rPr lang="en-US" dirty="0"/>
              <a:t>I have hypothesized that MongoDB will outperform Cassandra in its recovery characteristics, due to the extensive mechanisms that MongoDB has in place to ensure high availability. Not least to mention their sharded clusters with replication sets and genius underlying technologies such as elections amongst nodes in the case of failure and configurable heartbeat responses that decide whether to accommodate for a failed node.</a:t>
            </a:r>
          </a:p>
          <a:p>
            <a:r>
              <a:rPr lang="en-US" dirty="0"/>
              <a:t>I could have provided responses on a local configuration here, but as I’m talking about big distributed data stores and the need for parallelization, I’ve configured AWS instances for testing (see report).</a:t>
            </a:r>
          </a:p>
          <a:p>
            <a:r>
              <a:rPr lang="en-US" dirty="0"/>
              <a:t>^ Other professional and industrial standard YCSB extensions do it this way so that the database can properly be examined under duress.</a:t>
            </a:r>
          </a:p>
          <a:p>
            <a:r>
              <a:rPr lang="en-US" dirty="0"/>
              <a:t>Also, to put my software to the test under extreme workloads working with huge datasets and realistic set ups. Test runs will include different sized clusters, optimized and different numbers of threads</a:t>
            </a:r>
          </a:p>
        </p:txBody>
      </p:sp>
    </p:spTree>
    <p:extLst>
      <p:ext uri="{BB962C8B-B14F-4D97-AF65-F5344CB8AC3E}">
        <p14:creationId xmlns:p14="http://schemas.microsoft.com/office/powerpoint/2010/main" val="1344070985"/>
      </p:ext>
    </p:extLst>
  </p:cSld>
  <p:clrMapOvr>
    <a:masterClrMapping/>
  </p:clrMapOvr>
</p:sld>
</file>

<file path=ppt/theme/theme1.xml><?xml version="1.0" encoding="utf-8"?>
<a:theme xmlns:a="http://schemas.openxmlformats.org/drawingml/2006/main" name="BlocksVTI">
  <a:themeElements>
    <a:clrScheme name="AnalogousFromRegularSeedLeftStep">
      <a:dk1>
        <a:srgbClr val="000000"/>
      </a:dk1>
      <a:lt1>
        <a:srgbClr val="FFFFFF"/>
      </a:lt1>
      <a:dk2>
        <a:srgbClr val="1B2830"/>
      </a:dk2>
      <a:lt2>
        <a:srgbClr val="F0F2F3"/>
      </a:lt2>
      <a:accent1>
        <a:srgbClr val="CF8B41"/>
      </a:accent1>
      <a:accent2>
        <a:srgbClr val="BD3E2F"/>
      </a:accent2>
      <a:accent3>
        <a:srgbClr val="CF416D"/>
      </a:accent3>
      <a:accent4>
        <a:srgbClr val="BD2F96"/>
      </a:accent4>
      <a:accent5>
        <a:srgbClr val="BA41CF"/>
      </a:accent5>
      <a:accent6>
        <a:srgbClr val="7032BE"/>
      </a:accent6>
      <a:hlink>
        <a:srgbClr val="3F7CBF"/>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otalTime>242</TotalTime>
  <Words>1648</Words>
  <Application>Microsoft Macintosh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Avenir Next LT Pro</vt:lpstr>
      <vt:lpstr>Avenir Next LT Pro Light</vt:lpstr>
      <vt:lpstr>BlocksVTI</vt:lpstr>
      <vt:lpstr>YCSB – A </vt:lpstr>
      <vt:lpstr>What is YCSB?</vt:lpstr>
      <vt:lpstr>YCSB-A</vt:lpstr>
      <vt:lpstr>Objectives</vt:lpstr>
      <vt:lpstr>Technical High-Level Goals</vt:lpstr>
      <vt:lpstr>Functionality </vt:lpstr>
      <vt:lpstr>Functionality</vt:lpstr>
      <vt:lpstr>Implementation &amp; Testing</vt:lpstr>
      <vt:lpstr>Results / Conclusions</vt:lpstr>
      <vt:lpstr>Reflections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YCSB – A </dc:title>
  <dc:creator>Aaron Grill</dc:creator>
  <cp:lastModifiedBy>Aaron Grill</cp:lastModifiedBy>
  <cp:revision>13</cp:revision>
  <dcterms:created xsi:type="dcterms:W3CDTF">2021-04-26T03:47:40Z</dcterms:created>
  <dcterms:modified xsi:type="dcterms:W3CDTF">2021-04-26T07:49:56Z</dcterms:modified>
</cp:coreProperties>
</file>