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9" r:id="rId3"/>
    <p:sldId id="257" r:id="rId4"/>
    <p:sldId id="260" r:id="rId5"/>
    <p:sldId id="267" r:id="rId6"/>
    <p:sldId id="269" r:id="rId7"/>
    <p:sldId id="270" r:id="rId8"/>
    <p:sldId id="271" r:id="rId9"/>
    <p:sldId id="272" r:id="rId10"/>
    <p:sldId id="273" r:id="rId11"/>
    <p:sldId id="274" r:id="rId12"/>
    <p:sldId id="275" r:id="rId13"/>
    <p:sldId id="276" r:id="rId14"/>
    <p:sldId id="277" r:id="rId15"/>
    <p:sldId id="262" r:id="rId16"/>
    <p:sldId id="278" r:id="rId17"/>
    <p:sldId id="279"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5"/>
    <p:restoredTop sz="73594"/>
  </p:normalViewPr>
  <p:slideViewPr>
    <p:cSldViewPr snapToGrid="0">
      <p:cViewPr varScale="1">
        <p:scale>
          <a:sx n="91" d="100"/>
          <a:sy n="91" d="100"/>
        </p:scale>
        <p:origin x="1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2F88E-3B49-AF47-B204-26A6EEF2BABB}"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FA6F4-FB90-314F-8DDB-1C8806A77A25}" type="slidenum">
              <a:rPr lang="en-US" smtClean="0"/>
              <a:t>‹#›</a:t>
            </a:fld>
            <a:endParaRPr lang="en-US"/>
          </a:p>
        </p:txBody>
      </p:sp>
    </p:spTree>
    <p:extLst>
      <p:ext uri="{BB962C8B-B14F-4D97-AF65-F5344CB8AC3E}">
        <p14:creationId xmlns:p14="http://schemas.microsoft.com/office/powerpoint/2010/main" val="322803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susceptible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4</a:t>
            </a:fld>
            <a:endParaRPr lang="en-US"/>
          </a:p>
        </p:txBody>
      </p:sp>
    </p:spTree>
    <p:extLst>
      <p:ext uri="{BB962C8B-B14F-4D97-AF65-F5344CB8AC3E}">
        <p14:creationId xmlns:p14="http://schemas.microsoft.com/office/powerpoint/2010/main" val="2202574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17</a:t>
            </a:fld>
            <a:endParaRPr lang="en-US"/>
          </a:p>
        </p:txBody>
      </p:sp>
    </p:spTree>
    <p:extLst>
      <p:ext uri="{BB962C8B-B14F-4D97-AF65-F5344CB8AC3E}">
        <p14:creationId xmlns:p14="http://schemas.microsoft.com/office/powerpoint/2010/main" val="68067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5</a:t>
            </a:fld>
            <a:endParaRPr lang="en-US"/>
          </a:p>
        </p:txBody>
      </p:sp>
    </p:spTree>
    <p:extLst>
      <p:ext uri="{BB962C8B-B14F-4D97-AF65-F5344CB8AC3E}">
        <p14:creationId xmlns:p14="http://schemas.microsoft.com/office/powerpoint/2010/main" val="1426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6</a:t>
            </a:fld>
            <a:endParaRPr lang="en-US"/>
          </a:p>
        </p:txBody>
      </p:sp>
    </p:spTree>
    <p:extLst>
      <p:ext uri="{BB962C8B-B14F-4D97-AF65-F5344CB8AC3E}">
        <p14:creationId xmlns:p14="http://schemas.microsoft.com/office/powerpoint/2010/main" val="67147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recovered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8</a:t>
            </a:fld>
            <a:endParaRPr lang="en-US"/>
          </a:p>
        </p:txBody>
      </p:sp>
    </p:spTree>
    <p:extLst>
      <p:ext uri="{BB962C8B-B14F-4D97-AF65-F5344CB8AC3E}">
        <p14:creationId xmlns:p14="http://schemas.microsoft.com/office/powerpoint/2010/main" val="256689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Y IS PROPORTIONS. </a:t>
            </a:r>
          </a:p>
        </p:txBody>
      </p:sp>
      <p:sp>
        <p:nvSpPr>
          <p:cNvPr id="4" name="Slide Number Placeholder 3"/>
          <p:cNvSpPr>
            <a:spLocks noGrp="1"/>
          </p:cNvSpPr>
          <p:nvPr>
            <p:ph type="sldNum" sz="quarter" idx="5"/>
          </p:nvPr>
        </p:nvSpPr>
        <p:spPr/>
        <p:txBody>
          <a:bodyPr/>
          <a:lstStyle/>
          <a:p>
            <a:fld id="{F4FFA6F4-FB90-314F-8DDB-1C8806A77A25}" type="slidenum">
              <a:rPr lang="en-US" smtClean="0"/>
              <a:t>12</a:t>
            </a:fld>
            <a:endParaRPr lang="en-US"/>
          </a:p>
        </p:txBody>
      </p:sp>
    </p:spTree>
    <p:extLst>
      <p:ext uri="{BB962C8B-B14F-4D97-AF65-F5344CB8AC3E}">
        <p14:creationId xmlns:p14="http://schemas.microsoft.com/office/powerpoint/2010/main" val="171083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13</a:t>
            </a:fld>
            <a:endParaRPr lang="en-US"/>
          </a:p>
        </p:txBody>
      </p:sp>
    </p:spTree>
    <p:extLst>
      <p:ext uri="{BB962C8B-B14F-4D97-AF65-F5344CB8AC3E}">
        <p14:creationId xmlns:p14="http://schemas.microsoft.com/office/powerpoint/2010/main" val="320280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14</a:t>
            </a:fld>
            <a:endParaRPr lang="en-US"/>
          </a:p>
        </p:txBody>
      </p:sp>
    </p:spTree>
    <p:extLst>
      <p:ext uri="{BB962C8B-B14F-4D97-AF65-F5344CB8AC3E}">
        <p14:creationId xmlns:p14="http://schemas.microsoft.com/office/powerpoint/2010/main" val="322047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each of these assumptions. When are they valid and when are they not? How do you think we might change the model structure to take some of these assumptions into account? </a:t>
            </a:r>
          </a:p>
        </p:txBody>
      </p:sp>
      <p:sp>
        <p:nvSpPr>
          <p:cNvPr id="4" name="Slide Number Placeholder 3"/>
          <p:cNvSpPr>
            <a:spLocks noGrp="1"/>
          </p:cNvSpPr>
          <p:nvPr>
            <p:ph type="sldNum" sz="quarter" idx="5"/>
          </p:nvPr>
        </p:nvSpPr>
        <p:spPr/>
        <p:txBody>
          <a:bodyPr/>
          <a:lstStyle/>
          <a:p>
            <a:fld id="{F4FFA6F4-FB90-314F-8DDB-1C8806A77A25}" type="slidenum">
              <a:rPr lang="en-US" smtClean="0"/>
              <a:t>15</a:t>
            </a:fld>
            <a:endParaRPr lang="en-US"/>
          </a:p>
        </p:txBody>
      </p:sp>
    </p:spTree>
    <p:extLst>
      <p:ext uri="{BB962C8B-B14F-4D97-AF65-F5344CB8AC3E}">
        <p14:creationId xmlns:p14="http://schemas.microsoft.com/office/powerpoint/2010/main" val="169714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16</a:t>
            </a:fld>
            <a:endParaRPr lang="en-US"/>
          </a:p>
        </p:txBody>
      </p:sp>
    </p:spTree>
    <p:extLst>
      <p:ext uri="{BB962C8B-B14F-4D97-AF65-F5344CB8AC3E}">
        <p14:creationId xmlns:p14="http://schemas.microsoft.com/office/powerpoint/2010/main" val="45692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006F-1C91-580E-F6C0-D621AF023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AC08F-C2A5-053F-AEEB-1D7402CE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4B873-921F-724C-B401-4328EE29E77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E38CA0D-948C-DCEA-B99E-4A83112F3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6AF15-1CCE-79A0-717A-43630D2F12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367297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C51-D8CC-E19A-AF80-C3C205277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DC35E-241F-2602-6CB3-E02136D0A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6C405-93D7-1E65-EA48-4C82343DF718}"/>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A3C64C4F-AB11-5287-26D3-F17399E4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3CCEA-6F5A-03AE-458A-AC464CB23653}"/>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7359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E3376-DE42-5B0E-9079-E2B914C3A5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6FA78-21B1-7E3A-BF44-3667793E8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B49EE-4E78-C7D9-936B-E4345BED446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A3403A7-7F44-343C-E01D-071B56E5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5EDA7-8183-61BD-5558-C8E3E5BF3B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748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DBBC-3766-A717-4678-96F9A088B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F004C-2FE2-FED1-3204-83288CDA8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866FF-B624-23B8-09F7-1056449AC9B8}"/>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DE5EA03-0D2D-A7FE-5DD4-38D1F0E1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9E679-ED87-D001-5C2B-1128933805E5}"/>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36705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AB7C-EF98-D40D-E32C-823C9B946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ABA0F-1410-4C4B-9872-5C2E81805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834EBE-196C-9657-7D31-7EBAA16705EA}"/>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0DA5B46-306F-B43D-AEFE-9FFAD413B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6EEB-1997-B326-B727-E1B645FFA9F9}"/>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4905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A6BD-0E10-0F45-1A16-82860E1E2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678EC-3496-3E2C-C54D-B0B696F18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EF0EF-F025-2D91-3DA8-BFE13BFA7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BE4D7-F529-DDA3-D47D-9909511DBC0C}"/>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F9C26B98-CF11-4461-A5F6-BF9043C6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53E73-0572-000C-549E-5C8B590F8B76}"/>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3766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6D2-8ACF-922D-9F97-542802A2B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C89653-8E1C-80D2-7617-6772AB34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6DD5B-AC42-36D0-6EC3-0EE1C464C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8D20D-E718-6841-5053-0B77A5724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48FD7-4DDE-0944-0F32-9D37688E9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2A8A8-64D0-F3D0-8344-DC5057563F33}"/>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8" name="Footer Placeholder 7">
            <a:extLst>
              <a:ext uri="{FF2B5EF4-FFF2-40B4-BE49-F238E27FC236}">
                <a16:creationId xmlns:a16="http://schemas.microsoft.com/office/drawing/2014/main" id="{DD4FF1E6-07E9-6632-BAA2-26BFB7C79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2B537-6655-E43C-45F2-6EA6007DE43D}"/>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96653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47F-9E7B-2E24-3E35-5692B6514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A3C4C-B1D2-6182-CE76-4E20C4A235DB}"/>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4" name="Footer Placeholder 3">
            <a:extLst>
              <a:ext uri="{FF2B5EF4-FFF2-40B4-BE49-F238E27FC236}">
                <a16:creationId xmlns:a16="http://schemas.microsoft.com/office/drawing/2014/main" id="{636437C2-E9B5-1D4F-8FC3-F8401305F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EF41E-647F-2BA5-83A6-39B6B58D167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4395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470A7-5905-9D0F-279E-C84079CC641D}"/>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3" name="Footer Placeholder 2">
            <a:extLst>
              <a:ext uri="{FF2B5EF4-FFF2-40B4-BE49-F238E27FC236}">
                <a16:creationId xmlns:a16="http://schemas.microsoft.com/office/drawing/2014/main" id="{753E91E6-BE0A-C015-21BA-32F5751CC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11698-D531-999E-E722-51D259BEFCD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317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227E-C301-94C9-B715-24458AC16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AFD2F1-2023-9B3D-2E43-C8BBC9C75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3387B-8060-7357-F9E9-67C27D7E3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FDDA-F0D6-8083-EDB5-BC07C02A20D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A38977EE-D60E-A143-9880-033733B3F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2FA84-72A1-F928-15B0-175B46B246BC}"/>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0320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70A-C730-D97A-5499-D99AB32A9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DD2F1-D65F-2D36-F260-B668A0194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65AF5-C00C-F9B6-A890-6B4F988CF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36427-9421-2D34-EDC7-E082B35B7AD0}"/>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2495620F-1A47-40A1-A981-0EBAF3F3C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5ACC0-772C-7E40-A890-0525A338D34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804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56B5E-4F52-5061-81F6-1D68002ED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B89154-94A8-9319-90F1-BCE74F50F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14518-590A-BEB6-7681-C13AE74CE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CB197C84-44A3-1973-BA03-F61843F0D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31CF4D-7F73-A874-7A28-DB19BF006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1C2A-5830-0847-9B7C-9B2D75C3E0C9}" type="slidenum">
              <a:rPr lang="en-US" smtClean="0"/>
              <a:t>‹#›</a:t>
            </a:fld>
            <a:endParaRPr lang="en-US"/>
          </a:p>
        </p:txBody>
      </p:sp>
    </p:spTree>
    <p:extLst>
      <p:ext uri="{BB962C8B-B14F-4D97-AF65-F5344CB8AC3E}">
        <p14:creationId xmlns:p14="http://schemas.microsoft.com/office/powerpoint/2010/main" val="403028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D91-53DF-1949-159D-7D17C2C1FC3A}"/>
              </a:ext>
            </a:extLst>
          </p:cNvPr>
          <p:cNvSpPr>
            <a:spLocks noGrp="1"/>
          </p:cNvSpPr>
          <p:nvPr>
            <p:ph type="ctrTitle"/>
          </p:nvPr>
        </p:nvSpPr>
        <p:spPr/>
        <p:txBody>
          <a:bodyPr/>
          <a:lstStyle/>
          <a:p>
            <a:r>
              <a:rPr lang="en-US" dirty="0"/>
              <a:t>Introduction to infectious disease modeling</a:t>
            </a:r>
          </a:p>
        </p:txBody>
      </p:sp>
      <p:sp>
        <p:nvSpPr>
          <p:cNvPr id="3" name="Subtitle 2">
            <a:extLst>
              <a:ext uri="{FF2B5EF4-FFF2-40B4-BE49-F238E27FC236}">
                <a16:creationId xmlns:a16="http://schemas.microsoft.com/office/drawing/2014/main" id="{E583E4E6-C71B-AF07-49E1-6F3D466183A6}"/>
              </a:ext>
            </a:extLst>
          </p:cNvPr>
          <p:cNvSpPr>
            <a:spLocks noGrp="1"/>
          </p:cNvSpPr>
          <p:nvPr>
            <p:ph type="subTitle" idx="1"/>
          </p:nvPr>
        </p:nvSpPr>
        <p:spPr/>
        <p:txBody>
          <a:bodyPr/>
          <a:lstStyle/>
          <a:p>
            <a:r>
              <a:rPr lang="en-US" dirty="0"/>
              <a:t>Alex Grimaudo</a:t>
            </a:r>
          </a:p>
          <a:p>
            <a:r>
              <a:rPr lang="en-US" dirty="0"/>
              <a:t>alexg8@vt.edu</a:t>
            </a:r>
          </a:p>
        </p:txBody>
      </p:sp>
    </p:spTree>
    <p:extLst>
      <p:ext uri="{BB962C8B-B14F-4D97-AF65-F5344CB8AC3E}">
        <p14:creationId xmlns:p14="http://schemas.microsoft.com/office/powerpoint/2010/main" val="83367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16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8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4D3C6E04-5901-8600-1E9E-ED37488978FD}"/>
              </a:ext>
            </a:extLst>
          </p:cNvPr>
          <p:cNvPicPr>
            <a:picLocks noChangeAspect="1"/>
          </p:cNvPicPr>
          <p:nvPr/>
        </p:nvPicPr>
        <p:blipFill>
          <a:blip r:embed="rId3"/>
          <a:stretch>
            <a:fillRect/>
          </a:stretch>
        </p:blipFill>
        <p:spPr>
          <a:xfrm>
            <a:off x="2048753" y="1154425"/>
            <a:ext cx="7490208" cy="5603988"/>
          </a:xfrm>
          <a:prstGeom prst="rect">
            <a:avLst/>
          </a:prstGeom>
        </p:spPr>
      </p:pic>
      <p:sp>
        <p:nvSpPr>
          <p:cNvPr id="8" name="Title 1">
            <a:extLst>
              <a:ext uri="{FF2B5EF4-FFF2-40B4-BE49-F238E27FC236}">
                <a16:creationId xmlns:a16="http://schemas.microsoft.com/office/drawing/2014/main" id="{EE905F8B-08AE-95DE-FBC6-BB71FA190BC6}"/>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Tree>
    <p:extLst>
      <p:ext uri="{BB962C8B-B14F-4D97-AF65-F5344CB8AC3E}">
        <p14:creationId xmlns:p14="http://schemas.microsoft.com/office/powerpoint/2010/main" val="213442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6" y="3085785"/>
            <a:ext cx="8226491"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18" name="TextBox 17">
            <a:extLst>
              <a:ext uri="{FF2B5EF4-FFF2-40B4-BE49-F238E27FC236}">
                <a16:creationId xmlns:a16="http://schemas.microsoft.com/office/drawing/2014/main" id="{2509DAE3-7409-F9DC-DDDF-6E873A525D80}"/>
              </a:ext>
            </a:extLst>
          </p:cNvPr>
          <p:cNvSpPr txBox="1"/>
          <p:nvPr/>
        </p:nvSpPr>
        <p:spPr>
          <a:xfrm>
            <a:off x="354799" y="3239074"/>
            <a:ext cx="11314813" cy="1692771"/>
          </a:xfrm>
          <a:prstGeom prst="rect">
            <a:avLst/>
          </a:prstGeom>
          <a:noFill/>
        </p:spPr>
        <p:txBody>
          <a:bodyPr wrap="square">
            <a:spAutoFit/>
          </a:bodyPr>
          <a:lstStyle/>
          <a:p>
            <a:r>
              <a:rPr lang="el-GR" sz="4000" b="1" i="0" dirty="0">
                <a:effectLst/>
                <a:latin typeface="Google Sans"/>
              </a:rPr>
              <a:t>β</a:t>
            </a:r>
            <a:r>
              <a:rPr lang="en-US" sz="4000" b="1" i="0" dirty="0">
                <a:effectLst/>
                <a:latin typeface="Google Sans"/>
              </a:rPr>
              <a:t> = </a:t>
            </a:r>
            <a:r>
              <a:rPr lang="en-US" sz="3200" i="0" dirty="0">
                <a:effectLst/>
                <a:latin typeface="Google Sans"/>
              </a:rPr>
              <a:t>“transmission rate”, or the rate at which susceptible individuals become infected following a contact with an infected individual. </a:t>
            </a:r>
            <a:endParaRPr lang="en-US" sz="4000" dirty="0"/>
          </a:p>
        </p:txBody>
      </p:sp>
      <p:sp>
        <p:nvSpPr>
          <p:cNvPr id="19" name="TextBox 18">
            <a:extLst>
              <a:ext uri="{FF2B5EF4-FFF2-40B4-BE49-F238E27FC236}">
                <a16:creationId xmlns:a16="http://schemas.microsoft.com/office/drawing/2014/main" id="{3F466D62-E184-C10D-AE33-DEBC9B1DC1BF}"/>
              </a:ext>
            </a:extLst>
          </p:cNvPr>
          <p:cNvSpPr txBox="1"/>
          <p:nvPr/>
        </p:nvSpPr>
        <p:spPr>
          <a:xfrm>
            <a:off x="354800" y="5006996"/>
            <a:ext cx="11314813" cy="1200329"/>
          </a:xfrm>
          <a:prstGeom prst="rect">
            <a:avLst/>
          </a:prstGeom>
          <a:noFill/>
        </p:spPr>
        <p:txBody>
          <a:bodyPr wrap="square" rtlCol="0">
            <a:spAutoFit/>
          </a:bodyPr>
          <a:lstStyle/>
          <a:p>
            <a:r>
              <a:rPr lang="en-US" sz="4000" dirty="0"/>
              <a:t>𝛄 = </a:t>
            </a:r>
            <a:r>
              <a:rPr lang="en-US" sz="3200" dirty="0"/>
              <a:t>“recovery rate”, or the rate at which infected individuals recover from infection. </a:t>
            </a:r>
          </a:p>
        </p:txBody>
      </p:sp>
    </p:spTree>
    <p:extLst>
      <p:ext uri="{BB962C8B-B14F-4D97-AF65-F5344CB8AC3E}">
        <p14:creationId xmlns:p14="http://schemas.microsoft.com/office/powerpoint/2010/main" val="57240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7" y="3085785"/>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8A56323-4BCD-B3E5-C309-C56125A579A6}"/>
                  </a:ext>
                </a:extLst>
              </p:cNvPr>
              <p:cNvSpPr txBox="1"/>
              <p:nvPr/>
            </p:nvSpPr>
            <p:spPr>
              <a:xfrm>
                <a:off x="382937" y="3209279"/>
                <a:ext cx="2536207" cy="11687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p:sp>
            <p:nvSpPr>
              <p:cNvPr id="14" name="TextBox 13">
                <a:extLst>
                  <a:ext uri="{FF2B5EF4-FFF2-40B4-BE49-F238E27FC236}">
                    <a16:creationId xmlns:a16="http://schemas.microsoft.com/office/drawing/2014/main" id="{E8A56323-4BCD-B3E5-C309-C56125A579A6}"/>
                  </a:ext>
                </a:extLst>
              </p:cNvPr>
              <p:cNvSpPr txBox="1">
                <a:spLocks noRot="1" noChangeAspect="1" noMove="1" noResize="1" noEditPoints="1" noAdjustHandles="1" noChangeArrowheads="1" noChangeShapeType="1" noTextEdit="1"/>
              </p:cNvSpPr>
              <p:nvPr/>
            </p:nvSpPr>
            <p:spPr>
              <a:xfrm>
                <a:off x="382937" y="3209279"/>
                <a:ext cx="2536207" cy="1168781"/>
              </a:xfrm>
              <a:prstGeom prst="rect">
                <a:avLst/>
              </a:prstGeom>
              <a:blipFill>
                <a:blip r:embed="rId3"/>
                <a:stretch>
                  <a:fillRect l="-5000" t="-1075" r="-6000"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DE324DD-3652-A208-E25F-D9609EE447DA}"/>
                  </a:ext>
                </a:extLst>
              </p:cNvPr>
              <p:cNvSpPr txBox="1"/>
              <p:nvPr/>
            </p:nvSpPr>
            <p:spPr>
              <a:xfrm>
                <a:off x="4216217" y="3209280"/>
                <a:ext cx="3401765" cy="11687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p:sp>
            <p:nvSpPr>
              <p:cNvPr id="15" name="TextBox 14">
                <a:extLst>
                  <a:ext uri="{FF2B5EF4-FFF2-40B4-BE49-F238E27FC236}">
                    <a16:creationId xmlns:a16="http://schemas.microsoft.com/office/drawing/2014/main" id="{4DE324DD-3652-A208-E25F-D9609EE447DA}"/>
                  </a:ext>
                </a:extLst>
              </p:cNvPr>
              <p:cNvSpPr txBox="1">
                <a:spLocks noRot="1" noChangeAspect="1" noMove="1" noResize="1" noEditPoints="1" noAdjustHandles="1" noChangeArrowheads="1" noChangeShapeType="1" noTextEdit="1"/>
              </p:cNvSpPr>
              <p:nvPr/>
            </p:nvSpPr>
            <p:spPr>
              <a:xfrm>
                <a:off x="4216217" y="3209280"/>
                <a:ext cx="3401765" cy="1168781"/>
              </a:xfrm>
              <a:prstGeom prst="rect">
                <a:avLst/>
              </a:prstGeom>
              <a:blipFill>
                <a:blip r:embed="rId4"/>
                <a:stretch>
                  <a:fillRect l="-3358" t="-1075" r="-4104"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53E76C9-3D13-BB54-DFFF-B9AE33A946A8}"/>
                  </a:ext>
                </a:extLst>
              </p:cNvPr>
              <p:cNvSpPr txBox="1"/>
              <p:nvPr/>
            </p:nvSpPr>
            <p:spPr>
              <a:xfrm>
                <a:off x="9360841" y="3209279"/>
                <a:ext cx="1901611" cy="11687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p:sp>
            <p:nvSpPr>
              <p:cNvPr id="20" name="TextBox 19">
                <a:extLst>
                  <a:ext uri="{FF2B5EF4-FFF2-40B4-BE49-F238E27FC236}">
                    <a16:creationId xmlns:a16="http://schemas.microsoft.com/office/drawing/2014/main" id="{453E76C9-3D13-BB54-DFFF-B9AE33A946A8}"/>
                  </a:ext>
                </a:extLst>
              </p:cNvPr>
              <p:cNvSpPr txBox="1">
                <a:spLocks noRot="1" noChangeAspect="1" noMove="1" noResize="1" noEditPoints="1" noAdjustHandles="1" noChangeArrowheads="1" noChangeShapeType="1" noTextEdit="1"/>
              </p:cNvSpPr>
              <p:nvPr/>
            </p:nvSpPr>
            <p:spPr>
              <a:xfrm>
                <a:off x="9360841" y="3209279"/>
                <a:ext cx="1901611" cy="1168781"/>
              </a:xfrm>
              <a:prstGeom prst="rect">
                <a:avLst/>
              </a:prstGeom>
              <a:blipFill>
                <a:blip r:embed="rId5"/>
                <a:stretch>
                  <a:fillRect l="-6623" t="-1075" r="-7285" b="-1612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3BFA274D-22CC-77B1-90AF-527EAAA4C072}"/>
              </a:ext>
            </a:extLst>
          </p:cNvPr>
          <p:cNvSpPr txBox="1"/>
          <p:nvPr/>
        </p:nvSpPr>
        <p:spPr>
          <a:xfrm>
            <a:off x="0" y="4521569"/>
            <a:ext cx="3478564" cy="830997"/>
          </a:xfrm>
          <a:prstGeom prst="rect">
            <a:avLst/>
          </a:prstGeom>
          <a:noFill/>
        </p:spPr>
        <p:txBody>
          <a:bodyPr wrap="square" rtlCol="0">
            <a:spAutoFit/>
          </a:bodyPr>
          <a:lstStyle/>
          <a:p>
            <a:pPr algn="ctr"/>
            <a:r>
              <a:rPr lang="en-US" sz="2400" dirty="0"/>
              <a:t>Change in </a:t>
            </a:r>
            <a:r>
              <a:rPr lang="en-US" sz="2400" dirty="0">
                <a:solidFill>
                  <a:srgbClr val="00B050"/>
                </a:solidFill>
              </a:rPr>
              <a:t>susceptible</a:t>
            </a:r>
            <a:r>
              <a:rPr lang="en-US" sz="2400" dirty="0"/>
              <a:t> population per unit time. </a:t>
            </a:r>
          </a:p>
        </p:txBody>
      </p:sp>
      <p:sp>
        <p:nvSpPr>
          <p:cNvPr id="22" name="TextBox 21">
            <a:extLst>
              <a:ext uri="{FF2B5EF4-FFF2-40B4-BE49-F238E27FC236}">
                <a16:creationId xmlns:a16="http://schemas.microsoft.com/office/drawing/2014/main" id="{42709491-4681-6D88-C80A-9C0C2A38C2A6}"/>
              </a:ext>
            </a:extLst>
          </p:cNvPr>
          <p:cNvSpPr txBox="1"/>
          <p:nvPr/>
        </p:nvSpPr>
        <p:spPr>
          <a:xfrm>
            <a:off x="4616971" y="4521570"/>
            <a:ext cx="2958058" cy="1200329"/>
          </a:xfrm>
          <a:prstGeom prst="rect">
            <a:avLst/>
          </a:prstGeom>
          <a:noFill/>
        </p:spPr>
        <p:txBody>
          <a:bodyPr wrap="square" rtlCol="0">
            <a:spAutoFit/>
          </a:bodyPr>
          <a:lstStyle/>
          <a:p>
            <a:pPr algn="ctr"/>
            <a:r>
              <a:rPr lang="en-US" sz="2400" dirty="0"/>
              <a:t>Change in </a:t>
            </a:r>
            <a:r>
              <a:rPr lang="en-US" sz="2400" dirty="0">
                <a:solidFill>
                  <a:srgbClr val="FF0000"/>
                </a:solidFill>
              </a:rPr>
              <a:t>infected </a:t>
            </a:r>
            <a:r>
              <a:rPr lang="en-US" sz="2400" dirty="0"/>
              <a:t>population</a:t>
            </a:r>
            <a:r>
              <a:rPr lang="en-US" sz="2400" dirty="0">
                <a:solidFill>
                  <a:srgbClr val="FF0000"/>
                </a:solidFill>
              </a:rPr>
              <a:t> </a:t>
            </a:r>
            <a:r>
              <a:rPr lang="en-US" sz="2400" dirty="0"/>
              <a:t>per unit time. </a:t>
            </a:r>
          </a:p>
        </p:txBody>
      </p:sp>
      <p:sp>
        <p:nvSpPr>
          <p:cNvPr id="23" name="TextBox 22">
            <a:extLst>
              <a:ext uri="{FF2B5EF4-FFF2-40B4-BE49-F238E27FC236}">
                <a16:creationId xmlns:a16="http://schemas.microsoft.com/office/drawing/2014/main" id="{7ACD3A10-DC0D-9E2D-0989-ECE289C26841}"/>
              </a:ext>
            </a:extLst>
          </p:cNvPr>
          <p:cNvSpPr txBox="1"/>
          <p:nvPr/>
        </p:nvSpPr>
        <p:spPr>
          <a:xfrm>
            <a:off x="8708721" y="4521570"/>
            <a:ext cx="3205850" cy="1200329"/>
          </a:xfrm>
          <a:prstGeom prst="rect">
            <a:avLst/>
          </a:prstGeom>
          <a:noFill/>
        </p:spPr>
        <p:txBody>
          <a:bodyPr wrap="square" rtlCol="0">
            <a:spAutoFit/>
          </a:bodyPr>
          <a:lstStyle/>
          <a:p>
            <a:pPr algn="ctr"/>
            <a:r>
              <a:rPr lang="en-US" sz="2400" dirty="0"/>
              <a:t>Change in </a:t>
            </a:r>
            <a:r>
              <a:rPr lang="en-US" sz="2400" dirty="0">
                <a:solidFill>
                  <a:srgbClr val="0070C0"/>
                </a:solidFill>
              </a:rPr>
              <a:t>recovered </a:t>
            </a:r>
            <a:r>
              <a:rPr lang="en-US" sz="2400" dirty="0"/>
              <a:t>population</a:t>
            </a:r>
            <a:r>
              <a:rPr lang="en-US" sz="2400" dirty="0">
                <a:solidFill>
                  <a:srgbClr val="0070C0"/>
                </a:solidFill>
              </a:rPr>
              <a:t> </a:t>
            </a:r>
            <a:r>
              <a:rPr lang="en-US" sz="2400" dirty="0"/>
              <a:t>per unit time. </a:t>
            </a:r>
          </a:p>
        </p:txBody>
      </p:sp>
    </p:spTree>
    <p:extLst>
      <p:ext uri="{BB962C8B-B14F-4D97-AF65-F5344CB8AC3E}">
        <p14:creationId xmlns:p14="http://schemas.microsoft.com/office/powerpoint/2010/main" val="303754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3" name="Content Placeholder 2">
            <a:extLst>
              <a:ext uri="{FF2B5EF4-FFF2-40B4-BE49-F238E27FC236}">
                <a16:creationId xmlns:a16="http://schemas.microsoft.com/office/drawing/2014/main" id="{BE2DAF4C-AC7B-C32A-575D-B301AAEBE627}"/>
              </a:ext>
            </a:extLst>
          </p:cNvPr>
          <p:cNvSpPr>
            <a:spLocks noGrp="1"/>
          </p:cNvSpPr>
          <p:nvPr>
            <p:ph idx="1"/>
          </p:nvPr>
        </p:nvSpPr>
        <p:spPr>
          <a:xfrm>
            <a:off x="536057" y="1237957"/>
            <a:ext cx="10515600" cy="5276631"/>
          </a:xfrm>
        </p:spPr>
        <p:txBody>
          <a:bodyPr>
            <a:normAutofit/>
          </a:bodyPr>
          <a:lstStyle/>
          <a:p>
            <a:pPr marL="0" indent="0">
              <a:buNone/>
            </a:pPr>
            <a:r>
              <a:rPr lang="en-US" sz="3600" u="sng" dirty="0"/>
              <a:t>Model assumptions</a:t>
            </a:r>
          </a:p>
          <a:p>
            <a:pPr marL="514350" indent="-514350">
              <a:buAutoNum type="arabicParenR"/>
            </a:pPr>
            <a:r>
              <a:rPr lang="en-US" sz="3600" dirty="0"/>
              <a:t>Random mixing -- each individual in the population has an equal probability of interacting with each other individual. </a:t>
            </a:r>
          </a:p>
          <a:p>
            <a:pPr marL="514350" indent="-514350">
              <a:buAutoNum type="arabicParenR"/>
            </a:pPr>
            <a:r>
              <a:rPr lang="en-US" sz="3600" dirty="0"/>
              <a:t>No births, deaths, immigration, or emigration. </a:t>
            </a:r>
          </a:p>
          <a:p>
            <a:pPr marL="514350" indent="-514350">
              <a:buAutoNum type="arabicParenR"/>
            </a:pPr>
            <a:r>
              <a:rPr lang="en-US" sz="3600" dirty="0"/>
              <a:t>Fixed transmission rate. </a:t>
            </a:r>
          </a:p>
          <a:p>
            <a:pPr marL="514350" indent="-514350">
              <a:buAutoNum type="arabicParenR"/>
            </a:pPr>
            <a:r>
              <a:rPr lang="en-US" sz="3600" dirty="0"/>
              <a:t>No latency period – following a successful contact, a susceptible individual is immediately infected </a:t>
            </a:r>
            <a:r>
              <a:rPr lang="en-US" sz="3600" i="1" dirty="0"/>
              <a:t>and infectious. </a:t>
            </a:r>
            <a:endParaRPr lang="en-US" sz="3600" dirty="0"/>
          </a:p>
          <a:p>
            <a:pPr marL="514350" indent="-514350">
              <a:buAutoNum type="arabicParenR"/>
            </a:pPr>
            <a:endParaRPr lang="en-US" dirty="0"/>
          </a:p>
          <a:p>
            <a:pPr marL="0" indent="0">
              <a:buNone/>
            </a:pPr>
            <a:endParaRPr lang="en-US" dirty="0"/>
          </a:p>
        </p:txBody>
      </p:sp>
    </p:spTree>
    <p:extLst>
      <p:ext uri="{BB962C8B-B14F-4D97-AF65-F5344CB8AC3E}">
        <p14:creationId xmlns:p14="http://schemas.microsoft.com/office/powerpoint/2010/main" val="178341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5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2</a:t>
            </a:r>
          </a:p>
        </p:txBody>
      </p:sp>
    </p:spTree>
    <p:extLst>
      <p:ext uri="{BB962C8B-B14F-4D97-AF65-F5344CB8AC3E}">
        <p14:creationId xmlns:p14="http://schemas.microsoft.com/office/powerpoint/2010/main" val="164514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DEAD-1930-CB32-C4BE-86FB2C703237}"/>
              </a:ext>
            </a:extLst>
          </p:cNvPr>
          <p:cNvSpPr>
            <a:spLocks noGrp="1"/>
          </p:cNvSpPr>
          <p:nvPr>
            <p:ph type="title"/>
          </p:nvPr>
        </p:nvSpPr>
        <p:spPr>
          <a:xfrm>
            <a:off x="120748" y="154745"/>
            <a:ext cx="10515600" cy="846626"/>
          </a:xfrm>
        </p:spPr>
        <p:txBody>
          <a:bodyPr/>
          <a:lstStyle/>
          <a:p>
            <a:r>
              <a:rPr lang="en-US" dirty="0"/>
              <a:t>Basic reproduction number (</a:t>
            </a:r>
            <a:r>
              <a:rPr lang="en-US" b="1" dirty="0"/>
              <a:t>R</a:t>
            </a:r>
            <a:r>
              <a:rPr lang="en-US" b="1" baseline="-25000" dirty="0"/>
              <a:t>0</a:t>
            </a:r>
            <a:r>
              <a:rPr lang="en-US" dirty="0"/>
              <a:t>) </a:t>
            </a:r>
          </a:p>
        </p:txBody>
      </p:sp>
      <p:sp>
        <p:nvSpPr>
          <p:cNvPr id="3" name="Content Placeholder 2">
            <a:extLst>
              <a:ext uri="{FF2B5EF4-FFF2-40B4-BE49-F238E27FC236}">
                <a16:creationId xmlns:a16="http://schemas.microsoft.com/office/drawing/2014/main" id="{ECB0C14A-72F7-86C5-44D7-92C218DFD64F}"/>
              </a:ext>
            </a:extLst>
          </p:cNvPr>
          <p:cNvSpPr>
            <a:spLocks noGrp="1"/>
          </p:cNvSpPr>
          <p:nvPr>
            <p:ph idx="1"/>
          </p:nvPr>
        </p:nvSpPr>
        <p:spPr/>
        <p:txBody>
          <a:bodyPr/>
          <a:lstStyle/>
          <a:p>
            <a:r>
              <a:rPr lang="en-US" dirty="0"/>
              <a:t>How to derive</a:t>
            </a:r>
          </a:p>
          <a:p>
            <a:r>
              <a:rPr lang="en-US" dirty="0"/>
              <a:t>It’s importance</a:t>
            </a:r>
          </a:p>
          <a:p>
            <a:r>
              <a:rPr lang="en-US" dirty="0"/>
              <a:t>Common examples</a:t>
            </a:r>
          </a:p>
          <a:p>
            <a:pPr lvl="1"/>
            <a:r>
              <a:rPr lang="en-US" dirty="0"/>
              <a:t>How to estimate from real-world data (we will do this in our code). </a:t>
            </a:r>
          </a:p>
        </p:txBody>
      </p:sp>
    </p:spTree>
    <p:extLst>
      <p:ext uri="{BB962C8B-B14F-4D97-AF65-F5344CB8AC3E}">
        <p14:creationId xmlns:p14="http://schemas.microsoft.com/office/powerpoint/2010/main" val="24935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D4E7-085F-4F89-D827-87A8427F2B49}"/>
              </a:ext>
            </a:extLst>
          </p:cNvPr>
          <p:cNvSpPr>
            <a:spLocks noGrp="1"/>
          </p:cNvSpPr>
          <p:nvPr>
            <p:ph type="title"/>
          </p:nvPr>
        </p:nvSpPr>
        <p:spPr/>
        <p:txBody>
          <a:bodyPr/>
          <a:lstStyle/>
          <a:p>
            <a:r>
              <a:rPr lang="en-US" dirty="0"/>
              <a:t>Common variants of the SIR model</a:t>
            </a:r>
          </a:p>
        </p:txBody>
      </p:sp>
      <p:sp>
        <p:nvSpPr>
          <p:cNvPr id="3" name="Content Placeholder 2">
            <a:extLst>
              <a:ext uri="{FF2B5EF4-FFF2-40B4-BE49-F238E27FC236}">
                <a16:creationId xmlns:a16="http://schemas.microsoft.com/office/drawing/2014/main" id="{8209AE30-6C0D-CC6E-C529-C3EB44A96A06}"/>
              </a:ext>
            </a:extLst>
          </p:cNvPr>
          <p:cNvSpPr>
            <a:spLocks noGrp="1"/>
          </p:cNvSpPr>
          <p:nvPr>
            <p:ph idx="1"/>
          </p:nvPr>
        </p:nvSpPr>
        <p:spPr/>
        <p:txBody>
          <a:bodyPr/>
          <a:lstStyle/>
          <a:p>
            <a:r>
              <a:rPr lang="en-US" dirty="0"/>
              <a:t>SI</a:t>
            </a:r>
          </a:p>
          <a:p>
            <a:r>
              <a:rPr lang="en-US" dirty="0"/>
              <a:t>SEIR</a:t>
            </a:r>
          </a:p>
          <a:p>
            <a:r>
              <a:rPr lang="en-US" dirty="0"/>
              <a:t>SIRS</a:t>
            </a:r>
          </a:p>
          <a:p>
            <a:r>
              <a:rPr lang="en-US" dirty="0"/>
              <a:t>Age-structured</a:t>
            </a:r>
          </a:p>
          <a:p>
            <a:r>
              <a:rPr lang="en-US" dirty="0"/>
              <a:t>Spatial</a:t>
            </a:r>
          </a:p>
          <a:p>
            <a:r>
              <a:rPr lang="en-US" dirty="0"/>
              <a:t>Multiple host species</a:t>
            </a:r>
          </a:p>
        </p:txBody>
      </p:sp>
    </p:spTree>
    <p:extLst>
      <p:ext uri="{BB962C8B-B14F-4D97-AF65-F5344CB8AC3E}">
        <p14:creationId xmlns:p14="http://schemas.microsoft.com/office/powerpoint/2010/main" val="302274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What is infectious disease modeling?</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r>
              <a:rPr lang="en-US" dirty="0"/>
              <a:t>Mathematical and computational approaches to understand the dynamics of infectious diseases. </a:t>
            </a:r>
          </a:p>
          <a:p>
            <a:pPr lvl="1"/>
            <a:r>
              <a:rPr lang="en-US" dirty="0"/>
              <a:t>When, where, and how of pathogen spread</a:t>
            </a:r>
          </a:p>
          <a:p>
            <a:pPr lvl="1"/>
            <a:r>
              <a:rPr lang="en-US" dirty="0"/>
              <a:t>Duration and size of epidemics</a:t>
            </a:r>
          </a:p>
          <a:p>
            <a:pPr lvl="1"/>
            <a:r>
              <a:rPr lang="en-US" dirty="0"/>
              <a:t>Effectiveness of control strategies</a:t>
            </a:r>
          </a:p>
          <a:p>
            <a:pPr lvl="1"/>
            <a:endParaRPr lang="en-US" dirty="0"/>
          </a:p>
        </p:txBody>
      </p:sp>
    </p:spTree>
    <p:extLst>
      <p:ext uri="{BB962C8B-B14F-4D97-AF65-F5344CB8AC3E}">
        <p14:creationId xmlns:p14="http://schemas.microsoft.com/office/powerpoint/2010/main" val="89013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B54F-54AE-4A67-3FD7-46EA4ADE2CC2}"/>
              </a:ext>
            </a:extLst>
          </p:cNvPr>
          <p:cNvSpPr>
            <a:spLocks noGrp="1"/>
          </p:cNvSpPr>
          <p:nvPr>
            <p:ph type="title"/>
          </p:nvPr>
        </p:nvSpPr>
        <p:spPr/>
        <p:txBody>
          <a:bodyPr/>
          <a:lstStyle/>
          <a:p>
            <a:r>
              <a:rPr lang="en-US" dirty="0"/>
              <a:t>Intervention strategies</a:t>
            </a:r>
          </a:p>
        </p:txBody>
      </p:sp>
      <p:sp>
        <p:nvSpPr>
          <p:cNvPr id="3" name="Content Placeholder 2">
            <a:extLst>
              <a:ext uri="{FF2B5EF4-FFF2-40B4-BE49-F238E27FC236}">
                <a16:creationId xmlns:a16="http://schemas.microsoft.com/office/drawing/2014/main" id="{FFBCFD68-7E44-BA0D-668B-A59FBF4EA7CC}"/>
              </a:ext>
            </a:extLst>
          </p:cNvPr>
          <p:cNvSpPr>
            <a:spLocks noGrp="1"/>
          </p:cNvSpPr>
          <p:nvPr>
            <p:ph idx="1"/>
          </p:nvPr>
        </p:nvSpPr>
        <p:spPr/>
        <p:txBody>
          <a:bodyPr/>
          <a:lstStyle/>
          <a:p>
            <a:r>
              <a:rPr lang="en-US" dirty="0"/>
              <a:t>Vaccination</a:t>
            </a:r>
          </a:p>
          <a:p>
            <a:r>
              <a:rPr lang="en-US" dirty="0"/>
              <a:t>Quarantine</a:t>
            </a:r>
          </a:p>
          <a:p>
            <a:r>
              <a:rPr lang="en-US" dirty="0"/>
              <a:t>Social distancing</a:t>
            </a:r>
          </a:p>
          <a:p>
            <a:r>
              <a:rPr lang="en-US" dirty="0"/>
              <a:t>Culling</a:t>
            </a:r>
          </a:p>
          <a:p>
            <a:endParaRPr lang="en-US" dirty="0"/>
          </a:p>
          <a:p>
            <a:endParaRPr lang="en-US" dirty="0"/>
          </a:p>
          <a:p>
            <a:pPr marL="0" indent="0">
              <a:buNone/>
            </a:pPr>
            <a:r>
              <a:rPr lang="en-US" dirty="0"/>
              <a:t>Ask students to break into groups and expand on the SIR model we drew to incorporate each of the control strategies (except perhaps social distancing, which might just be a lower beta). </a:t>
            </a:r>
          </a:p>
          <a:p>
            <a:pPr marL="0" indent="0">
              <a:buNone/>
            </a:pPr>
            <a:endParaRPr lang="en-US" dirty="0"/>
          </a:p>
        </p:txBody>
      </p:sp>
    </p:spTree>
    <p:extLst>
      <p:ext uri="{BB962C8B-B14F-4D97-AF65-F5344CB8AC3E}">
        <p14:creationId xmlns:p14="http://schemas.microsoft.com/office/powerpoint/2010/main" val="211866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3924-1EAD-049D-FBBD-11C60F3726C2}"/>
              </a:ext>
            </a:extLst>
          </p:cNvPr>
          <p:cNvSpPr>
            <a:spLocks noGrp="1"/>
          </p:cNvSpPr>
          <p:nvPr>
            <p:ph type="title"/>
          </p:nvPr>
        </p:nvSpPr>
        <p:spPr/>
        <p:txBody>
          <a:bodyPr/>
          <a:lstStyle/>
          <a:p>
            <a:r>
              <a:rPr lang="en-US" dirty="0"/>
              <a:t>Let’s build some models in R…</a:t>
            </a:r>
          </a:p>
        </p:txBody>
      </p:sp>
      <p:sp>
        <p:nvSpPr>
          <p:cNvPr id="3" name="Content Placeholder 2">
            <a:extLst>
              <a:ext uri="{FF2B5EF4-FFF2-40B4-BE49-F238E27FC236}">
                <a16:creationId xmlns:a16="http://schemas.microsoft.com/office/drawing/2014/main" id="{05E60ECC-2CCE-9C6A-A94E-CB2034F4C32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2460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Why model infectious diseases?</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r>
              <a:rPr lang="en-US" dirty="0"/>
              <a:t>Explain epidemics. </a:t>
            </a:r>
          </a:p>
          <a:p>
            <a:pPr lvl="1"/>
            <a:r>
              <a:rPr lang="en-US" dirty="0"/>
              <a:t>Why would we want to estimate the size and duration of an epidemic? </a:t>
            </a:r>
          </a:p>
          <a:p>
            <a:pPr lvl="1"/>
            <a:r>
              <a:rPr lang="en-US" dirty="0"/>
              <a:t>What sorts of metrics might we want to estimate? </a:t>
            </a:r>
          </a:p>
        </p:txBody>
      </p:sp>
    </p:spTree>
    <p:extLst>
      <p:ext uri="{BB962C8B-B14F-4D97-AF65-F5344CB8AC3E}">
        <p14:creationId xmlns:p14="http://schemas.microsoft.com/office/powerpoint/2010/main" val="31405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13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E2B81C6-C8E1-34DE-01A6-AAD36EE2A612}"/>
              </a:ext>
            </a:extLst>
          </p:cNvPr>
          <p:cNvSpPr txBox="1"/>
          <p:nvPr/>
        </p:nvSpPr>
        <p:spPr>
          <a:xfrm>
            <a:off x="6642337" y="3249380"/>
            <a:ext cx="1678536" cy="369332"/>
          </a:xfrm>
          <a:prstGeom prst="rect">
            <a:avLst/>
          </a:prstGeom>
          <a:noFill/>
        </p:spPr>
        <p:txBody>
          <a:bodyPr wrap="none" rtlCol="0">
            <a:spAutoFit/>
          </a:bodyPr>
          <a:lstStyle/>
          <a:p>
            <a:r>
              <a:rPr lang="en-US" dirty="0"/>
              <a:t>Super-spreader</a:t>
            </a:r>
          </a:p>
        </p:txBody>
      </p:sp>
      <p:cxnSp>
        <p:nvCxnSpPr>
          <p:cNvPr id="61" name="Straight Arrow Connector 60">
            <a:extLst>
              <a:ext uri="{FF2B5EF4-FFF2-40B4-BE49-F238E27FC236}">
                <a16:creationId xmlns:a16="http://schemas.microsoft.com/office/drawing/2014/main" id="{7C48CB64-111B-FD96-9D3F-92B560E25906}"/>
              </a:ext>
            </a:extLst>
          </p:cNvPr>
          <p:cNvCxnSpPr/>
          <p:nvPr/>
        </p:nvCxnSpPr>
        <p:spPr>
          <a:xfrm flipH="1" flipV="1">
            <a:off x="5911962" y="3242037"/>
            <a:ext cx="779315" cy="1637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9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3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1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558</Words>
  <Application>Microsoft Macintosh PowerPoint</Application>
  <PresentationFormat>Widescreen</PresentationFormat>
  <Paragraphs>115</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Google Sans</vt:lpstr>
      <vt:lpstr>Office Theme</vt:lpstr>
      <vt:lpstr>Introduction to infectious disease modeling</vt:lpstr>
      <vt:lpstr>What is infectious disease modeling?</vt:lpstr>
      <vt:lpstr>Why model infectious diseases?</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Basic reproduction number (R0) </vt:lpstr>
      <vt:lpstr>Basic reproduction number (R0) </vt:lpstr>
      <vt:lpstr>Basic reproduction number (R0) </vt:lpstr>
      <vt:lpstr>Common variants of the SIR model</vt:lpstr>
      <vt:lpstr>Intervention strategies</vt:lpstr>
      <vt:lpstr>Let’s build some models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infectious disease modeling</dc:title>
  <dc:creator>Grimaudo, Alex</dc:creator>
  <cp:lastModifiedBy>Grimaudo, Alex</cp:lastModifiedBy>
  <cp:revision>7</cp:revision>
  <dcterms:created xsi:type="dcterms:W3CDTF">2023-04-19T19:35:59Z</dcterms:created>
  <dcterms:modified xsi:type="dcterms:W3CDTF">2023-04-24T17:06:00Z</dcterms:modified>
</cp:coreProperties>
</file>