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57" r:id="rId4"/>
    <p:sldId id="260" r:id="rId5"/>
    <p:sldId id="267" r:id="rId6"/>
    <p:sldId id="269" r:id="rId7"/>
    <p:sldId id="270" r:id="rId8"/>
    <p:sldId id="271" r:id="rId9"/>
    <p:sldId id="272" r:id="rId10"/>
    <p:sldId id="273" r:id="rId11"/>
    <p:sldId id="274" r:id="rId12"/>
    <p:sldId id="275" r:id="rId13"/>
    <p:sldId id="276" r:id="rId14"/>
    <p:sldId id="277" r:id="rId15"/>
    <p:sldId id="262" r:id="rId16"/>
    <p:sldId id="278" r:id="rId17"/>
    <p:sldId id="279" r:id="rId18"/>
    <p:sldId id="280" r:id="rId19"/>
    <p:sldId id="263" r:id="rId20"/>
    <p:sldId id="281" r:id="rId21"/>
    <p:sldId id="282" r:id="rId22"/>
    <p:sldId id="283" r:id="rId23"/>
    <p:sldId id="284" r:id="rId24"/>
    <p:sldId id="264"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5"/>
    <p:restoredTop sz="73594"/>
  </p:normalViewPr>
  <p:slideViewPr>
    <p:cSldViewPr snapToGrid="0">
      <p:cViewPr varScale="1">
        <p:scale>
          <a:sx n="91" d="100"/>
          <a:sy n="91" d="100"/>
        </p:scale>
        <p:origin x="14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2F88E-3B49-AF47-B204-26A6EEF2BABB}"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FA6F4-FB90-314F-8DDB-1C8806A77A25}" type="slidenum">
              <a:rPr lang="en-US" smtClean="0"/>
              <a:t>‹#›</a:t>
            </a:fld>
            <a:endParaRPr lang="en-US"/>
          </a:p>
        </p:txBody>
      </p:sp>
    </p:spTree>
    <p:extLst>
      <p:ext uri="{BB962C8B-B14F-4D97-AF65-F5344CB8AC3E}">
        <p14:creationId xmlns:p14="http://schemas.microsoft.com/office/powerpoint/2010/main" val="322803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susceptible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4</a:t>
            </a:fld>
            <a:endParaRPr lang="en-US"/>
          </a:p>
        </p:txBody>
      </p:sp>
    </p:spTree>
    <p:extLst>
      <p:ext uri="{BB962C8B-B14F-4D97-AF65-F5344CB8AC3E}">
        <p14:creationId xmlns:p14="http://schemas.microsoft.com/office/powerpoint/2010/main" val="2202574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17</a:t>
            </a:fld>
            <a:endParaRPr lang="en-US"/>
          </a:p>
        </p:txBody>
      </p:sp>
    </p:spTree>
    <p:extLst>
      <p:ext uri="{BB962C8B-B14F-4D97-AF65-F5344CB8AC3E}">
        <p14:creationId xmlns:p14="http://schemas.microsoft.com/office/powerpoint/2010/main" val="680672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18</a:t>
            </a:fld>
            <a:endParaRPr lang="en-US"/>
          </a:p>
        </p:txBody>
      </p:sp>
    </p:spTree>
    <p:extLst>
      <p:ext uri="{BB962C8B-B14F-4D97-AF65-F5344CB8AC3E}">
        <p14:creationId xmlns:p14="http://schemas.microsoft.com/office/powerpoint/2010/main" val="27596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21</a:t>
            </a:fld>
            <a:endParaRPr lang="en-US"/>
          </a:p>
        </p:txBody>
      </p:sp>
    </p:spTree>
    <p:extLst>
      <p:ext uri="{BB962C8B-B14F-4D97-AF65-F5344CB8AC3E}">
        <p14:creationId xmlns:p14="http://schemas.microsoft.com/office/powerpoint/2010/main" val="231921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estimated from fitting models, like the SIR model, to empirical data and estimating parameters like the transmission rate and recovery rate. </a:t>
            </a:r>
          </a:p>
        </p:txBody>
      </p:sp>
      <p:sp>
        <p:nvSpPr>
          <p:cNvPr id="4" name="Slide Number Placeholder 3"/>
          <p:cNvSpPr>
            <a:spLocks noGrp="1"/>
          </p:cNvSpPr>
          <p:nvPr>
            <p:ph type="sldNum" sz="quarter" idx="5"/>
          </p:nvPr>
        </p:nvSpPr>
        <p:spPr/>
        <p:txBody>
          <a:bodyPr/>
          <a:lstStyle/>
          <a:p>
            <a:fld id="{F4FFA6F4-FB90-314F-8DDB-1C8806A77A25}" type="slidenum">
              <a:rPr lang="en-US" smtClean="0"/>
              <a:t>22</a:t>
            </a:fld>
            <a:endParaRPr lang="en-US"/>
          </a:p>
        </p:txBody>
      </p:sp>
    </p:spTree>
    <p:extLst>
      <p:ext uri="{BB962C8B-B14F-4D97-AF65-F5344CB8AC3E}">
        <p14:creationId xmlns:p14="http://schemas.microsoft.com/office/powerpoint/2010/main" val="1401453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a:t>
            </a:r>
          </a:p>
          <a:p>
            <a:r>
              <a:rPr lang="en-US" dirty="0"/>
              <a:t>Quarantine</a:t>
            </a:r>
          </a:p>
          <a:p>
            <a:r>
              <a:rPr lang="en-US" dirty="0"/>
              <a:t>Culling</a:t>
            </a:r>
          </a:p>
          <a:p>
            <a:r>
              <a:rPr lang="en-US" dirty="0"/>
              <a:t>Social distancing</a:t>
            </a:r>
          </a:p>
        </p:txBody>
      </p:sp>
      <p:sp>
        <p:nvSpPr>
          <p:cNvPr id="4" name="Slide Number Placeholder 3"/>
          <p:cNvSpPr>
            <a:spLocks noGrp="1"/>
          </p:cNvSpPr>
          <p:nvPr>
            <p:ph type="sldNum" sz="quarter" idx="5"/>
          </p:nvPr>
        </p:nvSpPr>
        <p:spPr/>
        <p:txBody>
          <a:bodyPr/>
          <a:lstStyle/>
          <a:p>
            <a:fld id="{F4FFA6F4-FB90-314F-8DDB-1C8806A77A25}" type="slidenum">
              <a:rPr lang="en-US" smtClean="0"/>
              <a:t>23</a:t>
            </a:fld>
            <a:endParaRPr lang="en-US"/>
          </a:p>
        </p:txBody>
      </p:sp>
    </p:spTree>
    <p:extLst>
      <p:ext uri="{BB962C8B-B14F-4D97-AF65-F5344CB8AC3E}">
        <p14:creationId xmlns:p14="http://schemas.microsoft.com/office/powerpoint/2010/main" val="314121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5</a:t>
            </a:fld>
            <a:endParaRPr lang="en-US"/>
          </a:p>
        </p:txBody>
      </p:sp>
    </p:spTree>
    <p:extLst>
      <p:ext uri="{BB962C8B-B14F-4D97-AF65-F5344CB8AC3E}">
        <p14:creationId xmlns:p14="http://schemas.microsoft.com/office/powerpoint/2010/main" val="1426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6</a:t>
            </a:fld>
            <a:endParaRPr lang="en-US"/>
          </a:p>
        </p:txBody>
      </p:sp>
    </p:spTree>
    <p:extLst>
      <p:ext uri="{BB962C8B-B14F-4D97-AF65-F5344CB8AC3E}">
        <p14:creationId xmlns:p14="http://schemas.microsoft.com/office/powerpoint/2010/main" val="67147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recovered means. </a:t>
            </a:r>
          </a:p>
        </p:txBody>
      </p:sp>
      <p:sp>
        <p:nvSpPr>
          <p:cNvPr id="4" name="Slide Number Placeholder 3"/>
          <p:cNvSpPr>
            <a:spLocks noGrp="1"/>
          </p:cNvSpPr>
          <p:nvPr>
            <p:ph type="sldNum" sz="quarter" idx="5"/>
          </p:nvPr>
        </p:nvSpPr>
        <p:spPr/>
        <p:txBody>
          <a:bodyPr/>
          <a:lstStyle/>
          <a:p>
            <a:fld id="{F4FFA6F4-FB90-314F-8DDB-1C8806A77A25}" type="slidenum">
              <a:rPr lang="en-US" smtClean="0"/>
              <a:t>8</a:t>
            </a:fld>
            <a:endParaRPr lang="en-US"/>
          </a:p>
        </p:txBody>
      </p:sp>
    </p:spTree>
    <p:extLst>
      <p:ext uri="{BB962C8B-B14F-4D97-AF65-F5344CB8AC3E}">
        <p14:creationId xmlns:p14="http://schemas.microsoft.com/office/powerpoint/2010/main" val="256689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Y IS PROPORTIONS. </a:t>
            </a:r>
          </a:p>
        </p:txBody>
      </p:sp>
      <p:sp>
        <p:nvSpPr>
          <p:cNvPr id="4" name="Slide Number Placeholder 3"/>
          <p:cNvSpPr>
            <a:spLocks noGrp="1"/>
          </p:cNvSpPr>
          <p:nvPr>
            <p:ph type="sldNum" sz="quarter" idx="5"/>
          </p:nvPr>
        </p:nvSpPr>
        <p:spPr/>
        <p:txBody>
          <a:bodyPr/>
          <a:lstStyle/>
          <a:p>
            <a:fld id="{F4FFA6F4-FB90-314F-8DDB-1C8806A77A25}" type="slidenum">
              <a:rPr lang="en-US" smtClean="0"/>
              <a:t>12</a:t>
            </a:fld>
            <a:endParaRPr lang="en-US"/>
          </a:p>
        </p:txBody>
      </p:sp>
    </p:spTree>
    <p:extLst>
      <p:ext uri="{BB962C8B-B14F-4D97-AF65-F5344CB8AC3E}">
        <p14:creationId xmlns:p14="http://schemas.microsoft.com/office/powerpoint/2010/main" val="171083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13</a:t>
            </a:fld>
            <a:endParaRPr lang="en-US"/>
          </a:p>
        </p:txBody>
      </p:sp>
    </p:spTree>
    <p:extLst>
      <p:ext uri="{BB962C8B-B14F-4D97-AF65-F5344CB8AC3E}">
        <p14:creationId xmlns:p14="http://schemas.microsoft.com/office/powerpoint/2010/main" val="320280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Importantly, this assumes density-dependent transmission! </a:t>
            </a:r>
          </a:p>
          <a:p>
            <a:r>
              <a:rPr lang="en-US" dirty="0"/>
              <a:t>The rate at which new infections occur depends on the density of both susceptible and </a:t>
            </a:r>
            <a:r>
              <a:rPr lang="en-US"/>
              <a:t>infected individuals!</a:t>
            </a:r>
          </a:p>
        </p:txBody>
      </p:sp>
      <p:sp>
        <p:nvSpPr>
          <p:cNvPr id="4" name="Slide Number Placeholder 3"/>
          <p:cNvSpPr>
            <a:spLocks noGrp="1"/>
          </p:cNvSpPr>
          <p:nvPr>
            <p:ph type="sldNum" sz="quarter" idx="5"/>
          </p:nvPr>
        </p:nvSpPr>
        <p:spPr/>
        <p:txBody>
          <a:bodyPr/>
          <a:lstStyle/>
          <a:p>
            <a:fld id="{F4FFA6F4-FB90-314F-8DDB-1C8806A77A25}" type="slidenum">
              <a:rPr lang="en-US" smtClean="0"/>
              <a:t>14</a:t>
            </a:fld>
            <a:endParaRPr lang="en-US"/>
          </a:p>
        </p:txBody>
      </p:sp>
    </p:spTree>
    <p:extLst>
      <p:ext uri="{BB962C8B-B14F-4D97-AF65-F5344CB8AC3E}">
        <p14:creationId xmlns:p14="http://schemas.microsoft.com/office/powerpoint/2010/main" val="322047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each of these assumptions. When are they valid and when are they not? How do you think we might change the model structure to take some of these assumptions into account? </a:t>
            </a:r>
          </a:p>
          <a:p>
            <a:endParaRPr lang="en-US" dirty="0"/>
          </a:p>
          <a:p>
            <a:r>
              <a:rPr lang="en-US" dirty="0"/>
              <a:t>Go back to previous slide and think about how we would incorporate: </a:t>
            </a:r>
          </a:p>
          <a:p>
            <a:r>
              <a:rPr lang="en-US" dirty="0"/>
              <a:t>BIRTH/DEATH/IMM/EMM</a:t>
            </a:r>
          </a:p>
          <a:p>
            <a:r>
              <a:rPr lang="en-US" dirty="0"/>
              <a:t>LATENCY PERIOD</a:t>
            </a:r>
          </a:p>
          <a:p>
            <a:endParaRPr lang="en-US" dirty="0"/>
          </a:p>
        </p:txBody>
      </p:sp>
      <p:sp>
        <p:nvSpPr>
          <p:cNvPr id="4" name="Slide Number Placeholder 3"/>
          <p:cNvSpPr>
            <a:spLocks noGrp="1"/>
          </p:cNvSpPr>
          <p:nvPr>
            <p:ph type="sldNum" sz="quarter" idx="5"/>
          </p:nvPr>
        </p:nvSpPr>
        <p:spPr/>
        <p:txBody>
          <a:bodyPr/>
          <a:lstStyle/>
          <a:p>
            <a:fld id="{F4FFA6F4-FB90-314F-8DDB-1C8806A77A25}" type="slidenum">
              <a:rPr lang="en-US" smtClean="0"/>
              <a:t>15</a:t>
            </a:fld>
            <a:endParaRPr lang="en-US"/>
          </a:p>
        </p:txBody>
      </p:sp>
    </p:spTree>
    <p:extLst>
      <p:ext uri="{BB962C8B-B14F-4D97-AF65-F5344CB8AC3E}">
        <p14:creationId xmlns:p14="http://schemas.microsoft.com/office/powerpoint/2010/main" val="169714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infected means</a:t>
            </a:r>
          </a:p>
        </p:txBody>
      </p:sp>
      <p:sp>
        <p:nvSpPr>
          <p:cNvPr id="4" name="Slide Number Placeholder 3"/>
          <p:cNvSpPr>
            <a:spLocks noGrp="1"/>
          </p:cNvSpPr>
          <p:nvPr>
            <p:ph type="sldNum" sz="quarter" idx="5"/>
          </p:nvPr>
        </p:nvSpPr>
        <p:spPr/>
        <p:txBody>
          <a:bodyPr/>
          <a:lstStyle/>
          <a:p>
            <a:fld id="{F4FFA6F4-FB90-314F-8DDB-1C8806A77A25}" type="slidenum">
              <a:rPr lang="en-US" smtClean="0"/>
              <a:t>16</a:t>
            </a:fld>
            <a:endParaRPr lang="en-US"/>
          </a:p>
        </p:txBody>
      </p:sp>
    </p:spTree>
    <p:extLst>
      <p:ext uri="{BB962C8B-B14F-4D97-AF65-F5344CB8AC3E}">
        <p14:creationId xmlns:p14="http://schemas.microsoft.com/office/powerpoint/2010/main" val="45692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006F-1C91-580E-F6C0-D621AF023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AC08F-C2A5-053F-AEEB-1D7402CE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4B873-921F-724C-B401-4328EE29E77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E38CA0D-948C-DCEA-B99E-4A83112F3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6AF15-1CCE-79A0-717A-43630D2F12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367297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CC51-D8CC-E19A-AF80-C3C205277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DC35E-241F-2602-6CB3-E02136D0A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6C405-93D7-1E65-EA48-4C82343DF718}"/>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A3C64C4F-AB11-5287-26D3-F17399E4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3CCEA-6F5A-03AE-458A-AC464CB23653}"/>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7359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E3376-DE42-5B0E-9079-E2B914C3A5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6FA78-21B1-7E3A-BF44-3667793E8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B49EE-4E78-C7D9-936B-E4345BED446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A3403A7-7F44-343C-E01D-071B56E5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5EDA7-8183-61BD-5558-C8E3E5BF3B1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748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DBBC-3766-A717-4678-96F9A088B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F004C-2FE2-FED1-3204-83288CDA8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866FF-B624-23B8-09F7-1056449AC9B8}"/>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DE5EA03-0D2D-A7FE-5DD4-38D1F0E1F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9E679-ED87-D001-5C2B-1128933805E5}"/>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36705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AB7C-EF98-D40D-E32C-823C9B946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EABA0F-1410-4C4B-9872-5C2E81805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834EBE-196C-9657-7D31-7EBAA16705EA}"/>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50DA5B46-306F-B43D-AEFE-9FFAD413B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6EEB-1997-B326-B727-E1B645FFA9F9}"/>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4905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A6BD-0E10-0F45-1A16-82860E1E2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678EC-3496-3E2C-C54D-B0B696F18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EF0EF-F025-2D91-3DA8-BFE13BFA7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CBE4D7-F529-DDA3-D47D-9909511DBC0C}"/>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F9C26B98-CF11-4461-A5F6-BF9043C6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53E73-0572-000C-549E-5C8B590F8B76}"/>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4237667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6D2-8ACF-922D-9F97-542802A2B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C89653-8E1C-80D2-7617-6772AB34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6DD5B-AC42-36D0-6EC3-0EE1C464C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8D20D-E718-6841-5053-0B77A5724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48FD7-4DDE-0944-0F32-9D37688E9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2A8A8-64D0-F3D0-8344-DC5057563F33}"/>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8" name="Footer Placeholder 7">
            <a:extLst>
              <a:ext uri="{FF2B5EF4-FFF2-40B4-BE49-F238E27FC236}">
                <a16:creationId xmlns:a16="http://schemas.microsoft.com/office/drawing/2014/main" id="{DD4FF1E6-07E9-6632-BAA2-26BFB7C79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2B537-6655-E43C-45F2-6EA6007DE43D}"/>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96653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47F-9E7B-2E24-3E35-5692B6514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A3C4C-B1D2-6182-CE76-4E20C4A235DB}"/>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4" name="Footer Placeholder 3">
            <a:extLst>
              <a:ext uri="{FF2B5EF4-FFF2-40B4-BE49-F238E27FC236}">
                <a16:creationId xmlns:a16="http://schemas.microsoft.com/office/drawing/2014/main" id="{636437C2-E9B5-1D4F-8FC3-F8401305F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EF41E-647F-2BA5-83A6-39B6B58D167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43958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470A7-5905-9D0F-279E-C84079CC641D}"/>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3" name="Footer Placeholder 2">
            <a:extLst>
              <a:ext uri="{FF2B5EF4-FFF2-40B4-BE49-F238E27FC236}">
                <a16:creationId xmlns:a16="http://schemas.microsoft.com/office/drawing/2014/main" id="{753E91E6-BE0A-C015-21BA-32F5751CC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11698-D531-999E-E722-51D259BEFCD7}"/>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13317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227E-C301-94C9-B715-24458AC16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AFD2F1-2023-9B3D-2E43-C8BBC9C75F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3387B-8060-7357-F9E9-67C27D7E3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FDDA-F0D6-8083-EDB5-BC07C02A20D2}"/>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A38977EE-D60E-A143-9880-033733B3F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2FA84-72A1-F928-15B0-175B46B246BC}"/>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20320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70A-C730-D97A-5499-D99AB32A9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DD2F1-D65F-2D36-F260-B668A0194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F65AF5-C00C-F9B6-A890-6B4F988CF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36427-9421-2D34-EDC7-E082B35B7AD0}"/>
              </a:ext>
            </a:extLst>
          </p:cNvPr>
          <p:cNvSpPr>
            <a:spLocks noGrp="1"/>
          </p:cNvSpPr>
          <p:nvPr>
            <p:ph type="dt" sz="half" idx="10"/>
          </p:nvPr>
        </p:nvSpPr>
        <p:spPr/>
        <p:txBody>
          <a:bodyPr/>
          <a:lstStyle/>
          <a:p>
            <a:fld id="{DC511BBA-F401-504F-92BF-E6D868E87F66}" type="datetimeFigureOut">
              <a:rPr lang="en-US" smtClean="0"/>
              <a:t>4/24/23</a:t>
            </a:fld>
            <a:endParaRPr lang="en-US"/>
          </a:p>
        </p:txBody>
      </p:sp>
      <p:sp>
        <p:nvSpPr>
          <p:cNvPr id="6" name="Footer Placeholder 5">
            <a:extLst>
              <a:ext uri="{FF2B5EF4-FFF2-40B4-BE49-F238E27FC236}">
                <a16:creationId xmlns:a16="http://schemas.microsoft.com/office/drawing/2014/main" id="{2495620F-1A47-40A1-A981-0EBAF3F3C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5ACC0-772C-7E40-A890-0525A338D344}"/>
              </a:ext>
            </a:extLst>
          </p:cNvPr>
          <p:cNvSpPr>
            <a:spLocks noGrp="1"/>
          </p:cNvSpPr>
          <p:nvPr>
            <p:ph type="sldNum" sz="quarter" idx="12"/>
          </p:nvPr>
        </p:nvSpPr>
        <p:spPr/>
        <p:txBody>
          <a:bodyPr/>
          <a:lstStyle/>
          <a:p>
            <a:fld id="{DB401C2A-5830-0847-9B7C-9B2D75C3E0C9}" type="slidenum">
              <a:rPr lang="en-US" smtClean="0"/>
              <a:t>‹#›</a:t>
            </a:fld>
            <a:endParaRPr lang="en-US"/>
          </a:p>
        </p:txBody>
      </p:sp>
    </p:spTree>
    <p:extLst>
      <p:ext uri="{BB962C8B-B14F-4D97-AF65-F5344CB8AC3E}">
        <p14:creationId xmlns:p14="http://schemas.microsoft.com/office/powerpoint/2010/main" val="7804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56B5E-4F52-5061-81F6-1D68002ED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B89154-94A8-9319-90F1-BCE74F50F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14518-590A-BEB6-7681-C13AE74CE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11BBA-F401-504F-92BF-E6D868E87F66}" type="datetimeFigureOut">
              <a:rPr lang="en-US" smtClean="0"/>
              <a:t>4/24/23</a:t>
            </a:fld>
            <a:endParaRPr lang="en-US"/>
          </a:p>
        </p:txBody>
      </p:sp>
      <p:sp>
        <p:nvSpPr>
          <p:cNvPr id="5" name="Footer Placeholder 4">
            <a:extLst>
              <a:ext uri="{FF2B5EF4-FFF2-40B4-BE49-F238E27FC236}">
                <a16:creationId xmlns:a16="http://schemas.microsoft.com/office/drawing/2014/main" id="{CB197C84-44A3-1973-BA03-F61843F0D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31CF4D-7F73-A874-7A28-DB19BF006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01C2A-5830-0847-9B7C-9B2D75C3E0C9}" type="slidenum">
              <a:rPr lang="en-US" smtClean="0"/>
              <a:t>‹#›</a:t>
            </a:fld>
            <a:endParaRPr lang="en-US"/>
          </a:p>
        </p:txBody>
      </p:sp>
    </p:spTree>
    <p:extLst>
      <p:ext uri="{BB962C8B-B14F-4D97-AF65-F5344CB8AC3E}">
        <p14:creationId xmlns:p14="http://schemas.microsoft.com/office/powerpoint/2010/main" val="403028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grimaudo-at/SIR_le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D91-53DF-1949-159D-7D17C2C1FC3A}"/>
              </a:ext>
            </a:extLst>
          </p:cNvPr>
          <p:cNvSpPr>
            <a:spLocks noGrp="1"/>
          </p:cNvSpPr>
          <p:nvPr>
            <p:ph type="ctrTitle"/>
          </p:nvPr>
        </p:nvSpPr>
        <p:spPr/>
        <p:txBody>
          <a:bodyPr/>
          <a:lstStyle/>
          <a:p>
            <a:r>
              <a:rPr lang="en-US" dirty="0"/>
              <a:t>Introduction to infectious disease modeling</a:t>
            </a:r>
          </a:p>
        </p:txBody>
      </p:sp>
      <p:sp>
        <p:nvSpPr>
          <p:cNvPr id="3" name="Subtitle 2">
            <a:extLst>
              <a:ext uri="{FF2B5EF4-FFF2-40B4-BE49-F238E27FC236}">
                <a16:creationId xmlns:a16="http://schemas.microsoft.com/office/drawing/2014/main" id="{E583E4E6-C71B-AF07-49E1-6F3D466183A6}"/>
              </a:ext>
            </a:extLst>
          </p:cNvPr>
          <p:cNvSpPr>
            <a:spLocks noGrp="1"/>
          </p:cNvSpPr>
          <p:nvPr>
            <p:ph type="subTitle" idx="1"/>
          </p:nvPr>
        </p:nvSpPr>
        <p:spPr/>
        <p:txBody>
          <a:bodyPr/>
          <a:lstStyle/>
          <a:p>
            <a:r>
              <a:rPr lang="en-US" dirty="0"/>
              <a:t>Alex Grimaudo</a:t>
            </a:r>
          </a:p>
          <a:p>
            <a:r>
              <a:rPr lang="en-US" dirty="0"/>
              <a:t>alexg8@vt.edu</a:t>
            </a:r>
          </a:p>
        </p:txBody>
      </p:sp>
    </p:spTree>
    <p:extLst>
      <p:ext uri="{BB962C8B-B14F-4D97-AF65-F5344CB8AC3E}">
        <p14:creationId xmlns:p14="http://schemas.microsoft.com/office/powerpoint/2010/main" val="83367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16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8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4D3C6E04-5901-8600-1E9E-ED37488978FD}"/>
              </a:ext>
            </a:extLst>
          </p:cNvPr>
          <p:cNvPicPr>
            <a:picLocks noChangeAspect="1"/>
          </p:cNvPicPr>
          <p:nvPr/>
        </p:nvPicPr>
        <p:blipFill>
          <a:blip r:embed="rId3"/>
          <a:stretch>
            <a:fillRect/>
          </a:stretch>
        </p:blipFill>
        <p:spPr>
          <a:xfrm>
            <a:off x="2048753" y="1154425"/>
            <a:ext cx="7490208" cy="5603988"/>
          </a:xfrm>
          <a:prstGeom prst="rect">
            <a:avLst/>
          </a:prstGeom>
        </p:spPr>
      </p:pic>
      <p:sp>
        <p:nvSpPr>
          <p:cNvPr id="8" name="Title 1">
            <a:extLst>
              <a:ext uri="{FF2B5EF4-FFF2-40B4-BE49-F238E27FC236}">
                <a16:creationId xmlns:a16="http://schemas.microsoft.com/office/drawing/2014/main" id="{EE905F8B-08AE-95DE-FBC6-BB71FA190BC6}"/>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Tree>
    <p:extLst>
      <p:ext uri="{BB962C8B-B14F-4D97-AF65-F5344CB8AC3E}">
        <p14:creationId xmlns:p14="http://schemas.microsoft.com/office/powerpoint/2010/main" val="213442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6" y="3085785"/>
            <a:ext cx="8226491"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18" name="TextBox 17">
            <a:extLst>
              <a:ext uri="{FF2B5EF4-FFF2-40B4-BE49-F238E27FC236}">
                <a16:creationId xmlns:a16="http://schemas.microsoft.com/office/drawing/2014/main" id="{2509DAE3-7409-F9DC-DDDF-6E873A525D80}"/>
              </a:ext>
            </a:extLst>
          </p:cNvPr>
          <p:cNvSpPr txBox="1"/>
          <p:nvPr/>
        </p:nvSpPr>
        <p:spPr>
          <a:xfrm>
            <a:off x="354799" y="3239074"/>
            <a:ext cx="11314813" cy="1692771"/>
          </a:xfrm>
          <a:prstGeom prst="rect">
            <a:avLst/>
          </a:prstGeom>
          <a:noFill/>
        </p:spPr>
        <p:txBody>
          <a:bodyPr wrap="square">
            <a:spAutoFit/>
          </a:bodyPr>
          <a:lstStyle/>
          <a:p>
            <a:r>
              <a:rPr lang="el-GR" sz="4000" b="1" i="0" dirty="0">
                <a:effectLst/>
                <a:latin typeface="Google Sans"/>
              </a:rPr>
              <a:t>β</a:t>
            </a:r>
            <a:r>
              <a:rPr lang="en-US" sz="4000" b="1" i="0" dirty="0">
                <a:effectLst/>
                <a:latin typeface="Google Sans"/>
              </a:rPr>
              <a:t> = </a:t>
            </a:r>
            <a:r>
              <a:rPr lang="en-US" sz="3200" i="0" dirty="0">
                <a:effectLst/>
                <a:latin typeface="Google Sans"/>
              </a:rPr>
              <a:t>“transmission rate”, or the rate at which susceptible individuals become infected following a contact with an infected individual. </a:t>
            </a:r>
            <a:endParaRPr lang="en-US" sz="4000" dirty="0"/>
          </a:p>
        </p:txBody>
      </p:sp>
      <p:sp>
        <p:nvSpPr>
          <p:cNvPr id="19" name="TextBox 18">
            <a:extLst>
              <a:ext uri="{FF2B5EF4-FFF2-40B4-BE49-F238E27FC236}">
                <a16:creationId xmlns:a16="http://schemas.microsoft.com/office/drawing/2014/main" id="{3F466D62-E184-C10D-AE33-DEBC9B1DC1BF}"/>
              </a:ext>
            </a:extLst>
          </p:cNvPr>
          <p:cNvSpPr txBox="1"/>
          <p:nvPr/>
        </p:nvSpPr>
        <p:spPr>
          <a:xfrm>
            <a:off x="354800" y="5006996"/>
            <a:ext cx="11314813" cy="1200329"/>
          </a:xfrm>
          <a:prstGeom prst="rect">
            <a:avLst/>
          </a:prstGeom>
          <a:noFill/>
        </p:spPr>
        <p:txBody>
          <a:bodyPr wrap="square" rtlCol="0">
            <a:spAutoFit/>
          </a:bodyPr>
          <a:lstStyle/>
          <a:p>
            <a:r>
              <a:rPr lang="en-US" sz="4000" dirty="0"/>
              <a:t>𝛄 = </a:t>
            </a:r>
            <a:r>
              <a:rPr lang="en-US" sz="3200" dirty="0"/>
              <a:t>“recovery rate”, or the rate at which infected individuals recover from infection. </a:t>
            </a:r>
          </a:p>
        </p:txBody>
      </p:sp>
    </p:spTree>
    <p:extLst>
      <p:ext uri="{BB962C8B-B14F-4D97-AF65-F5344CB8AC3E}">
        <p14:creationId xmlns:p14="http://schemas.microsoft.com/office/powerpoint/2010/main" val="57240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17" name="TextBox 16">
            <a:extLst>
              <a:ext uri="{FF2B5EF4-FFF2-40B4-BE49-F238E27FC236}">
                <a16:creationId xmlns:a16="http://schemas.microsoft.com/office/drawing/2014/main" id="{AB150774-85C7-293D-4C1F-B9C18DEA7B5D}"/>
              </a:ext>
            </a:extLst>
          </p:cNvPr>
          <p:cNvSpPr txBox="1"/>
          <p:nvPr/>
        </p:nvSpPr>
        <p:spPr>
          <a:xfrm>
            <a:off x="382937" y="3085785"/>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8A56323-4BCD-B3E5-C309-C56125A579A6}"/>
                  </a:ext>
                </a:extLst>
              </p:cNvPr>
              <p:cNvSpPr txBox="1"/>
              <p:nvPr/>
            </p:nvSpPr>
            <p:spPr>
              <a:xfrm>
                <a:off x="382937" y="3209279"/>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xmlns="">
          <p:sp>
            <p:nvSpPr>
              <p:cNvPr id="14" name="TextBox 13">
                <a:extLst>
                  <a:ext uri="{FF2B5EF4-FFF2-40B4-BE49-F238E27FC236}">
                    <a16:creationId xmlns:a16="http://schemas.microsoft.com/office/drawing/2014/main" id="{E8A56323-4BCD-B3E5-C309-C56125A579A6}"/>
                  </a:ext>
                </a:extLst>
              </p:cNvPr>
              <p:cNvSpPr txBox="1">
                <a:spLocks noRot="1" noChangeAspect="1" noMove="1" noResize="1" noEditPoints="1" noAdjustHandles="1" noChangeArrowheads="1" noChangeShapeType="1" noTextEdit="1"/>
              </p:cNvSpPr>
              <p:nvPr/>
            </p:nvSpPr>
            <p:spPr>
              <a:xfrm>
                <a:off x="382937" y="3209279"/>
                <a:ext cx="2536207" cy="1168781"/>
              </a:xfrm>
              <a:prstGeom prst="rect">
                <a:avLst/>
              </a:prstGeom>
              <a:blipFill>
                <a:blip r:embed="rId3"/>
                <a:stretch>
                  <a:fillRect l="-5000" t="-1075" r="-6000"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DE324DD-3652-A208-E25F-D9609EE447DA}"/>
                  </a:ext>
                </a:extLst>
              </p:cNvPr>
              <p:cNvSpPr txBox="1"/>
              <p:nvPr/>
            </p:nvSpPr>
            <p:spPr>
              <a:xfrm>
                <a:off x="4216217" y="3209280"/>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15" name="TextBox 14">
                <a:extLst>
                  <a:ext uri="{FF2B5EF4-FFF2-40B4-BE49-F238E27FC236}">
                    <a16:creationId xmlns:a16="http://schemas.microsoft.com/office/drawing/2014/main" id="{4DE324DD-3652-A208-E25F-D9609EE447DA}"/>
                  </a:ext>
                </a:extLst>
              </p:cNvPr>
              <p:cNvSpPr txBox="1">
                <a:spLocks noRot="1" noChangeAspect="1" noMove="1" noResize="1" noEditPoints="1" noAdjustHandles="1" noChangeArrowheads="1" noChangeShapeType="1" noTextEdit="1"/>
              </p:cNvSpPr>
              <p:nvPr/>
            </p:nvSpPr>
            <p:spPr>
              <a:xfrm>
                <a:off x="4216217" y="3209280"/>
                <a:ext cx="3401765" cy="1168781"/>
              </a:xfrm>
              <a:prstGeom prst="rect">
                <a:avLst/>
              </a:prstGeom>
              <a:blipFill>
                <a:blip r:embed="rId4"/>
                <a:stretch>
                  <a:fillRect l="-3358" t="-1075" r="-4104"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3E76C9-3D13-BB54-DFFF-B9AE33A946A8}"/>
                  </a:ext>
                </a:extLst>
              </p:cNvPr>
              <p:cNvSpPr txBox="1"/>
              <p:nvPr/>
            </p:nvSpPr>
            <p:spPr>
              <a:xfrm>
                <a:off x="9360841" y="3209279"/>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xmlns="">
          <p:sp>
            <p:nvSpPr>
              <p:cNvPr id="20" name="TextBox 19">
                <a:extLst>
                  <a:ext uri="{FF2B5EF4-FFF2-40B4-BE49-F238E27FC236}">
                    <a16:creationId xmlns:a16="http://schemas.microsoft.com/office/drawing/2014/main" id="{453E76C9-3D13-BB54-DFFF-B9AE33A946A8}"/>
                  </a:ext>
                </a:extLst>
              </p:cNvPr>
              <p:cNvSpPr txBox="1">
                <a:spLocks noRot="1" noChangeAspect="1" noMove="1" noResize="1" noEditPoints="1" noAdjustHandles="1" noChangeArrowheads="1" noChangeShapeType="1" noTextEdit="1"/>
              </p:cNvSpPr>
              <p:nvPr/>
            </p:nvSpPr>
            <p:spPr>
              <a:xfrm>
                <a:off x="9360841" y="3209279"/>
                <a:ext cx="1901611" cy="1168781"/>
              </a:xfrm>
              <a:prstGeom prst="rect">
                <a:avLst/>
              </a:prstGeom>
              <a:blipFill>
                <a:blip r:embed="rId5"/>
                <a:stretch>
                  <a:fillRect l="-6623" t="-1075" r="-7285" b="-1612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3BFA274D-22CC-77B1-90AF-527EAAA4C072}"/>
              </a:ext>
            </a:extLst>
          </p:cNvPr>
          <p:cNvSpPr txBox="1"/>
          <p:nvPr/>
        </p:nvSpPr>
        <p:spPr>
          <a:xfrm>
            <a:off x="0" y="4521569"/>
            <a:ext cx="3478564" cy="830997"/>
          </a:xfrm>
          <a:prstGeom prst="rect">
            <a:avLst/>
          </a:prstGeom>
          <a:noFill/>
        </p:spPr>
        <p:txBody>
          <a:bodyPr wrap="square" rtlCol="0">
            <a:spAutoFit/>
          </a:bodyPr>
          <a:lstStyle/>
          <a:p>
            <a:pPr algn="ctr"/>
            <a:r>
              <a:rPr lang="en-US" sz="2400" dirty="0"/>
              <a:t>Change in </a:t>
            </a:r>
            <a:r>
              <a:rPr lang="en-US" sz="2400" dirty="0">
                <a:solidFill>
                  <a:srgbClr val="00B050"/>
                </a:solidFill>
              </a:rPr>
              <a:t>susceptible</a:t>
            </a:r>
            <a:r>
              <a:rPr lang="en-US" sz="2400" dirty="0"/>
              <a:t> population per unit time. </a:t>
            </a:r>
          </a:p>
        </p:txBody>
      </p:sp>
      <p:sp>
        <p:nvSpPr>
          <p:cNvPr id="22" name="TextBox 21">
            <a:extLst>
              <a:ext uri="{FF2B5EF4-FFF2-40B4-BE49-F238E27FC236}">
                <a16:creationId xmlns:a16="http://schemas.microsoft.com/office/drawing/2014/main" id="{42709491-4681-6D88-C80A-9C0C2A38C2A6}"/>
              </a:ext>
            </a:extLst>
          </p:cNvPr>
          <p:cNvSpPr txBox="1"/>
          <p:nvPr/>
        </p:nvSpPr>
        <p:spPr>
          <a:xfrm>
            <a:off x="4616971" y="4521570"/>
            <a:ext cx="2958058" cy="1200329"/>
          </a:xfrm>
          <a:prstGeom prst="rect">
            <a:avLst/>
          </a:prstGeom>
          <a:noFill/>
        </p:spPr>
        <p:txBody>
          <a:bodyPr wrap="square" rtlCol="0">
            <a:spAutoFit/>
          </a:bodyPr>
          <a:lstStyle/>
          <a:p>
            <a:pPr algn="ctr"/>
            <a:r>
              <a:rPr lang="en-US" sz="2400" dirty="0"/>
              <a:t>Change in </a:t>
            </a:r>
            <a:r>
              <a:rPr lang="en-US" sz="2400" dirty="0">
                <a:solidFill>
                  <a:srgbClr val="FF0000"/>
                </a:solidFill>
              </a:rPr>
              <a:t>infected </a:t>
            </a:r>
            <a:r>
              <a:rPr lang="en-US" sz="2400" dirty="0"/>
              <a:t>population</a:t>
            </a:r>
            <a:r>
              <a:rPr lang="en-US" sz="2400" dirty="0">
                <a:solidFill>
                  <a:srgbClr val="FF0000"/>
                </a:solidFill>
              </a:rPr>
              <a:t> </a:t>
            </a:r>
            <a:r>
              <a:rPr lang="en-US" sz="2400" dirty="0"/>
              <a:t>per unit time. </a:t>
            </a:r>
          </a:p>
        </p:txBody>
      </p:sp>
      <p:sp>
        <p:nvSpPr>
          <p:cNvPr id="23" name="TextBox 22">
            <a:extLst>
              <a:ext uri="{FF2B5EF4-FFF2-40B4-BE49-F238E27FC236}">
                <a16:creationId xmlns:a16="http://schemas.microsoft.com/office/drawing/2014/main" id="{7ACD3A10-DC0D-9E2D-0989-ECE289C26841}"/>
              </a:ext>
            </a:extLst>
          </p:cNvPr>
          <p:cNvSpPr txBox="1"/>
          <p:nvPr/>
        </p:nvSpPr>
        <p:spPr>
          <a:xfrm>
            <a:off x="8708721" y="4521570"/>
            <a:ext cx="3205850" cy="1200329"/>
          </a:xfrm>
          <a:prstGeom prst="rect">
            <a:avLst/>
          </a:prstGeom>
          <a:noFill/>
        </p:spPr>
        <p:txBody>
          <a:bodyPr wrap="square" rtlCol="0">
            <a:spAutoFit/>
          </a:bodyPr>
          <a:lstStyle/>
          <a:p>
            <a:pPr algn="ctr"/>
            <a:r>
              <a:rPr lang="en-US" sz="2400" dirty="0"/>
              <a:t>Change in </a:t>
            </a:r>
            <a:r>
              <a:rPr lang="en-US" sz="2400" dirty="0">
                <a:solidFill>
                  <a:srgbClr val="0070C0"/>
                </a:solidFill>
              </a:rPr>
              <a:t>recovered </a:t>
            </a:r>
            <a:r>
              <a:rPr lang="en-US" sz="2400" dirty="0"/>
              <a:t>population</a:t>
            </a:r>
            <a:r>
              <a:rPr lang="en-US" sz="2400" dirty="0">
                <a:solidFill>
                  <a:srgbClr val="0070C0"/>
                </a:solidFill>
              </a:rPr>
              <a:t> </a:t>
            </a:r>
            <a:r>
              <a:rPr lang="en-US" sz="2400" dirty="0"/>
              <a:t>per unit time. </a:t>
            </a:r>
          </a:p>
        </p:txBody>
      </p:sp>
    </p:spTree>
    <p:extLst>
      <p:ext uri="{BB962C8B-B14F-4D97-AF65-F5344CB8AC3E}">
        <p14:creationId xmlns:p14="http://schemas.microsoft.com/office/powerpoint/2010/main" val="303754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3" name="Content Placeholder 2">
            <a:extLst>
              <a:ext uri="{FF2B5EF4-FFF2-40B4-BE49-F238E27FC236}">
                <a16:creationId xmlns:a16="http://schemas.microsoft.com/office/drawing/2014/main" id="{BE2DAF4C-AC7B-C32A-575D-B301AAEBE627}"/>
              </a:ext>
            </a:extLst>
          </p:cNvPr>
          <p:cNvSpPr>
            <a:spLocks noGrp="1"/>
          </p:cNvSpPr>
          <p:nvPr>
            <p:ph idx="1"/>
          </p:nvPr>
        </p:nvSpPr>
        <p:spPr>
          <a:xfrm>
            <a:off x="536057" y="1237957"/>
            <a:ext cx="10515600" cy="5276631"/>
          </a:xfrm>
        </p:spPr>
        <p:txBody>
          <a:bodyPr>
            <a:normAutofit/>
          </a:bodyPr>
          <a:lstStyle/>
          <a:p>
            <a:pPr marL="0" indent="0">
              <a:buNone/>
            </a:pPr>
            <a:r>
              <a:rPr lang="en-US" sz="3600" u="sng" dirty="0"/>
              <a:t>Model assumptions</a:t>
            </a:r>
          </a:p>
          <a:p>
            <a:pPr marL="514350" indent="-514350">
              <a:buAutoNum type="arabicParenR"/>
            </a:pPr>
            <a:r>
              <a:rPr lang="en-US" sz="3600" dirty="0"/>
              <a:t>Random mixing -- each individual in the population has an equal probability of interacting with each other individual. </a:t>
            </a:r>
          </a:p>
          <a:p>
            <a:pPr marL="514350" indent="-514350">
              <a:buAutoNum type="arabicParenR"/>
            </a:pPr>
            <a:r>
              <a:rPr lang="en-US" sz="3600" dirty="0"/>
              <a:t>No births, deaths, immigration, or emigration. </a:t>
            </a:r>
          </a:p>
          <a:p>
            <a:pPr marL="514350" indent="-514350">
              <a:buAutoNum type="arabicParenR"/>
            </a:pPr>
            <a:r>
              <a:rPr lang="en-US" sz="3600" dirty="0"/>
              <a:t>Fixed transmission rate. </a:t>
            </a:r>
          </a:p>
          <a:p>
            <a:pPr marL="514350" indent="-514350">
              <a:buAutoNum type="arabicParenR"/>
            </a:pPr>
            <a:r>
              <a:rPr lang="en-US" sz="3600" dirty="0"/>
              <a:t>No latency period – following a successful contact, a susceptible individual is immediately infected </a:t>
            </a:r>
            <a:r>
              <a:rPr lang="en-US" sz="3600" i="1" dirty="0"/>
              <a:t>and infectious. </a:t>
            </a:r>
            <a:endParaRPr lang="en-US" sz="3600" dirty="0"/>
          </a:p>
          <a:p>
            <a:pPr marL="514350" indent="-514350">
              <a:buAutoNum type="arabicParenR"/>
            </a:pPr>
            <a:endParaRPr lang="en-US" dirty="0"/>
          </a:p>
          <a:p>
            <a:pPr marL="0" indent="0">
              <a:buNone/>
            </a:pPr>
            <a:endParaRPr lang="en-US" dirty="0"/>
          </a:p>
        </p:txBody>
      </p:sp>
    </p:spTree>
    <p:extLst>
      <p:ext uri="{BB962C8B-B14F-4D97-AF65-F5344CB8AC3E}">
        <p14:creationId xmlns:p14="http://schemas.microsoft.com/office/powerpoint/2010/main" val="1783411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5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2</a:t>
            </a:r>
          </a:p>
        </p:txBody>
      </p:sp>
    </p:spTree>
    <p:extLst>
      <p:ext uri="{BB962C8B-B14F-4D97-AF65-F5344CB8AC3E}">
        <p14:creationId xmlns:p14="http://schemas.microsoft.com/office/powerpoint/2010/main" val="164514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dirty="0"/>
              <a:t>Basic reproduction number (</a:t>
            </a:r>
            <a:r>
              <a:rPr lang="en-US" b="1" dirty="0"/>
              <a:t>R</a:t>
            </a:r>
            <a:r>
              <a:rPr lang="en-US" b="1" baseline="-25000" dirty="0"/>
              <a:t>0</a:t>
            </a:r>
            <a:r>
              <a:rPr lang="en-US" dirty="0"/>
              <a:t>) </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0F96E3-17B2-529A-FFC9-7BD3DEBA9D63}"/>
              </a:ext>
            </a:extLst>
          </p:cNvPr>
          <p:cNvSpPr txBox="1"/>
          <p:nvPr/>
        </p:nvSpPr>
        <p:spPr>
          <a:xfrm>
            <a:off x="3221110" y="4087368"/>
            <a:ext cx="1907083" cy="769441"/>
          </a:xfrm>
          <a:prstGeom prst="rect">
            <a:avLst/>
          </a:prstGeom>
          <a:noFill/>
        </p:spPr>
        <p:txBody>
          <a:bodyPr wrap="square">
            <a:spAutoFit/>
          </a:bodyPr>
          <a:lstStyle/>
          <a:p>
            <a:r>
              <a:rPr lang="en-US" sz="4400" b="1" dirty="0"/>
              <a:t>(R</a:t>
            </a:r>
            <a:r>
              <a:rPr lang="en-US" sz="4400" b="1" baseline="-25000" dirty="0"/>
              <a:t>0</a:t>
            </a:r>
            <a:r>
              <a:rPr lang="en-US" sz="4400" b="1" dirty="0"/>
              <a:t>) = 4</a:t>
            </a:r>
          </a:p>
        </p:txBody>
      </p:sp>
      <p:cxnSp>
        <p:nvCxnSpPr>
          <p:cNvPr id="3" name="Straight Arrow Connector 2">
            <a:extLst>
              <a:ext uri="{FF2B5EF4-FFF2-40B4-BE49-F238E27FC236}">
                <a16:creationId xmlns:a16="http://schemas.microsoft.com/office/drawing/2014/main" id="{B7DE8184-8E05-F14D-99B0-2536E6246CEF}"/>
              </a:ext>
            </a:extLst>
          </p:cNvPr>
          <p:cNvCxnSpPr>
            <a:cxnSpLocks/>
          </p:cNvCxnSpPr>
          <p:nvPr/>
        </p:nvCxnSpPr>
        <p:spPr>
          <a:xfrm flipH="1" flipV="1">
            <a:off x="3481082" y="2689888"/>
            <a:ext cx="510890" cy="89655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32337E-EDDE-1EE6-13DC-C8FC36B49133}"/>
              </a:ext>
            </a:extLst>
          </p:cNvPr>
          <p:cNvCxnSpPr>
            <a:cxnSpLocks/>
          </p:cNvCxnSpPr>
          <p:nvPr/>
        </p:nvCxnSpPr>
        <p:spPr>
          <a:xfrm>
            <a:off x="4575314" y="3816136"/>
            <a:ext cx="1584310" cy="14232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7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0" y="-129954"/>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4" name="Picture 13" descr="Chart, histogram&#10;&#10;Description automatically generated">
            <a:extLst>
              <a:ext uri="{FF2B5EF4-FFF2-40B4-BE49-F238E27FC236}">
                <a16:creationId xmlns:a16="http://schemas.microsoft.com/office/drawing/2014/main" id="{29B94872-F0AB-7C05-5004-7D23DE29C6BA}"/>
              </a:ext>
            </a:extLst>
          </p:cNvPr>
          <p:cNvPicPr>
            <a:picLocks noChangeAspect="1"/>
          </p:cNvPicPr>
          <p:nvPr/>
        </p:nvPicPr>
        <p:blipFill>
          <a:blip r:embed="rId2"/>
          <a:stretch>
            <a:fillRect/>
          </a:stretch>
        </p:blipFill>
        <p:spPr>
          <a:xfrm>
            <a:off x="0" y="1964636"/>
            <a:ext cx="3619653" cy="3212275"/>
          </a:xfrm>
          <a:prstGeom prst="rect">
            <a:avLst/>
          </a:prstGeom>
        </p:spPr>
      </p:pic>
    </p:spTree>
    <p:extLst>
      <p:ext uri="{BB962C8B-B14F-4D97-AF65-F5344CB8AC3E}">
        <p14:creationId xmlns:p14="http://schemas.microsoft.com/office/powerpoint/2010/main" val="249353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What is infectious disease modeling?</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r>
              <a:rPr lang="en-US" dirty="0"/>
              <a:t>Mathematical and computational approaches to understand the dynamics of infectious diseases. </a:t>
            </a:r>
          </a:p>
          <a:p>
            <a:pPr lvl="1"/>
            <a:r>
              <a:rPr lang="en-US" dirty="0"/>
              <a:t>When, where, and how of pathogen spread</a:t>
            </a:r>
          </a:p>
          <a:p>
            <a:pPr lvl="1"/>
            <a:r>
              <a:rPr lang="en-US" dirty="0"/>
              <a:t>Duration and size of epidemics</a:t>
            </a:r>
          </a:p>
          <a:p>
            <a:pPr lvl="1"/>
            <a:r>
              <a:rPr lang="en-US" dirty="0"/>
              <a:t>Effectiveness of control strategies</a:t>
            </a:r>
          </a:p>
          <a:p>
            <a:pPr lvl="1"/>
            <a:endParaRPr lang="en-US" dirty="0"/>
          </a:p>
        </p:txBody>
      </p:sp>
    </p:spTree>
    <p:extLst>
      <p:ext uri="{BB962C8B-B14F-4D97-AF65-F5344CB8AC3E}">
        <p14:creationId xmlns:p14="http://schemas.microsoft.com/office/powerpoint/2010/main" val="890139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376D67-245B-4569-ADA7-62C7F10CDDF4}"/>
              </a:ext>
            </a:extLst>
          </p:cNvPr>
          <p:cNvSpPr txBox="1"/>
          <p:nvPr/>
        </p:nvSpPr>
        <p:spPr>
          <a:xfrm>
            <a:off x="102730" y="0"/>
            <a:ext cx="9645747" cy="2308324"/>
          </a:xfrm>
          <a:prstGeom prst="rect">
            <a:avLst/>
          </a:prstGeom>
          <a:noFill/>
        </p:spPr>
        <p:txBody>
          <a:bodyPr wrap="square">
            <a:spAutoFit/>
          </a:bodyPr>
          <a:lstStyle/>
          <a:p>
            <a:r>
              <a:rPr lang="en-US" sz="4800" b="1" dirty="0"/>
              <a:t>R</a:t>
            </a:r>
            <a:r>
              <a:rPr lang="en-US" sz="4800" b="1" baseline="-25000" dirty="0"/>
              <a:t>0</a:t>
            </a:r>
            <a:r>
              <a:rPr lang="en-US" sz="4800" b="1" dirty="0"/>
              <a:t> &lt; 1; no epidemic happens!</a:t>
            </a:r>
          </a:p>
          <a:p>
            <a:r>
              <a:rPr lang="en-US" sz="4800" b="1" dirty="0"/>
              <a:t>R</a:t>
            </a:r>
            <a:r>
              <a:rPr lang="en-US" sz="4800" b="1" baseline="-25000" dirty="0"/>
              <a:t>0</a:t>
            </a:r>
            <a:r>
              <a:rPr lang="en-US" sz="4800" b="1" dirty="0"/>
              <a:t> &gt; 1; we have an epidemic…</a:t>
            </a:r>
          </a:p>
          <a:p>
            <a:endParaRPr lang="en-US" sz="4800" dirty="0"/>
          </a:p>
        </p:txBody>
      </p:sp>
      <p:pic>
        <p:nvPicPr>
          <p:cNvPr id="16" name="Picture 15" descr="Chart, line chart&#10;&#10;Description automatically generated">
            <a:extLst>
              <a:ext uri="{FF2B5EF4-FFF2-40B4-BE49-F238E27FC236}">
                <a16:creationId xmlns:a16="http://schemas.microsoft.com/office/drawing/2014/main" id="{4FE5334A-995F-AF51-8335-F3D1D16321ED}"/>
              </a:ext>
            </a:extLst>
          </p:cNvPr>
          <p:cNvPicPr>
            <a:picLocks noChangeAspect="1"/>
          </p:cNvPicPr>
          <p:nvPr/>
        </p:nvPicPr>
        <p:blipFill>
          <a:blip r:embed="rId2"/>
          <a:stretch>
            <a:fillRect/>
          </a:stretch>
        </p:blipFill>
        <p:spPr>
          <a:xfrm>
            <a:off x="102730" y="2071504"/>
            <a:ext cx="3686436" cy="3212275"/>
          </a:xfrm>
          <a:prstGeom prst="rect">
            <a:avLst/>
          </a:prstGeom>
        </p:spPr>
      </p:pic>
      <p:pic>
        <p:nvPicPr>
          <p:cNvPr id="18" name="Picture 17" descr="Chart, line chart&#10;&#10;Description automatically generated">
            <a:extLst>
              <a:ext uri="{FF2B5EF4-FFF2-40B4-BE49-F238E27FC236}">
                <a16:creationId xmlns:a16="http://schemas.microsoft.com/office/drawing/2014/main" id="{09E808B3-2D1C-D0DA-2E42-FFB559F7A195}"/>
              </a:ext>
            </a:extLst>
          </p:cNvPr>
          <p:cNvPicPr>
            <a:picLocks noChangeAspect="1"/>
          </p:cNvPicPr>
          <p:nvPr/>
        </p:nvPicPr>
        <p:blipFill>
          <a:blip r:embed="rId3"/>
          <a:stretch>
            <a:fillRect/>
          </a:stretch>
        </p:blipFill>
        <p:spPr>
          <a:xfrm>
            <a:off x="3891896" y="2071504"/>
            <a:ext cx="3686435" cy="3230658"/>
          </a:xfrm>
          <a:prstGeom prst="rect">
            <a:avLst/>
          </a:prstGeom>
        </p:spPr>
      </p:pic>
      <p:pic>
        <p:nvPicPr>
          <p:cNvPr id="20" name="Picture 19" descr="Chart, line chart&#10;&#10;Description automatically generated">
            <a:extLst>
              <a:ext uri="{FF2B5EF4-FFF2-40B4-BE49-F238E27FC236}">
                <a16:creationId xmlns:a16="http://schemas.microsoft.com/office/drawing/2014/main" id="{859FBE13-B04A-4C54-D42D-85D77F64E8B5}"/>
              </a:ext>
            </a:extLst>
          </p:cNvPr>
          <p:cNvPicPr>
            <a:picLocks noChangeAspect="1"/>
          </p:cNvPicPr>
          <p:nvPr/>
        </p:nvPicPr>
        <p:blipFill>
          <a:blip r:embed="rId4"/>
          <a:stretch>
            <a:fillRect/>
          </a:stretch>
        </p:blipFill>
        <p:spPr>
          <a:xfrm>
            <a:off x="7675187" y="1977608"/>
            <a:ext cx="4516813" cy="3525317"/>
          </a:xfrm>
          <a:prstGeom prst="rect">
            <a:avLst/>
          </a:prstGeom>
        </p:spPr>
      </p:pic>
    </p:spTree>
    <p:extLst>
      <p:ext uri="{BB962C8B-B14F-4D97-AF65-F5344CB8AC3E}">
        <p14:creationId xmlns:p14="http://schemas.microsoft.com/office/powerpoint/2010/main" val="2948251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FA70B1-7597-000C-08EE-9348A5AAE4A8}"/>
              </a:ext>
            </a:extLst>
          </p:cNvPr>
          <p:cNvSpPr>
            <a:spLocks noGrp="1"/>
          </p:cNvSpPr>
          <p:nvPr>
            <p:ph type="title"/>
          </p:nvPr>
        </p:nvSpPr>
        <p:spPr>
          <a:xfrm>
            <a:off x="136451" y="99587"/>
            <a:ext cx="11314813" cy="942403"/>
          </a:xfrm>
        </p:spPr>
        <p:txBody>
          <a:bodyPr/>
          <a:lstStyle/>
          <a:p>
            <a:r>
              <a:rPr lang="en-US" b="1" u="sng" dirty="0"/>
              <a:t>How do we calculate R</a:t>
            </a:r>
            <a:r>
              <a:rPr lang="en-US" b="1" u="sng" baseline="-25000" dirty="0"/>
              <a:t>0</a:t>
            </a:r>
            <a:r>
              <a:rPr lang="en-US" b="1" u="sng" dirty="0"/>
              <a:t>?</a:t>
            </a:r>
            <a:endParaRPr lang="en-US" dirty="0"/>
          </a:p>
        </p:txBody>
      </p:sp>
      <p:sp>
        <p:nvSpPr>
          <p:cNvPr id="5" name="Rectangle 4">
            <a:extLst>
              <a:ext uri="{FF2B5EF4-FFF2-40B4-BE49-F238E27FC236}">
                <a16:creationId xmlns:a16="http://schemas.microsoft.com/office/drawing/2014/main" id="{0C95D31B-E36D-B288-D9D8-DC151FF0BB11}"/>
              </a:ext>
            </a:extLst>
          </p:cNvPr>
          <p:cNvSpPr/>
          <p:nvPr/>
        </p:nvSpPr>
        <p:spPr>
          <a:xfrm>
            <a:off x="382937" y="1205692"/>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6" name="Rectangle 5">
            <a:extLst>
              <a:ext uri="{FF2B5EF4-FFF2-40B4-BE49-F238E27FC236}">
                <a16:creationId xmlns:a16="http://schemas.microsoft.com/office/drawing/2014/main" id="{55C123BA-D4F8-1F24-95C2-5CCE00EFDCA2}"/>
              </a:ext>
            </a:extLst>
          </p:cNvPr>
          <p:cNvSpPr/>
          <p:nvPr/>
        </p:nvSpPr>
        <p:spPr>
          <a:xfrm>
            <a:off x="4777484" y="1250839"/>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7" name="Rectangle 6">
            <a:extLst>
              <a:ext uri="{FF2B5EF4-FFF2-40B4-BE49-F238E27FC236}">
                <a16:creationId xmlns:a16="http://schemas.microsoft.com/office/drawing/2014/main" id="{893C2939-18E8-AAA2-5CA4-83F77CD45634}"/>
              </a:ext>
            </a:extLst>
          </p:cNvPr>
          <p:cNvSpPr/>
          <p:nvPr/>
        </p:nvSpPr>
        <p:spPr>
          <a:xfrm>
            <a:off x="9172031" y="1250839"/>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9" name="Straight Arrow Connector 8">
            <a:extLst>
              <a:ext uri="{FF2B5EF4-FFF2-40B4-BE49-F238E27FC236}">
                <a16:creationId xmlns:a16="http://schemas.microsoft.com/office/drawing/2014/main" id="{5141C31B-0127-295D-E5AA-331D8EA1151B}"/>
              </a:ext>
            </a:extLst>
          </p:cNvPr>
          <p:cNvCxnSpPr/>
          <p:nvPr/>
        </p:nvCxnSpPr>
        <p:spPr>
          <a:xfrm>
            <a:off x="2799471"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958C5B-29E8-C7CA-CFC5-1A9C9F0996B6}"/>
              </a:ext>
            </a:extLst>
          </p:cNvPr>
          <p:cNvCxnSpPr/>
          <p:nvPr/>
        </p:nvCxnSpPr>
        <p:spPr>
          <a:xfrm>
            <a:off x="7228450" y="2025748"/>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53E69B-72D0-4896-3277-8A0B2124DCE4}"/>
              </a:ext>
            </a:extLst>
          </p:cNvPr>
          <p:cNvSpPr txBox="1"/>
          <p:nvPr/>
        </p:nvSpPr>
        <p:spPr>
          <a:xfrm>
            <a:off x="3402622" y="2018120"/>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16" name="TextBox 15">
            <a:extLst>
              <a:ext uri="{FF2B5EF4-FFF2-40B4-BE49-F238E27FC236}">
                <a16:creationId xmlns:a16="http://schemas.microsoft.com/office/drawing/2014/main" id="{2167BC88-25C9-5157-DA91-FA572F841662}"/>
              </a:ext>
            </a:extLst>
          </p:cNvPr>
          <p:cNvSpPr txBox="1"/>
          <p:nvPr/>
        </p:nvSpPr>
        <p:spPr>
          <a:xfrm>
            <a:off x="7884343" y="2018120"/>
            <a:ext cx="474810" cy="707886"/>
          </a:xfrm>
          <a:prstGeom prst="rect">
            <a:avLst/>
          </a:prstGeom>
          <a:noFill/>
        </p:spPr>
        <p:txBody>
          <a:bodyPr wrap="none" rtlCol="0">
            <a:spAutoFit/>
          </a:bodyPr>
          <a:lstStyle/>
          <a:p>
            <a:r>
              <a:rPr lang="en-US" sz="4000" dirty="0"/>
              <a:t>𝛄</a:t>
            </a:r>
          </a:p>
        </p:txBody>
      </p:sp>
      <p:sp>
        <p:nvSpPr>
          <p:cNvPr id="3" name="TextBox 2">
            <a:extLst>
              <a:ext uri="{FF2B5EF4-FFF2-40B4-BE49-F238E27FC236}">
                <a16:creationId xmlns:a16="http://schemas.microsoft.com/office/drawing/2014/main" id="{6F4D7F92-C906-2191-E4A2-40313C928994}"/>
              </a:ext>
            </a:extLst>
          </p:cNvPr>
          <p:cNvSpPr txBox="1"/>
          <p:nvPr/>
        </p:nvSpPr>
        <p:spPr>
          <a:xfrm>
            <a:off x="7072428" y="1459658"/>
            <a:ext cx="2099603" cy="461665"/>
          </a:xfrm>
          <a:prstGeom prst="rect">
            <a:avLst/>
          </a:prstGeom>
          <a:noFill/>
        </p:spPr>
        <p:txBody>
          <a:bodyPr wrap="square">
            <a:spAutoFit/>
          </a:bodyPr>
          <a:lstStyle/>
          <a:p>
            <a:r>
              <a:rPr lang="en-US" sz="2400" dirty="0"/>
              <a:t>“recovery rate”</a:t>
            </a:r>
          </a:p>
        </p:txBody>
      </p:sp>
      <p:sp>
        <p:nvSpPr>
          <p:cNvPr id="11" name="TextBox 10">
            <a:extLst>
              <a:ext uri="{FF2B5EF4-FFF2-40B4-BE49-F238E27FC236}">
                <a16:creationId xmlns:a16="http://schemas.microsoft.com/office/drawing/2014/main" id="{C4D102E6-130E-47A1-AE1A-7D63CC2FC757}"/>
              </a:ext>
            </a:extLst>
          </p:cNvPr>
          <p:cNvSpPr txBox="1"/>
          <p:nvPr/>
        </p:nvSpPr>
        <p:spPr>
          <a:xfrm>
            <a:off x="2681695" y="1156509"/>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03E349F-2AE0-0C3F-09A3-32C16DD1298F}"/>
                  </a:ext>
                </a:extLst>
              </p:cNvPr>
              <p:cNvSpPr txBox="1"/>
              <p:nvPr/>
            </p:nvSpPr>
            <p:spPr>
              <a:xfrm>
                <a:off x="-8328" y="4800465"/>
                <a:ext cx="12200328" cy="10253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𝑹</m:t>
                          </m:r>
                        </m:e>
                        <m:sub>
                          <m:r>
                            <a:rPr lang="en-US" sz="3200" b="1" i="1" smtClean="0">
                              <a:latin typeface="Cambria Math" panose="02040503050406030204" pitchFamily="18" charset="0"/>
                            </a:rPr>
                            <m:t>𝟎</m:t>
                          </m:r>
                        </m:sub>
                      </m:sSub>
                      <m:r>
                        <a:rPr lang="en-US" sz="3200" b="1" i="1" smtClean="0">
                          <a:latin typeface="Cambria Math" panose="02040503050406030204" pitchFamily="18" charset="0"/>
                        </a:rPr>
                        <m:t>= </m:t>
                      </m:r>
                      <m:f>
                        <m:fPr>
                          <m:ctrlPr>
                            <a:rPr lang="en-US" sz="3200" b="1" i="1" smtClean="0">
                              <a:latin typeface="Cambria Math" panose="02040503050406030204" pitchFamily="18" charset="0"/>
                            </a:rPr>
                          </m:ctrlPr>
                        </m:fPr>
                        <m:num>
                          <m:r>
                            <a:rPr lang="en-US" sz="3200" b="1" i="1" smtClean="0">
                              <a:latin typeface="Cambria Math" panose="02040503050406030204" pitchFamily="18" charset="0"/>
                              <a:ea typeface="Cambria Math" panose="02040503050406030204" pitchFamily="18" charset="0"/>
                            </a:rPr>
                            <m:t>𝜷</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𝒕𝒓𝒂𝒏𝒔𝒎𝒊𝒔𝒔𝒊𝒐𝒏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𝒏𝒆𝒘</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𝒊𝒏𝒇𝒆𝒄𝒕𝒊𝒐𝒏𝒔</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𝒑𝒆𝒓</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𝒖𝒏𝒊𝒕</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𝒕𝒊𝒎𝒆</m:t>
                          </m:r>
                          <m:r>
                            <a:rPr lang="en-US" sz="3200" b="1" i="1" smtClean="0">
                              <a:latin typeface="Cambria Math" panose="02040503050406030204" pitchFamily="18" charset="0"/>
                              <a:ea typeface="Cambria Math" panose="02040503050406030204" pitchFamily="18" charset="0"/>
                            </a:rPr>
                            <m:t>)</m:t>
                          </m:r>
                        </m:num>
                        <m:den>
                          <m:r>
                            <a:rPr lang="en-US" sz="3200" b="1" i="1" smtClean="0">
                              <a:latin typeface="Cambria Math" panose="02040503050406030204" pitchFamily="18" charset="0"/>
                              <a:ea typeface="Cambria Math" panose="02040503050406030204" pitchFamily="18" charset="0"/>
                            </a:rPr>
                            <m:t>𝜸</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𝒓𝒆𝒄𝒐𝒗𝒆𝒓𝒚</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𝒓𝒂𝒕𝒆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m:t>
                          </m:r>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𝒆</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𝒅𝒖𝒓𝒂𝒕𝒊𝒐𝒏</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𝒐𝒇</m:t>
                          </m:r>
                          <m:r>
                            <a:rPr lang="en-US" sz="3200" b="1" i="1" smtClean="0">
                              <a:latin typeface="Cambria Math" panose="02040503050406030204" pitchFamily="18" charset="0"/>
                              <a:ea typeface="Cambria Math" panose="02040503050406030204" pitchFamily="18" charset="0"/>
                            </a:rPr>
                            <m:t> </m:t>
                          </m:r>
                          <m:r>
                            <a:rPr lang="en-US" sz="3200" b="1" i="1" smtClean="0">
                              <a:latin typeface="Cambria Math" panose="02040503050406030204" pitchFamily="18" charset="0"/>
                              <a:ea typeface="Cambria Math" panose="02040503050406030204" pitchFamily="18" charset="0"/>
                            </a:rPr>
                            <m:t>𝒊𝒏𝒇𝒆𝒄𝒕𝒊𝒐𝒏</m:t>
                          </m:r>
                          <m:r>
                            <a:rPr lang="en-US" sz="3200" b="1" i="1" smtClean="0">
                              <a:latin typeface="Cambria Math" panose="02040503050406030204" pitchFamily="18" charset="0"/>
                              <a:ea typeface="Cambria Math" panose="02040503050406030204" pitchFamily="18" charset="0"/>
                            </a:rPr>
                            <m:t>)</m:t>
                          </m:r>
                        </m:den>
                      </m:f>
                    </m:oMath>
                  </m:oMathPara>
                </a14:m>
                <a:endParaRPr lang="en-US" b="1" dirty="0"/>
              </a:p>
            </p:txBody>
          </p:sp>
        </mc:Choice>
        <mc:Fallback>
          <p:sp>
            <p:nvSpPr>
              <p:cNvPr id="8" name="TextBox 7">
                <a:extLst>
                  <a:ext uri="{FF2B5EF4-FFF2-40B4-BE49-F238E27FC236}">
                    <a16:creationId xmlns:a16="http://schemas.microsoft.com/office/drawing/2014/main" id="{103E349F-2AE0-0C3F-09A3-32C16DD1298F}"/>
                  </a:ext>
                </a:extLst>
              </p:cNvPr>
              <p:cNvSpPr txBox="1">
                <a:spLocks noRot="1" noChangeAspect="1" noMove="1" noResize="1" noEditPoints="1" noAdjustHandles="1" noChangeArrowheads="1" noChangeShapeType="1" noTextEdit="1"/>
              </p:cNvSpPr>
              <p:nvPr/>
            </p:nvSpPr>
            <p:spPr>
              <a:xfrm>
                <a:off x="-8328" y="4800465"/>
                <a:ext cx="12200328" cy="1025345"/>
              </a:xfrm>
              <a:prstGeom prst="rect">
                <a:avLst/>
              </a:prstGeom>
              <a:blipFill>
                <a:blip r:embed="rId3"/>
                <a:stretch>
                  <a:fillRect l="-312" t="-7317" r="-624" b="-18293"/>
                </a:stretch>
              </a:blipFill>
            </p:spPr>
            <p:txBody>
              <a:bodyPr/>
              <a:lstStyle/>
              <a:p>
                <a:r>
                  <a:rPr lang="en-US">
                    <a:noFill/>
                  </a:rPr>
                  <a:t> </a:t>
                </a:r>
              </a:p>
            </p:txBody>
          </p:sp>
        </mc:Fallback>
      </mc:AlternateContent>
    </p:spTree>
    <p:extLst>
      <p:ext uri="{BB962C8B-B14F-4D97-AF65-F5344CB8AC3E}">
        <p14:creationId xmlns:p14="http://schemas.microsoft.com/office/powerpoint/2010/main" val="4221574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8F0EB6-9E0A-4111-595C-413B29A23546}"/>
              </a:ext>
            </a:extLst>
          </p:cNvPr>
          <p:cNvSpPr txBox="1"/>
          <p:nvPr/>
        </p:nvSpPr>
        <p:spPr>
          <a:xfrm>
            <a:off x="123091" y="0"/>
            <a:ext cx="12068909" cy="830997"/>
          </a:xfrm>
          <a:prstGeom prst="rect">
            <a:avLst/>
          </a:prstGeom>
          <a:noFill/>
        </p:spPr>
        <p:txBody>
          <a:bodyPr wrap="square">
            <a:spAutoFit/>
          </a:bodyPr>
          <a:lstStyle/>
          <a:p>
            <a:r>
              <a:rPr lang="en-US" sz="4800" dirty="0"/>
              <a:t>R</a:t>
            </a:r>
            <a:r>
              <a:rPr lang="en-US" sz="4800" baseline="-25000" dirty="0"/>
              <a:t>0</a:t>
            </a:r>
            <a:r>
              <a:rPr lang="en-US" sz="4800" dirty="0"/>
              <a:t> (estimated) of various infectious diseases</a:t>
            </a:r>
          </a:p>
        </p:txBody>
      </p:sp>
      <p:sp>
        <p:nvSpPr>
          <p:cNvPr id="6" name="TextBox 5">
            <a:extLst>
              <a:ext uri="{FF2B5EF4-FFF2-40B4-BE49-F238E27FC236}">
                <a16:creationId xmlns:a16="http://schemas.microsoft.com/office/drawing/2014/main" id="{993C299C-515F-6C75-4743-2BE14771E172}"/>
              </a:ext>
            </a:extLst>
          </p:cNvPr>
          <p:cNvSpPr txBox="1"/>
          <p:nvPr/>
        </p:nvSpPr>
        <p:spPr>
          <a:xfrm>
            <a:off x="323557" y="1125415"/>
            <a:ext cx="7327903" cy="436914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3600" dirty="0"/>
              <a:t>COVID-19 (initial outbreak): 1.4—2.4</a:t>
            </a:r>
          </a:p>
          <a:p>
            <a:pPr marL="285750" indent="-285750">
              <a:lnSpc>
                <a:spcPct val="200000"/>
              </a:lnSpc>
              <a:buFont typeface="Arial" panose="020B0604020202020204" pitchFamily="34" charset="0"/>
              <a:buChar char="•"/>
            </a:pPr>
            <a:r>
              <a:rPr lang="en-US" sz="3600" dirty="0"/>
              <a:t>Ebola (2014 outbreak): 1.5—2.5</a:t>
            </a:r>
          </a:p>
          <a:p>
            <a:pPr marL="285750" indent="-285750">
              <a:lnSpc>
                <a:spcPct val="200000"/>
              </a:lnSpc>
              <a:buFont typeface="Arial" panose="020B0604020202020204" pitchFamily="34" charset="0"/>
              <a:buChar char="•"/>
            </a:pPr>
            <a:r>
              <a:rPr lang="en-US" sz="3600" dirty="0"/>
              <a:t>Smallpox: 3.5—6.0</a:t>
            </a:r>
          </a:p>
          <a:p>
            <a:pPr marL="285750" indent="-285750">
              <a:lnSpc>
                <a:spcPct val="200000"/>
              </a:lnSpc>
              <a:buFont typeface="Arial" panose="020B0604020202020204" pitchFamily="34" charset="0"/>
              <a:buChar char="•"/>
            </a:pPr>
            <a:r>
              <a:rPr lang="en-US" sz="3600" dirty="0"/>
              <a:t>Measles: 12—18 </a:t>
            </a:r>
          </a:p>
        </p:txBody>
      </p:sp>
    </p:spTree>
    <p:extLst>
      <p:ext uri="{BB962C8B-B14F-4D97-AF65-F5344CB8AC3E}">
        <p14:creationId xmlns:p14="http://schemas.microsoft.com/office/powerpoint/2010/main" val="2523636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6EC6-93A8-DCBD-2F1C-FFE889F96DA2}"/>
              </a:ext>
            </a:extLst>
          </p:cNvPr>
          <p:cNvSpPr>
            <a:spLocks noGrp="1"/>
          </p:cNvSpPr>
          <p:nvPr>
            <p:ph type="title"/>
          </p:nvPr>
        </p:nvSpPr>
        <p:spPr>
          <a:xfrm>
            <a:off x="0" y="0"/>
            <a:ext cx="10515600" cy="732155"/>
          </a:xfrm>
        </p:spPr>
        <p:txBody>
          <a:bodyPr/>
          <a:lstStyle/>
          <a:p>
            <a:r>
              <a:rPr lang="en-US" dirty="0"/>
              <a:t>Intervention strategies</a:t>
            </a:r>
          </a:p>
        </p:txBody>
      </p:sp>
      <p:sp>
        <p:nvSpPr>
          <p:cNvPr id="22" name="Rectangle 21">
            <a:extLst>
              <a:ext uri="{FF2B5EF4-FFF2-40B4-BE49-F238E27FC236}">
                <a16:creationId xmlns:a16="http://schemas.microsoft.com/office/drawing/2014/main" id="{98F6D4F5-5465-BEDF-DCDD-ACFCD8DFA3B0}"/>
              </a:ext>
            </a:extLst>
          </p:cNvPr>
          <p:cNvSpPr/>
          <p:nvPr/>
        </p:nvSpPr>
        <p:spPr>
          <a:xfrm>
            <a:off x="439207" y="938406"/>
            <a:ext cx="2279233" cy="1709264"/>
          </a:xfrm>
          <a:prstGeom prst="rect">
            <a:avLst/>
          </a:prstGeom>
          <a:solidFill>
            <a:srgbClr val="00B05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Susceptible (S)</a:t>
            </a:r>
          </a:p>
        </p:txBody>
      </p:sp>
      <p:sp>
        <p:nvSpPr>
          <p:cNvPr id="23" name="Rectangle 22">
            <a:extLst>
              <a:ext uri="{FF2B5EF4-FFF2-40B4-BE49-F238E27FC236}">
                <a16:creationId xmlns:a16="http://schemas.microsoft.com/office/drawing/2014/main" id="{ECFB7DA4-CE5F-CD49-1A59-847BE49ABC9B}"/>
              </a:ext>
            </a:extLst>
          </p:cNvPr>
          <p:cNvSpPr/>
          <p:nvPr/>
        </p:nvSpPr>
        <p:spPr>
          <a:xfrm>
            <a:off x="4833754" y="983553"/>
            <a:ext cx="2279233" cy="1709264"/>
          </a:xfrm>
          <a:prstGeom prst="rect">
            <a:avLst/>
          </a:prstGeom>
          <a:solidFill>
            <a:srgbClr val="FF000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Infected (I)</a:t>
            </a:r>
          </a:p>
        </p:txBody>
      </p:sp>
      <p:sp>
        <p:nvSpPr>
          <p:cNvPr id="24" name="Rectangle 23">
            <a:extLst>
              <a:ext uri="{FF2B5EF4-FFF2-40B4-BE49-F238E27FC236}">
                <a16:creationId xmlns:a16="http://schemas.microsoft.com/office/drawing/2014/main" id="{323F74EF-3F96-4361-F297-14C79EF0A475}"/>
              </a:ext>
            </a:extLst>
          </p:cNvPr>
          <p:cNvSpPr/>
          <p:nvPr/>
        </p:nvSpPr>
        <p:spPr>
          <a:xfrm>
            <a:off x="9228301" y="983553"/>
            <a:ext cx="2279233" cy="1709264"/>
          </a:xfrm>
          <a:prstGeom prst="rect">
            <a:avLst/>
          </a:prstGeom>
          <a:solidFill>
            <a:srgbClr val="0070C0"/>
          </a:solid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Recovered (R)</a:t>
            </a:r>
          </a:p>
        </p:txBody>
      </p:sp>
      <p:cxnSp>
        <p:nvCxnSpPr>
          <p:cNvPr id="25" name="Straight Arrow Connector 24">
            <a:extLst>
              <a:ext uri="{FF2B5EF4-FFF2-40B4-BE49-F238E27FC236}">
                <a16:creationId xmlns:a16="http://schemas.microsoft.com/office/drawing/2014/main" id="{9A6A0C90-66C7-3210-D949-9BEDF844DCC1}"/>
              </a:ext>
            </a:extLst>
          </p:cNvPr>
          <p:cNvCxnSpPr/>
          <p:nvPr/>
        </p:nvCxnSpPr>
        <p:spPr>
          <a:xfrm>
            <a:off x="2855741"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85F741-D994-89A8-98B8-77C0D7E26FCA}"/>
              </a:ext>
            </a:extLst>
          </p:cNvPr>
          <p:cNvCxnSpPr/>
          <p:nvPr/>
        </p:nvCxnSpPr>
        <p:spPr>
          <a:xfrm>
            <a:off x="7284720" y="1758462"/>
            <a:ext cx="1786597" cy="0"/>
          </a:xfrm>
          <a:prstGeom prst="straightConnector1">
            <a:avLst/>
          </a:prstGeom>
          <a:ln w="793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B399141-4039-5946-984E-DA9CEAF416BD}"/>
              </a:ext>
            </a:extLst>
          </p:cNvPr>
          <p:cNvSpPr txBox="1"/>
          <p:nvPr/>
        </p:nvSpPr>
        <p:spPr>
          <a:xfrm>
            <a:off x="3458892" y="1750834"/>
            <a:ext cx="495886" cy="707886"/>
          </a:xfrm>
          <a:prstGeom prst="rect">
            <a:avLst/>
          </a:prstGeom>
          <a:noFill/>
        </p:spPr>
        <p:txBody>
          <a:bodyPr wrap="square">
            <a:spAutoFit/>
          </a:bodyPr>
          <a:lstStyle/>
          <a:p>
            <a:r>
              <a:rPr lang="el-GR" sz="4000" b="1" i="0" dirty="0">
                <a:effectLst/>
                <a:latin typeface="Google Sans"/>
              </a:rPr>
              <a:t>β</a:t>
            </a:r>
            <a:endParaRPr lang="en-US" sz="4000" b="1" dirty="0"/>
          </a:p>
        </p:txBody>
      </p:sp>
      <p:sp>
        <p:nvSpPr>
          <p:cNvPr id="28" name="TextBox 27">
            <a:extLst>
              <a:ext uri="{FF2B5EF4-FFF2-40B4-BE49-F238E27FC236}">
                <a16:creationId xmlns:a16="http://schemas.microsoft.com/office/drawing/2014/main" id="{76013203-07C8-006D-944A-547D6913606C}"/>
              </a:ext>
            </a:extLst>
          </p:cNvPr>
          <p:cNvSpPr txBox="1"/>
          <p:nvPr/>
        </p:nvSpPr>
        <p:spPr>
          <a:xfrm>
            <a:off x="7940613" y="1750834"/>
            <a:ext cx="474810" cy="707886"/>
          </a:xfrm>
          <a:prstGeom prst="rect">
            <a:avLst/>
          </a:prstGeom>
          <a:noFill/>
        </p:spPr>
        <p:txBody>
          <a:bodyPr wrap="none" rtlCol="0">
            <a:spAutoFit/>
          </a:bodyPr>
          <a:lstStyle/>
          <a:p>
            <a:r>
              <a:rPr lang="en-US" sz="4000" dirty="0"/>
              <a:t>𝛄</a:t>
            </a:r>
          </a:p>
        </p:txBody>
      </p:sp>
      <p:sp>
        <p:nvSpPr>
          <p:cNvPr id="29" name="TextBox 28">
            <a:extLst>
              <a:ext uri="{FF2B5EF4-FFF2-40B4-BE49-F238E27FC236}">
                <a16:creationId xmlns:a16="http://schemas.microsoft.com/office/drawing/2014/main" id="{55CA468F-5611-86A1-1D25-BB9B61C72BD5}"/>
              </a:ext>
            </a:extLst>
          </p:cNvPr>
          <p:cNvSpPr txBox="1"/>
          <p:nvPr/>
        </p:nvSpPr>
        <p:spPr>
          <a:xfrm>
            <a:off x="439207" y="2818499"/>
            <a:ext cx="4203132" cy="707886"/>
          </a:xfrm>
          <a:prstGeom prst="rect">
            <a:avLst/>
          </a:prstGeom>
          <a:noFill/>
        </p:spPr>
        <p:txBody>
          <a:bodyPr wrap="square">
            <a:spAutoFit/>
          </a:bodyPr>
          <a:lstStyle/>
          <a:p>
            <a:r>
              <a:rPr lang="en-US" sz="4000" b="1" i="0" dirty="0">
                <a:effectLst/>
                <a:latin typeface="Google Sans"/>
              </a:rPr>
              <a:t> </a:t>
            </a:r>
            <a:endParaRPr lang="en-US" sz="4000" b="1" dirty="0"/>
          </a:p>
        </p:txBody>
      </p:sp>
      <p:sp>
        <p:nvSpPr>
          <p:cNvPr id="30" name="TextBox 29">
            <a:extLst>
              <a:ext uri="{FF2B5EF4-FFF2-40B4-BE49-F238E27FC236}">
                <a16:creationId xmlns:a16="http://schemas.microsoft.com/office/drawing/2014/main" id="{19829FC0-E56D-1F0F-EB93-3BA1ACC0ECE9}"/>
              </a:ext>
            </a:extLst>
          </p:cNvPr>
          <p:cNvSpPr txBox="1"/>
          <p:nvPr/>
        </p:nvSpPr>
        <p:spPr>
          <a:xfrm>
            <a:off x="7128698" y="1192372"/>
            <a:ext cx="2099603" cy="461665"/>
          </a:xfrm>
          <a:prstGeom prst="rect">
            <a:avLst/>
          </a:prstGeom>
          <a:noFill/>
        </p:spPr>
        <p:txBody>
          <a:bodyPr wrap="square">
            <a:spAutoFit/>
          </a:bodyPr>
          <a:lstStyle/>
          <a:p>
            <a:r>
              <a:rPr lang="en-US" sz="2400" dirty="0"/>
              <a:t>“recovery rate”</a:t>
            </a:r>
          </a:p>
        </p:txBody>
      </p:sp>
      <p:sp>
        <p:nvSpPr>
          <p:cNvPr id="31" name="TextBox 30">
            <a:extLst>
              <a:ext uri="{FF2B5EF4-FFF2-40B4-BE49-F238E27FC236}">
                <a16:creationId xmlns:a16="http://schemas.microsoft.com/office/drawing/2014/main" id="{953DD46A-D01F-2F3C-CA3D-481B32D8B1F2}"/>
              </a:ext>
            </a:extLst>
          </p:cNvPr>
          <p:cNvSpPr txBox="1"/>
          <p:nvPr/>
        </p:nvSpPr>
        <p:spPr>
          <a:xfrm>
            <a:off x="2737965" y="889223"/>
            <a:ext cx="2017297" cy="830997"/>
          </a:xfrm>
          <a:prstGeom prst="rect">
            <a:avLst/>
          </a:prstGeom>
          <a:noFill/>
        </p:spPr>
        <p:txBody>
          <a:bodyPr wrap="square">
            <a:spAutoFit/>
          </a:bodyPr>
          <a:lstStyle/>
          <a:p>
            <a:pPr algn="ctr"/>
            <a:r>
              <a:rPr lang="en-US" sz="2400" i="0" dirty="0">
                <a:effectLst/>
                <a:latin typeface="Google Sans"/>
              </a:rPr>
              <a:t>“transmission rate”</a:t>
            </a:r>
            <a:endParaRPr lang="en-US" sz="2400" dirty="0"/>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7EC074C6-712D-C610-712C-60A685D75562}"/>
                  </a:ext>
                </a:extLst>
              </p:cNvPr>
              <p:cNvSpPr txBox="1"/>
              <p:nvPr/>
            </p:nvSpPr>
            <p:spPr>
              <a:xfrm>
                <a:off x="439207" y="2941993"/>
                <a:ext cx="2536207"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𝑑𝑆</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oMath>
                  </m:oMathPara>
                </a14:m>
                <a:endParaRPr lang="en-US" sz="4000" dirty="0"/>
              </a:p>
            </p:txBody>
          </p:sp>
        </mc:Choice>
        <mc:Fallback>
          <p:sp>
            <p:nvSpPr>
              <p:cNvPr id="32" name="TextBox 31">
                <a:extLst>
                  <a:ext uri="{FF2B5EF4-FFF2-40B4-BE49-F238E27FC236}">
                    <a16:creationId xmlns:a16="http://schemas.microsoft.com/office/drawing/2014/main" id="{7EC074C6-712D-C610-712C-60A685D75562}"/>
                  </a:ext>
                </a:extLst>
              </p:cNvPr>
              <p:cNvSpPr txBox="1">
                <a:spLocks noRot="1" noChangeAspect="1" noMove="1" noResize="1" noEditPoints="1" noAdjustHandles="1" noChangeArrowheads="1" noChangeShapeType="1" noTextEdit="1"/>
              </p:cNvSpPr>
              <p:nvPr/>
            </p:nvSpPr>
            <p:spPr>
              <a:xfrm>
                <a:off x="439207" y="2941993"/>
                <a:ext cx="2536207" cy="1168781"/>
              </a:xfrm>
              <a:prstGeom prst="rect">
                <a:avLst/>
              </a:prstGeom>
              <a:blipFill>
                <a:blip r:embed="rId3"/>
                <a:stretch>
                  <a:fillRect l="-4478" t="-2151" r="-5473" b="-150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C9671CF-4D73-C63E-D7D1-191651039A1E}"/>
                  </a:ext>
                </a:extLst>
              </p:cNvPr>
              <p:cNvSpPr txBox="1"/>
              <p:nvPr/>
            </p:nvSpPr>
            <p:spPr>
              <a:xfrm>
                <a:off x="4272487" y="2941994"/>
                <a:ext cx="3401765"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𝑑𝐼</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𝛽</m:t>
                      </m:r>
                      <m:r>
                        <a:rPr lang="en-US" sz="4000" b="0" i="1" smtClean="0">
                          <a:latin typeface="Cambria Math" panose="02040503050406030204" pitchFamily="18" charset="0"/>
                          <a:ea typeface="Cambria Math" panose="02040503050406030204" pitchFamily="18" charset="0"/>
                        </a:rPr>
                        <m:t>𝑆𝐼</m:t>
                      </m:r>
                      <m:r>
                        <a:rPr lang="en-US" sz="4000" b="0" i="1" smtClean="0">
                          <a:latin typeface="Cambria Math" panose="02040503050406030204" pitchFamily="18" charset="0"/>
                          <a:ea typeface="Cambria Math" panose="02040503050406030204" pitchFamily="18" charset="0"/>
                        </a:rPr>
                        <m:t> − </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p:sp>
            <p:nvSpPr>
              <p:cNvPr id="33" name="TextBox 32">
                <a:extLst>
                  <a:ext uri="{FF2B5EF4-FFF2-40B4-BE49-F238E27FC236}">
                    <a16:creationId xmlns:a16="http://schemas.microsoft.com/office/drawing/2014/main" id="{BC9671CF-4D73-C63E-D7D1-191651039A1E}"/>
                  </a:ext>
                </a:extLst>
              </p:cNvPr>
              <p:cNvSpPr txBox="1">
                <a:spLocks noRot="1" noChangeAspect="1" noMove="1" noResize="1" noEditPoints="1" noAdjustHandles="1" noChangeArrowheads="1" noChangeShapeType="1" noTextEdit="1"/>
              </p:cNvSpPr>
              <p:nvPr/>
            </p:nvSpPr>
            <p:spPr>
              <a:xfrm>
                <a:off x="4272487" y="2941994"/>
                <a:ext cx="3401765" cy="1168781"/>
              </a:xfrm>
              <a:prstGeom prst="rect">
                <a:avLst/>
              </a:prstGeom>
              <a:blipFill>
                <a:blip r:embed="rId4"/>
                <a:stretch>
                  <a:fillRect l="-3346" t="-2151" r="-3717" b="-150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CABD4F7C-310B-56FB-C398-26FC5D490011}"/>
                  </a:ext>
                </a:extLst>
              </p:cNvPr>
              <p:cNvSpPr txBox="1"/>
              <p:nvPr/>
            </p:nvSpPr>
            <p:spPr>
              <a:xfrm>
                <a:off x="9417111" y="2941993"/>
                <a:ext cx="1901611" cy="11687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𝑑𝑅</m:t>
                          </m:r>
                        </m:num>
                        <m:den>
                          <m:r>
                            <a:rPr lang="en-US" sz="4000" b="0" i="1" smtClean="0">
                              <a:latin typeface="Cambria Math" panose="02040503050406030204" pitchFamily="18" charset="0"/>
                            </a:rPr>
                            <m:t>𝑑𝑡</m:t>
                          </m:r>
                        </m:den>
                      </m:f>
                      <m:r>
                        <a:rPr lang="en-US" sz="4000" b="0" i="1" smtClean="0">
                          <a:latin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𝛾</m:t>
                      </m:r>
                      <m:r>
                        <a:rPr lang="en-US" sz="4000" b="0" i="1" smtClean="0">
                          <a:latin typeface="Cambria Math" panose="02040503050406030204" pitchFamily="18" charset="0"/>
                          <a:ea typeface="Cambria Math" panose="02040503050406030204" pitchFamily="18" charset="0"/>
                        </a:rPr>
                        <m:t>𝐼</m:t>
                      </m:r>
                    </m:oMath>
                  </m:oMathPara>
                </a14:m>
                <a:endParaRPr lang="en-US" sz="4000" dirty="0"/>
              </a:p>
            </p:txBody>
          </p:sp>
        </mc:Choice>
        <mc:Fallback>
          <p:sp>
            <p:nvSpPr>
              <p:cNvPr id="34" name="TextBox 33">
                <a:extLst>
                  <a:ext uri="{FF2B5EF4-FFF2-40B4-BE49-F238E27FC236}">
                    <a16:creationId xmlns:a16="http://schemas.microsoft.com/office/drawing/2014/main" id="{CABD4F7C-310B-56FB-C398-26FC5D490011}"/>
                  </a:ext>
                </a:extLst>
              </p:cNvPr>
              <p:cNvSpPr txBox="1">
                <a:spLocks noRot="1" noChangeAspect="1" noMove="1" noResize="1" noEditPoints="1" noAdjustHandles="1" noChangeArrowheads="1" noChangeShapeType="1" noTextEdit="1"/>
              </p:cNvSpPr>
              <p:nvPr/>
            </p:nvSpPr>
            <p:spPr>
              <a:xfrm>
                <a:off x="9417111" y="2941993"/>
                <a:ext cx="1901611" cy="1168781"/>
              </a:xfrm>
              <a:prstGeom prst="rect">
                <a:avLst/>
              </a:prstGeom>
              <a:blipFill>
                <a:blip r:embed="rId5"/>
                <a:stretch>
                  <a:fillRect l="-5960" t="-2151" r="-7285" b="-15054"/>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50B515A4-9DFC-1127-6415-01B4D33F196B}"/>
              </a:ext>
            </a:extLst>
          </p:cNvPr>
          <p:cNvSpPr txBox="1"/>
          <p:nvPr/>
        </p:nvSpPr>
        <p:spPr>
          <a:xfrm>
            <a:off x="152400" y="4399281"/>
            <a:ext cx="11887200" cy="1077218"/>
          </a:xfrm>
          <a:prstGeom prst="rect">
            <a:avLst/>
          </a:prstGeom>
          <a:noFill/>
        </p:spPr>
        <p:txBody>
          <a:bodyPr wrap="square" rtlCol="0">
            <a:spAutoFit/>
          </a:bodyPr>
          <a:lstStyle/>
          <a:p>
            <a:r>
              <a:rPr lang="en-US" sz="3200" b="1" dirty="0"/>
              <a:t>What are some strategies we might use to reduce the size and speed of an epidemic? How would we incorporate this into our model? </a:t>
            </a:r>
          </a:p>
        </p:txBody>
      </p:sp>
    </p:spTree>
    <p:extLst>
      <p:ext uri="{BB962C8B-B14F-4D97-AF65-F5344CB8AC3E}">
        <p14:creationId xmlns:p14="http://schemas.microsoft.com/office/powerpoint/2010/main" val="251837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D4E7-085F-4F89-D827-87A8427F2B49}"/>
              </a:ext>
            </a:extLst>
          </p:cNvPr>
          <p:cNvSpPr>
            <a:spLocks noGrp="1"/>
          </p:cNvSpPr>
          <p:nvPr>
            <p:ph type="title"/>
          </p:nvPr>
        </p:nvSpPr>
        <p:spPr>
          <a:xfrm>
            <a:off x="219221" y="154109"/>
            <a:ext cx="10515600" cy="802493"/>
          </a:xfrm>
        </p:spPr>
        <p:txBody>
          <a:bodyPr/>
          <a:lstStyle/>
          <a:p>
            <a:r>
              <a:rPr lang="en-US" dirty="0"/>
              <a:t>Common variants of the SIR model</a:t>
            </a:r>
          </a:p>
        </p:txBody>
      </p:sp>
      <p:sp>
        <p:nvSpPr>
          <p:cNvPr id="3" name="Content Placeholder 2">
            <a:extLst>
              <a:ext uri="{FF2B5EF4-FFF2-40B4-BE49-F238E27FC236}">
                <a16:creationId xmlns:a16="http://schemas.microsoft.com/office/drawing/2014/main" id="{8209AE30-6C0D-CC6E-C529-C3EB44A96A06}"/>
              </a:ext>
            </a:extLst>
          </p:cNvPr>
          <p:cNvSpPr>
            <a:spLocks noGrp="1"/>
          </p:cNvSpPr>
          <p:nvPr>
            <p:ph idx="1"/>
          </p:nvPr>
        </p:nvSpPr>
        <p:spPr>
          <a:xfrm>
            <a:off x="219221" y="1139483"/>
            <a:ext cx="11353800" cy="5564408"/>
          </a:xfrm>
        </p:spPr>
        <p:txBody>
          <a:bodyPr>
            <a:normAutofit lnSpcReduction="10000"/>
          </a:bodyPr>
          <a:lstStyle/>
          <a:p>
            <a:r>
              <a:rPr lang="en-US" sz="3200" dirty="0"/>
              <a:t>SI: Susceptible-Infected</a:t>
            </a:r>
          </a:p>
          <a:p>
            <a:r>
              <a:rPr lang="en-US" sz="3200" dirty="0"/>
              <a:t>SEI: Susceptible-Exposed-Infected</a:t>
            </a:r>
          </a:p>
          <a:p>
            <a:r>
              <a:rPr lang="en-US" sz="3200" dirty="0"/>
              <a:t>SEIR: Susceptible-Exposed-Infected-Recovered</a:t>
            </a:r>
          </a:p>
          <a:p>
            <a:r>
              <a:rPr lang="en-US" sz="3200" dirty="0"/>
              <a:t>SIRS: Susceptible-Infected-Recovered-Susceptible</a:t>
            </a:r>
          </a:p>
          <a:p>
            <a:r>
              <a:rPr lang="en-US" sz="3200" dirty="0"/>
              <a:t>SEIRS: Susceptible-Exposed-Infected-Recovered-Susceptible</a:t>
            </a:r>
          </a:p>
          <a:p>
            <a:r>
              <a:rPr lang="en-US" sz="3200" dirty="0"/>
              <a:t>Age-structured: Incorporate age classes into model with varying parameters</a:t>
            </a:r>
          </a:p>
          <a:p>
            <a:r>
              <a:rPr lang="en-US" sz="3200" dirty="0"/>
              <a:t>Spatial: Introduce a meta-population structure with multiple pools of SIRS</a:t>
            </a:r>
          </a:p>
          <a:p>
            <a:r>
              <a:rPr lang="en-US" sz="3200" dirty="0"/>
              <a:t>Multiple host species: Introduce SIRS classes for 2+ species that can infect each other. </a:t>
            </a:r>
          </a:p>
        </p:txBody>
      </p:sp>
    </p:spTree>
    <p:extLst>
      <p:ext uri="{BB962C8B-B14F-4D97-AF65-F5344CB8AC3E}">
        <p14:creationId xmlns:p14="http://schemas.microsoft.com/office/powerpoint/2010/main" val="3022744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3924-1EAD-049D-FBBD-11C60F3726C2}"/>
              </a:ext>
            </a:extLst>
          </p:cNvPr>
          <p:cNvSpPr>
            <a:spLocks noGrp="1"/>
          </p:cNvSpPr>
          <p:nvPr>
            <p:ph type="title"/>
          </p:nvPr>
        </p:nvSpPr>
        <p:spPr>
          <a:xfrm>
            <a:off x="0" y="0"/>
            <a:ext cx="10515600" cy="802493"/>
          </a:xfrm>
        </p:spPr>
        <p:txBody>
          <a:bodyPr/>
          <a:lstStyle/>
          <a:p>
            <a:r>
              <a:rPr lang="en-US" dirty="0"/>
              <a:t>SIR model exercise in R</a:t>
            </a:r>
          </a:p>
        </p:txBody>
      </p:sp>
      <p:sp>
        <p:nvSpPr>
          <p:cNvPr id="3" name="Content Placeholder 2">
            <a:extLst>
              <a:ext uri="{FF2B5EF4-FFF2-40B4-BE49-F238E27FC236}">
                <a16:creationId xmlns:a16="http://schemas.microsoft.com/office/drawing/2014/main" id="{05E60ECC-2CCE-9C6A-A94E-CB2034F4C321}"/>
              </a:ext>
            </a:extLst>
          </p:cNvPr>
          <p:cNvSpPr>
            <a:spLocks noGrp="1"/>
          </p:cNvSpPr>
          <p:nvPr>
            <p:ph idx="1"/>
          </p:nvPr>
        </p:nvSpPr>
        <p:spPr>
          <a:xfrm>
            <a:off x="106680" y="1769354"/>
            <a:ext cx="11597640" cy="4351338"/>
          </a:xfrm>
        </p:spPr>
        <p:txBody>
          <a:bodyPr/>
          <a:lstStyle/>
          <a:p>
            <a:pPr marL="0" indent="0">
              <a:buNone/>
            </a:pPr>
            <a:r>
              <a:rPr lang="en-US" sz="4800" dirty="0"/>
              <a:t>Navigate to this GitHub repository: </a:t>
            </a:r>
            <a:r>
              <a:rPr lang="en-US" sz="4800" dirty="0">
                <a:hlinkClick r:id="rId2"/>
              </a:rPr>
              <a:t>https://github.com/grimaudo-at/SIR_lecture</a:t>
            </a:r>
            <a:endParaRPr lang="en-US" sz="4800" dirty="0"/>
          </a:p>
          <a:p>
            <a:pPr marL="0" indent="0">
              <a:buNone/>
            </a:pPr>
            <a:endParaRPr lang="en-US" dirty="0"/>
          </a:p>
        </p:txBody>
      </p:sp>
    </p:spTree>
    <p:extLst>
      <p:ext uri="{BB962C8B-B14F-4D97-AF65-F5344CB8AC3E}">
        <p14:creationId xmlns:p14="http://schemas.microsoft.com/office/powerpoint/2010/main" val="222460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43F-C422-E3F1-D00E-4C0F05B81FE8}"/>
              </a:ext>
            </a:extLst>
          </p:cNvPr>
          <p:cNvSpPr>
            <a:spLocks noGrp="1"/>
          </p:cNvSpPr>
          <p:nvPr>
            <p:ph type="title"/>
          </p:nvPr>
        </p:nvSpPr>
        <p:spPr>
          <a:xfrm>
            <a:off x="300038" y="0"/>
            <a:ext cx="10515600" cy="1325563"/>
          </a:xfrm>
        </p:spPr>
        <p:txBody>
          <a:bodyPr/>
          <a:lstStyle/>
          <a:p>
            <a:r>
              <a:rPr lang="en-US" dirty="0"/>
              <a:t>Why model infectious diseases?</a:t>
            </a:r>
          </a:p>
        </p:txBody>
      </p:sp>
      <p:sp>
        <p:nvSpPr>
          <p:cNvPr id="3" name="Content Placeholder 2">
            <a:extLst>
              <a:ext uri="{FF2B5EF4-FFF2-40B4-BE49-F238E27FC236}">
                <a16:creationId xmlns:a16="http://schemas.microsoft.com/office/drawing/2014/main" id="{A5B8246C-E79F-C3C9-9000-63E4750C3222}"/>
              </a:ext>
            </a:extLst>
          </p:cNvPr>
          <p:cNvSpPr>
            <a:spLocks noGrp="1"/>
          </p:cNvSpPr>
          <p:nvPr>
            <p:ph idx="1"/>
          </p:nvPr>
        </p:nvSpPr>
        <p:spPr>
          <a:xfrm>
            <a:off x="838200" y="1911350"/>
            <a:ext cx="10515600" cy="4351338"/>
          </a:xfrm>
        </p:spPr>
        <p:txBody>
          <a:bodyPr/>
          <a:lstStyle/>
          <a:p>
            <a:r>
              <a:rPr lang="en-US" dirty="0"/>
              <a:t>Explain epidemics. </a:t>
            </a:r>
          </a:p>
          <a:p>
            <a:pPr lvl="1"/>
            <a:r>
              <a:rPr lang="en-US" dirty="0"/>
              <a:t>Why would we want to estimate the size and duration of an epidemic? </a:t>
            </a:r>
          </a:p>
          <a:p>
            <a:pPr lvl="1"/>
            <a:r>
              <a:rPr lang="en-US" dirty="0"/>
              <a:t>What sorts of metrics might we want to estimate? </a:t>
            </a:r>
          </a:p>
        </p:txBody>
      </p:sp>
    </p:spTree>
    <p:extLst>
      <p:ext uri="{BB962C8B-B14F-4D97-AF65-F5344CB8AC3E}">
        <p14:creationId xmlns:p14="http://schemas.microsoft.com/office/powerpoint/2010/main" val="31405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13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E2B81C6-C8E1-34DE-01A6-AAD36EE2A612}"/>
              </a:ext>
            </a:extLst>
          </p:cNvPr>
          <p:cNvSpPr txBox="1"/>
          <p:nvPr/>
        </p:nvSpPr>
        <p:spPr>
          <a:xfrm>
            <a:off x="6642337" y="3249380"/>
            <a:ext cx="1678536" cy="369332"/>
          </a:xfrm>
          <a:prstGeom prst="rect">
            <a:avLst/>
          </a:prstGeom>
          <a:noFill/>
        </p:spPr>
        <p:txBody>
          <a:bodyPr wrap="none" rtlCol="0">
            <a:spAutoFit/>
          </a:bodyPr>
          <a:lstStyle/>
          <a:p>
            <a:r>
              <a:rPr lang="en-US" dirty="0"/>
              <a:t>Super-spreader</a:t>
            </a:r>
          </a:p>
        </p:txBody>
      </p:sp>
      <p:cxnSp>
        <p:nvCxnSpPr>
          <p:cNvPr id="61" name="Straight Arrow Connector 60">
            <a:extLst>
              <a:ext uri="{FF2B5EF4-FFF2-40B4-BE49-F238E27FC236}">
                <a16:creationId xmlns:a16="http://schemas.microsoft.com/office/drawing/2014/main" id="{7C48CB64-111B-FD96-9D3F-92B560E25906}"/>
              </a:ext>
            </a:extLst>
          </p:cNvPr>
          <p:cNvCxnSpPr/>
          <p:nvPr/>
        </p:nvCxnSpPr>
        <p:spPr>
          <a:xfrm flipH="1" flipV="1">
            <a:off x="5911962" y="3242037"/>
            <a:ext cx="779315" cy="1637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9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3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F815-0651-2A1D-F2D1-A2E1DA14FA31}"/>
              </a:ext>
            </a:extLst>
          </p:cNvPr>
          <p:cNvSpPr>
            <a:spLocks noGrp="1"/>
          </p:cNvSpPr>
          <p:nvPr>
            <p:ph type="title"/>
          </p:nvPr>
        </p:nvSpPr>
        <p:spPr>
          <a:xfrm>
            <a:off x="136451" y="99587"/>
            <a:ext cx="11314813" cy="942403"/>
          </a:xfrm>
        </p:spPr>
        <p:txBody>
          <a:bodyPr/>
          <a:lstStyle/>
          <a:p>
            <a:r>
              <a:rPr lang="en-US" b="1" u="sng" dirty="0"/>
              <a:t>S</a:t>
            </a:r>
            <a:r>
              <a:rPr lang="en-US" dirty="0"/>
              <a:t>usceptible—</a:t>
            </a:r>
            <a:r>
              <a:rPr lang="en-US" b="1" u="sng" dirty="0"/>
              <a:t>I</a:t>
            </a:r>
            <a:r>
              <a:rPr lang="en-US" dirty="0"/>
              <a:t>nfected—</a:t>
            </a:r>
            <a:r>
              <a:rPr lang="en-US" b="1" u="sng" dirty="0"/>
              <a:t>R</a:t>
            </a:r>
            <a:r>
              <a:rPr lang="en-US" dirty="0"/>
              <a:t>ecovered (SIR) model</a:t>
            </a:r>
          </a:p>
        </p:txBody>
      </p:sp>
      <p:sp>
        <p:nvSpPr>
          <p:cNvPr id="6" name="Oval 5">
            <a:extLst>
              <a:ext uri="{FF2B5EF4-FFF2-40B4-BE49-F238E27FC236}">
                <a16:creationId xmlns:a16="http://schemas.microsoft.com/office/drawing/2014/main" id="{2C2C712F-819E-24CB-6E9C-9B5080C9C929}"/>
              </a:ext>
            </a:extLst>
          </p:cNvPr>
          <p:cNvSpPr/>
          <p:nvPr/>
        </p:nvSpPr>
        <p:spPr>
          <a:xfrm>
            <a:off x="715979" y="172158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F3EE1E-5F43-7316-965C-D951966356D2}"/>
              </a:ext>
            </a:extLst>
          </p:cNvPr>
          <p:cNvSpPr/>
          <p:nvPr/>
        </p:nvSpPr>
        <p:spPr>
          <a:xfrm>
            <a:off x="577368" y="302258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AA9AB3A-39C4-100E-39AE-804A21A0B304}"/>
              </a:ext>
            </a:extLst>
          </p:cNvPr>
          <p:cNvSpPr/>
          <p:nvPr/>
        </p:nvSpPr>
        <p:spPr>
          <a:xfrm>
            <a:off x="1912808" y="2038191"/>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C6424B1-43F2-0FFB-5037-D887308E0034}"/>
              </a:ext>
            </a:extLst>
          </p:cNvPr>
          <p:cNvSpPr/>
          <p:nvPr/>
        </p:nvSpPr>
        <p:spPr>
          <a:xfrm>
            <a:off x="2334288" y="34290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E5B715-3E62-9BA5-2DED-1B6031EE2F08}"/>
              </a:ext>
            </a:extLst>
          </p:cNvPr>
          <p:cNvSpPr/>
          <p:nvPr/>
        </p:nvSpPr>
        <p:spPr>
          <a:xfrm>
            <a:off x="2905676" y="4763684"/>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3BDCC3-0A78-88D1-3140-867A493CD598}"/>
              </a:ext>
            </a:extLst>
          </p:cNvPr>
          <p:cNvSpPr/>
          <p:nvPr/>
        </p:nvSpPr>
        <p:spPr>
          <a:xfrm>
            <a:off x="6755551" y="4831600"/>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954C57-CD59-C8D8-6A19-DA7012F5ADB0}"/>
              </a:ext>
            </a:extLst>
          </p:cNvPr>
          <p:cNvSpPr/>
          <p:nvPr/>
        </p:nvSpPr>
        <p:spPr>
          <a:xfrm>
            <a:off x="5672524" y="549875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8FCC7B-4FB4-3613-8A11-47FF3BD9B040}"/>
              </a:ext>
            </a:extLst>
          </p:cNvPr>
          <p:cNvSpPr/>
          <p:nvPr/>
        </p:nvSpPr>
        <p:spPr>
          <a:xfrm>
            <a:off x="7600062" y="544208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DE410F4-634F-F820-1D3B-1350BC06F3BA}"/>
              </a:ext>
            </a:extLst>
          </p:cNvPr>
          <p:cNvSpPr/>
          <p:nvPr/>
        </p:nvSpPr>
        <p:spPr>
          <a:xfrm>
            <a:off x="5139954" y="46811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0F28C99-E87A-E375-0883-4934E30862F1}"/>
              </a:ext>
            </a:extLst>
          </p:cNvPr>
          <p:cNvSpPr/>
          <p:nvPr/>
        </p:nvSpPr>
        <p:spPr>
          <a:xfrm>
            <a:off x="9951960" y="5120080"/>
            <a:ext cx="435935" cy="438912"/>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42A4B6-3B0A-6DC4-B42D-091A84111D75}"/>
              </a:ext>
            </a:extLst>
          </p:cNvPr>
          <p:cNvSpPr/>
          <p:nvPr/>
        </p:nvSpPr>
        <p:spPr>
          <a:xfrm>
            <a:off x="10402183" y="289680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69A07E0-196B-3F67-0DBF-E470513BB469}"/>
              </a:ext>
            </a:extLst>
          </p:cNvPr>
          <p:cNvSpPr/>
          <p:nvPr/>
        </p:nvSpPr>
        <p:spPr>
          <a:xfrm>
            <a:off x="6326482" y="37390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1656C7E-6B0C-FDE5-3215-23D08D9C0CE0}"/>
              </a:ext>
            </a:extLst>
          </p:cNvPr>
          <p:cNvSpPr/>
          <p:nvPr/>
        </p:nvSpPr>
        <p:spPr>
          <a:xfrm>
            <a:off x="3460786" y="582276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90D85D-611E-10F5-A272-67AA8A189C35}"/>
              </a:ext>
            </a:extLst>
          </p:cNvPr>
          <p:cNvSpPr/>
          <p:nvPr/>
        </p:nvSpPr>
        <p:spPr>
          <a:xfrm>
            <a:off x="3991972" y="3586447"/>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D35E99-B48D-3098-C518-F93708DF92A4}"/>
              </a:ext>
            </a:extLst>
          </p:cNvPr>
          <p:cNvSpPr/>
          <p:nvPr/>
        </p:nvSpPr>
        <p:spPr>
          <a:xfrm>
            <a:off x="3174870" y="2211345"/>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4D82BEA-86B6-D89E-8932-0F77879987EC}"/>
              </a:ext>
            </a:extLst>
          </p:cNvPr>
          <p:cNvSpPr/>
          <p:nvPr/>
        </p:nvSpPr>
        <p:spPr>
          <a:xfrm>
            <a:off x="3003143" y="1435949"/>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A2AB9F5-9886-2CFD-636E-0BA8F526C715}"/>
              </a:ext>
            </a:extLst>
          </p:cNvPr>
          <p:cNvSpPr/>
          <p:nvPr/>
        </p:nvSpPr>
        <p:spPr>
          <a:xfrm>
            <a:off x="5359139" y="153059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A471784-264D-D6BB-0450-32601A76C6B4}"/>
              </a:ext>
            </a:extLst>
          </p:cNvPr>
          <p:cNvSpPr/>
          <p:nvPr/>
        </p:nvSpPr>
        <p:spPr>
          <a:xfrm>
            <a:off x="7142419" y="2544159"/>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A062A82-5060-6210-C7C3-52AC6E3DAE2D}"/>
              </a:ext>
            </a:extLst>
          </p:cNvPr>
          <p:cNvSpPr/>
          <p:nvPr/>
        </p:nvSpPr>
        <p:spPr>
          <a:xfrm>
            <a:off x="10539523" y="135000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E5FB734-8C42-A1D9-7763-332DB49550F9}"/>
              </a:ext>
            </a:extLst>
          </p:cNvPr>
          <p:cNvSpPr/>
          <p:nvPr/>
        </p:nvSpPr>
        <p:spPr>
          <a:xfrm>
            <a:off x="2140688" y="52705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7472FF-3DC4-3B80-F57E-6C4DCCCC6474}"/>
              </a:ext>
            </a:extLst>
          </p:cNvPr>
          <p:cNvSpPr/>
          <p:nvPr/>
        </p:nvSpPr>
        <p:spPr>
          <a:xfrm>
            <a:off x="989713" y="4349368"/>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BA77829-751F-AF7A-2F05-20A137C9BBB9}"/>
              </a:ext>
            </a:extLst>
          </p:cNvPr>
          <p:cNvSpPr/>
          <p:nvPr/>
        </p:nvSpPr>
        <p:spPr>
          <a:xfrm>
            <a:off x="891915" y="5819997"/>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F1C5D97-552F-0AF7-9FD3-75CF1FCD12FE}"/>
              </a:ext>
            </a:extLst>
          </p:cNvPr>
          <p:cNvSpPr/>
          <p:nvPr/>
        </p:nvSpPr>
        <p:spPr>
          <a:xfrm>
            <a:off x="4035055" y="2201506"/>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506DEE-EC18-6323-80D7-6E13103588C1}"/>
              </a:ext>
            </a:extLst>
          </p:cNvPr>
          <p:cNvSpPr/>
          <p:nvPr/>
        </p:nvSpPr>
        <p:spPr>
          <a:xfrm>
            <a:off x="5357922" y="2853943"/>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29BA9CB-A3E9-1036-DDFE-72AD267C56A1}"/>
              </a:ext>
            </a:extLst>
          </p:cNvPr>
          <p:cNvSpPr/>
          <p:nvPr/>
        </p:nvSpPr>
        <p:spPr>
          <a:xfrm>
            <a:off x="7982061" y="379993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D7D9459-E880-A378-2F07-FCF793DBF37A}"/>
              </a:ext>
            </a:extLst>
          </p:cNvPr>
          <p:cNvSpPr/>
          <p:nvPr/>
        </p:nvSpPr>
        <p:spPr>
          <a:xfrm>
            <a:off x="7191486" y="1415915"/>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D19A96-62EA-0776-2E65-01D170A9E3DF}"/>
              </a:ext>
            </a:extLst>
          </p:cNvPr>
          <p:cNvSpPr/>
          <p:nvPr/>
        </p:nvSpPr>
        <p:spPr>
          <a:xfrm>
            <a:off x="8715485" y="2324703"/>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75263C0-644D-727A-0E23-64A5BE250084}"/>
              </a:ext>
            </a:extLst>
          </p:cNvPr>
          <p:cNvSpPr txBox="1"/>
          <p:nvPr/>
        </p:nvSpPr>
        <p:spPr>
          <a:xfrm>
            <a:off x="10461682" y="5087949"/>
            <a:ext cx="1645387" cy="461665"/>
          </a:xfrm>
          <a:prstGeom prst="rect">
            <a:avLst/>
          </a:prstGeom>
          <a:noFill/>
        </p:spPr>
        <p:txBody>
          <a:bodyPr wrap="none" rtlCol="0">
            <a:spAutoFit/>
          </a:bodyPr>
          <a:lstStyle/>
          <a:p>
            <a:r>
              <a:rPr lang="en-US" sz="2400" b="1" dirty="0"/>
              <a:t>Susceptible</a:t>
            </a:r>
          </a:p>
        </p:txBody>
      </p:sp>
      <p:sp>
        <p:nvSpPr>
          <p:cNvPr id="34" name="Oval 33">
            <a:extLst>
              <a:ext uri="{FF2B5EF4-FFF2-40B4-BE49-F238E27FC236}">
                <a16:creationId xmlns:a16="http://schemas.microsoft.com/office/drawing/2014/main" id="{61B453E1-148E-7405-92F3-B08C1CEC7849}"/>
              </a:ext>
            </a:extLst>
          </p:cNvPr>
          <p:cNvSpPr/>
          <p:nvPr/>
        </p:nvSpPr>
        <p:spPr>
          <a:xfrm>
            <a:off x="9951959" y="57182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35EDABA-9282-9CDB-8423-D6B66B3517EB}"/>
              </a:ext>
            </a:extLst>
          </p:cNvPr>
          <p:cNvSpPr txBox="1"/>
          <p:nvPr/>
        </p:nvSpPr>
        <p:spPr>
          <a:xfrm>
            <a:off x="10438951" y="5695459"/>
            <a:ext cx="1230209" cy="461665"/>
          </a:xfrm>
          <a:prstGeom prst="rect">
            <a:avLst/>
          </a:prstGeom>
          <a:noFill/>
        </p:spPr>
        <p:txBody>
          <a:bodyPr wrap="none" rtlCol="0">
            <a:spAutoFit/>
          </a:bodyPr>
          <a:lstStyle/>
          <a:p>
            <a:r>
              <a:rPr lang="en-US" sz="2400" b="1" dirty="0"/>
              <a:t>Infected</a:t>
            </a:r>
          </a:p>
        </p:txBody>
      </p:sp>
      <p:sp>
        <p:nvSpPr>
          <p:cNvPr id="38" name="Oval 37">
            <a:extLst>
              <a:ext uri="{FF2B5EF4-FFF2-40B4-BE49-F238E27FC236}">
                <a16:creationId xmlns:a16="http://schemas.microsoft.com/office/drawing/2014/main" id="{64F4DB2F-789E-51EE-EB7B-C891E7CAB4DE}"/>
              </a:ext>
            </a:extLst>
          </p:cNvPr>
          <p:cNvSpPr/>
          <p:nvPr/>
        </p:nvSpPr>
        <p:spPr>
          <a:xfrm>
            <a:off x="9392092" y="3867912"/>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F1B57FD-FCB2-85F6-D9B7-5C913614B67F}"/>
              </a:ext>
            </a:extLst>
          </p:cNvPr>
          <p:cNvSpPr/>
          <p:nvPr/>
        </p:nvSpPr>
        <p:spPr>
          <a:xfrm>
            <a:off x="8683862" y="5202596"/>
            <a:ext cx="435935" cy="43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4A5564E-938D-DA6C-B2BB-410907597139}"/>
              </a:ext>
            </a:extLst>
          </p:cNvPr>
          <p:cNvCxnSpPr>
            <a:cxnSpLocks/>
          </p:cNvCxnSpPr>
          <p:nvPr/>
        </p:nvCxnSpPr>
        <p:spPr>
          <a:xfrm>
            <a:off x="9701213" y="4943475"/>
            <a:ext cx="0" cy="20447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6215C0C-AE45-F1E8-57D0-597497F589CE}"/>
              </a:ext>
            </a:extLst>
          </p:cNvPr>
          <p:cNvCxnSpPr>
            <a:cxnSpLocks/>
          </p:cNvCxnSpPr>
          <p:nvPr/>
        </p:nvCxnSpPr>
        <p:spPr>
          <a:xfrm>
            <a:off x="9701213" y="4943475"/>
            <a:ext cx="24907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EC803BA0-A7DA-0C2D-0C2C-D556BFEE6E38}"/>
              </a:ext>
            </a:extLst>
          </p:cNvPr>
          <p:cNvCxnSpPr>
            <a:cxnSpLocks/>
          </p:cNvCxnSpPr>
          <p:nvPr/>
        </p:nvCxnSpPr>
        <p:spPr>
          <a:xfrm flipV="1">
            <a:off x="4214813" y="2763615"/>
            <a:ext cx="0" cy="6653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7E356D1-88AC-CB81-181E-F1E28AEFD6CA}"/>
              </a:ext>
            </a:extLst>
          </p:cNvPr>
          <p:cNvCxnSpPr>
            <a:cxnSpLocks/>
          </p:cNvCxnSpPr>
          <p:nvPr/>
        </p:nvCxnSpPr>
        <p:spPr>
          <a:xfrm flipV="1">
            <a:off x="4522328" y="3292855"/>
            <a:ext cx="733534" cy="3951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3329FF4-0E7D-35DE-C7AF-78CB34A823B9}"/>
              </a:ext>
            </a:extLst>
          </p:cNvPr>
          <p:cNvCxnSpPr>
            <a:cxnSpLocks/>
          </p:cNvCxnSpPr>
          <p:nvPr/>
        </p:nvCxnSpPr>
        <p:spPr>
          <a:xfrm flipH="1" flipV="1">
            <a:off x="3460786" y="1788914"/>
            <a:ext cx="531186" cy="4224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3633899-D6B5-7964-C9DC-F90E6F7A4C1E}"/>
              </a:ext>
            </a:extLst>
          </p:cNvPr>
          <p:cNvCxnSpPr>
            <a:cxnSpLocks/>
          </p:cNvCxnSpPr>
          <p:nvPr/>
        </p:nvCxnSpPr>
        <p:spPr>
          <a:xfrm flipV="1">
            <a:off x="4522328" y="1911567"/>
            <a:ext cx="733534" cy="3460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4754878-3453-2C2D-E1D9-6CC81C427673}"/>
              </a:ext>
            </a:extLst>
          </p:cNvPr>
          <p:cNvCxnSpPr>
            <a:cxnSpLocks/>
          </p:cNvCxnSpPr>
          <p:nvPr/>
        </p:nvCxnSpPr>
        <p:spPr>
          <a:xfrm flipV="1">
            <a:off x="5603912" y="2037939"/>
            <a:ext cx="0" cy="7013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B3905-713B-65FB-2A85-CBD96E00852D}"/>
              </a:ext>
            </a:extLst>
          </p:cNvPr>
          <p:cNvCxnSpPr>
            <a:cxnSpLocks/>
          </p:cNvCxnSpPr>
          <p:nvPr/>
        </p:nvCxnSpPr>
        <p:spPr>
          <a:xfrm flipV="1">
            <a:off x="5888940" y="1854827"/>
            <a:ext cx="1302546" cy="10387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DDF8F23-C0D8-5C58-4BDE-9DCC888DACCB}"/>
              </a:ext>
            </a:extLst>
          </p:cNvPr>
          <p:cNvCxnSpPr>
            <a:cxnSpLocks/>
            <a:endCxn id="23" idx="2"/>
          </p:cNvCxnSpPr>
          <p:nvPr/>
        </p:nvCxnSpPr>
        <p:spPr>
          <a:xfrm flipV="1">
            <a:off x="5915580" y="2763615"/>
            <a:ext cx="1226839" cy="36547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2DC571D-9E69-1D11-76C8-27023316BA5C}"/>
              </a:ext>
            </a:extLst>
          </p:cNvPr>
          <p:cNvCxnSpPr>
            <a:cxnSpLocks/>
          </p:cNvCxnSpPr>
          <p:nvPr/>
        </p:nvCxnSpPr>
        <p:spPr>
          <a:xfrm>
            <a:off x="5793857" y="3337078"/>
            <a:ext cx="478467" cy="4409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FE6296E-658D-8DD7-076C-36828C86A973}"/>
              </a:ext>
            </a:extLst>
          </p:cNvPr>
          <p:cNvCxnSpPr>
            <a:cxnSpLocks/>
          </p:cNvCxnSpPr>
          <p:nvPr/>
        </p:nvCxnSpPr>
        <p:spPr>
          <a:xfrm flipH="1">
            <a:off x="5402003" y="3405788"/>
            <a:ext cx="122856" cy="116303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5615873-741E-1CF5-D5D0-B14110B27E3A}"/>
              </a:ext>
            </a:extLst>
          </p:cNvPr>
          <p:cNvCxnSpPr>
            <a:cxnSpLocks/>
          </p:cNvCxnSpPr>
          <p:nvPr/>
        </p:nvCxnSpPr>
        <p:spPr>
          <a:xfrm flipH="1">
            <a:off x="3341611" y="4118837"/>
            <a:ext cx="576337" cy="60433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C33ED34-4EE6-17B7-7DAA-7BF5C9CAD38E}"/>
              </a:ext>
            </a:extLst>
          </p:cNvPr>
          <p:cNvSpPr/>
          <p:nvPr/>
        </p:nvSpPr>
        <p:spPr>
          <a:xfrm>
            <a:off x="9966248" y="6319501"/>
            <a:ext cx="435935" cy="438912"/>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34BEF39-EECE-52F6-3F33-2685E33FB5C3}"/>
              </a:ext>
            </a:extLst>
          </p:cNvPr>
          <p:cNvSpPr txBox="1"/>
          <p:nvPr/>
        </p:nvSpPr>
        <p:spPr>
          <a:xfrm>
            <a:off x="10462680" y="6308124"/>
            <a:ext cx="1524392" cy="461665"/>
          </a:xfrm>
          <a:prstGeom prst="rect">
            <a:avLst/>
          </a:prstGeom>
          <a:noFill/>
        </p:spPr>
        <p:txBody>
          <a:bodyPr wrap="none" rtlCol="0">
            <a:spAutoFit/>
          </a:bodyPr>
          <a:lstStyle/>
          <a:p>
            <a:r>
              <a:rPr lang="en-US" sz="2400" b="1" dirty="0"/>
              <a:t>Recovered</a:t>
            </a:r>
          </a:p>
        </p:txBody>
      </p:sp>
      <p:cxnSp>
        <p:nvCxnSpPr>
          <p:cNvPr id="40" name="Straight Arrow Connector 39">
            <a:extLst>
              <a:ext uri="{FF2B5EF4-FFF2-40B4-BE49-F238E27FC236}">
                <a16:creationId xmlns:a16="http://schemas.microsoft.com/office/drawing/2014/main" id="{49A79DE4-9F3D-5EE6-861C-471E250CA933}"/>
              </a:ext>
            </a:extLst>
          </p:cNvPr>
          <p:cNvCxnSpPr>
            <a:cxnSpLocks/>
          </p:cNvCxnSpPr>
          <p:nvPr/>
        </p:nvCxnSpPr>
        <p:spPr>
          <a:xfrm flipH="1" flipV="1">
            <a:off x="3639381" y="2430801"/>
            <a:ext cx="333541" cy="56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1623A9-8568-0800-4D80-85CBEE7361F9}"/>
              </a:ext>
            </a:extLst>
          </p:cNvPr>
          <p:cNvCxnSpPr>
            <a:cxnSpLocks/>
          </p:cNvCxnSpPr>
          <p:nvPr/>
        </p:nvCxnSpPr>
        <p:spPr>
          <a:xfrm flipH="1">
            <a:off x="2429939" y="1758182"/>
            <a:ext cx="500076" cy="34426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B2E0FC-158F-5CE5-D03F-AED08FBB6A9C}"/>
              </a:ext>
            </a:extLst>
          </p:cNvPr>
          <p:cNvCxnSpPr>
            <a:cxnSpLocks/>
          </p:cNvCxnSpPr>
          <p:nvPr/>
        </p:nvCxnSpPr>
        <p:spPr>
          <a:xfrm flipH="1" flipV="1">
            <a:off x="1536673" y="4651536"/>
            <a:ext cx="1233550" cy="2919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48018A-AE34-2D1F-D8B8-199C05B8A353}"/>
              </a:ext>
            </a:extLst>
          </p:cNvPr>
          <p:cNvCxnSpPr>
            <a:cxnSpLocks/>
          </p:cNvCxnSpPr>
          <p:nvPr/>
        </p:nvCxnSpPr>
        <p:spPr>
          <a:xfrm flipH="1">
            <a:off x="2726085" y="2658485"/>
            <a:ext cx="464264" cy="70910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9CDB41A-03FA-A135-EAC1-35A42F806F05}"/>
              </a:ext>
            </a:extLst>
          </p:cNvPr>
          <p:cNvCxnSpPr>
            <a:cxnSpLocks/>
          </p:cNvCxnSpPr>
          <p:nvPr/>
        </p:nvCxnSpPr>
        <p:spPr>
          <a:xfrm>
            <a:off x="3190349" y="5318781"/>
            <a:ext cx="317790" cy="4358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ECD2A6D-D0D4-506E-D678-F08F890A4DD5}"/>
              </a:ext>
            </a:extLst>
          </p:cNvPr>
          <p:cNvCxnSpPr>
            <a:cxnSpLocks/>
          </p:cNvCxnSpPr>
          <p:nvPr/>
        </p:nvCxnSpPr>
        <p:spPr>
          <a:xfrm>
            <a:off x="5501607" y="5140316"/>
            <a:ext cx="262441" cy="3017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58581F7-C4AE-4FC3-9615-1FFC1D8609D0}"/>
              </a:ext>
            </a:extLst>
          </p:cNvPr>
          <p:cNvCxnSpPr>
            <a:cxnSpLocks/>
          </p:cNvCxnSpPr>
          <p:nvPr/>
        </p:nvCxnSpPr>
        <p:spPr>
          <a:xfrm>
            <a:off x="6682197" y="4253137"/>
            <a:ext cx="160439" cy="5105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C446C5E-51CB-EC3A-1850-A96BC3F6CED3}"/>
              </a:ext>
            </a:extLst>
          </p:cNvPr>
          <p:cNvCxnSpPr>
            <a:cxnSpLocks/>
          </p:cNvCxnSpPr>
          <p:nvPr/>
        </p:nvCxnSpPr>
        <p:spPr>
          <a:xfrm>
            <a:off x="6828014" y="3958462"/>
            <a:ext cx="1040711"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8BB7380-2C67-4353-D7C4-BB6AA8A74934}"/>
              </a:ext>
            </a:extLst>
          </p:cNvPr>
          <p:cNvCxnSpPr>
            <a:cxnSpLocks/>
          </p:cNvCxnSpPr>
          <p:nvPr/>
        </p:nvCxnSpPr>
        <p:spPr>
          <a:xfrm flipV="1">
            <a:off x="7644824" y="2596697"/>
            <a:ext cx="1039038" cy="11234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9E40006-C386-2A8F-BAED-622C5F4BA2D1}"/>
              </a:ext>
            </a:extLst>
          </p:cNvPr>
          <p:cNvCxnSpPr>
            <a:cxnSpLocks/>
          </p:cNvCxnSpPr>
          <p:nvPr/>
        </p:nvCxnSpPr>
        <p:spPr>
          <a:xfrm>
            <a:off x="7609977" y="2875958"/>
            <a:ext cx="1676898" cy="108250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2E9782-AF82-4254-920F-4125BCC1F6D4}"/>
              </a:ext>
            </a:extLst>
          </p:cNvPr>
          <p:cNvCxnSpPr>
            <a:cxnSpLocks/>
          </p:cNvCxnSpPr>
          <p:nvPr/>
        </p:nvCxnSpPr>
        <p:spPr>
          <a:xfrm flipV="1">
            <a:off x="7715135" y="1587437"/>
            <a:ext cx="2723816" cy="4438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4F2A175-8F5A-A0BB-4AE2-B0FEB4A8E0FE}"/>
              </a:ext>
            </a:extLst>
          </p:cNvPr>
          <p:cNvCxnSpPr>
            <a:cxnSpLocks/>
          </p:cNvCxnSpPr>
          <p:nvPr/>
        </p:nvCxnSpPr>
        <p:spPr>
          <a:xfrm flipH="1" flipV="1">
            <a:off x="1173990" y="2000129"/>
            <a:ext cx="635541" cy="16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66F4497-A0B7-C5A9-225E-52A3E57A3601}"/>
              </a:ext>
            </a:extLst>
          </p:cNvPr>
          <p:cNvCxnSpPr>
            <a:cxnSpLocks/>
          </p:cNvCxnSpPr>
          <p:nvPr/>
        </p:nvCxnSpPr>
        <p:spPr>
          <a:xfrm flipH="1">
            <a:off x="1102218" y="2503448"/>
            <a:ext cx="773588" cy="62563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AA3EA38-6A89-8C04-6755-305F48A5D89B}"/>
              </a:ext>
            </a:extLst>
          </p:cNvPr>
          <p:cNvCxnSpPr>
            <a:cxnSpLocks/>
          </p:cNvCxnSpPr>
          <p:nvPr/>
        </p:nvCxnSpPr>
        <p:spPr>
          <a:xfrm flipH="1">
            <a:off x="1109882" y="4900624"/>
            <a:ext cx="39303" cy="79483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343BBE-6F3E-64F0-F7E4-464890A4251C}"/>
              </a:ext>
            </a:extLst>
          </p:cNvPr>
          <p:cNvCxnSpPr>
            <a:cxnSpLocks/>
          </p:cNvCxnSpPr>
          <p:nvPr/>
        </p:nvCxnSpPr>
        <p:spPr>
          <a:xfrm flipH="1">
            <a:off x="2569934" y="5170995"/>
            <a:ext cx="345974" cy="16379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7FFE2BF-CAD5-FFAE-A941-37629BE41132}"/>
              </a:ext>
            </a:extLst>
          </p:cNvPr>
          <p:cNvCxnSpPr>
            <a:cxnSpLocks/>
          </p:cNvCxnSpPr>
          <p:nvPr/>
        </p:nvCxnSpPr>
        <p:spPr>
          <a:xfrm>
            <a:off x="7270542" y="5247845"/>
            <a:ext cx="269309" cy="250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2C6039F-AA57-86C1-AF52-B6D0B03D048E}"/>
              </a:ext>
            </a:extLst>
          </p:cNvPr>
          <p:cNvCxnSpPr>
            <a:cxnSpLocks/>
          </p:cNvCxnSpPr>
          <p:nvPr/>
        </p:nvCxnSpPr>
        <p:spPr>
          <a:xfrm>
            <a:off x="8340138" y="4306824"/>
            <a:ext cx="375347" cy="8132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C163362-EDCD-A066-8A41-7500A4805B81}"/>
              </a:ext>
            </a:extLst>
          </p:cNvPr>
          <p:cNvCxnSpPr>
            <a:cxnSpLocks/>
          </p:cNvCxnSpPr>
          <p:nvPr/>
        </p:nvCxnSpPr>
        <p:spPr>
          <a:xfrm>
            <a:off x="9243131" y="2576443"/>
            <a:ext cx="1045420" cy="40662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1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797</Words>
  <Application>Microsoft Macintosh PowerPoint</Application>
  <PresentationFormat>Widescreen</PresentationFormat>
  <Paragraphs>155</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Google Sans</vt:lpstr>
      <vt:lpstr>Office Theme</vt:lpstr>
      <vt:lpstr>Introduction to infectious disease modeling</vt:lpstr>
      <vt:lpstr>What is infectious disease modeling?</vt:lpstr>
      <vt:lpstr>Why model infectious diseases?</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Susceptible—Infected—Recovered (SIR) model</vt:lpstr>
      <vt:lpstr>Basic reproduction number (R0) </vt:lpstr>
      <vt:lpstr>Basic reproduction number (R0) </vt:lpstr>
      <vt:lpstr>Basic reproduction number (R0) </vt:lpstr>
      <vt:lpstr>PowerPoint Presentation</vt:lpstr>
      <vt:lpstr>PowerPoint Presentation</vt:lpstr>
      <vt:lpstr>How do we calculate R0?</vt:lpstr>
      <vt:lpstr>PowerPoint Presentation</vt:lpstr>
      <vt:lpstr>Intervention strategies</vt:lpstr>
      <vt:lpstr>Common variants of the SIR model</vt:lpstr>
      <vt:lpstr>SIR model exercise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infectious disease modeling</dc:title>
  <dc:creator>Grimaudo, Alex</dc:creator>
  <cp:lastModifiedBy>Grimaudo, Alex</cp:lastModifiedBy>
  <cp:revision>13</cp:revision>
  <dcterms:created xsi:type="dcterms:W3CDTF">2023-04-19T19:35:59Z</dcterms:created>
  <dcterms:modified xsi:type="dcterms:W3CDTF">2023-04-24T19:17:27Z</dcterms:modified>
</cp:coreProperties>
</file>