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57" r:id="rId4"/>
    <p:sldId id="260" r:id="rId5"/>
    <p:sldId id="267" r:id="rId6"/>
    <p:sldId id="269" r:id="rId7"/>
    <p:sldId id="270" r:id="rId8"/>
    <p:sldId id="271" r:id="rId9"/>
    <p:sldId id="272" r:id="rId10"/>
    <p:sldId id="273" r:id="rId11"/>
    <p:sldId id="274" r:id="rId12"/>
    <p:sldId id="275" r:id="rId13"/>
    <p:sldId id="276" r:id="rId14"/>
    <p:sldId id="277" r:id="rId15"/>
    <p:sldId id="262" r:id="rId16"/>
    <p:sldId id="278" r:id="rId17"/>
    <p:sldId id="279" r:id="rId18"/>
    <p:sldId id="280" r:id="rId19"/>
    <p:sldId id="263" r:id="rId20"/>
    <p:sldId id="281" r:id="rId21"/>
    <p:sldId id="282" r:id="rId22"/>
    <p:sldId id="283" r:id="rId23"/>
    <p:sldId id="284" r:id="rId24"/>
    <p:sldId id="26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p:restoredTop sz="73594"/>
  </p:normalViewPr>
  <p:slideViewPr>
    <p:cSldViewPr snapToGrid="0">
      <p:cViewPr varScale="1">
        <p:scale>
          <a:sx n="91" d="100"/>
          <a:sy n="91" d="100"/>
        </p:scale>
        <p:origin x="1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2F88E-3B49-AF47-B204-26A6EEF2BABB}"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FA6F4-FB90-314F-8DDB-1C8806A77A25}" type="slidenum">
              <a:rPr lang="en-US" smtClean="0"/>
              <a:t>‹#›</a:t>
            </a:fld>
            <a:endParaRPr lang="en-US"/>
          </a:p>
        </p:txBody>
      </p:sp>
    </p:spTree>
    <p:extLst>
      <p:ext uri="{BB962C8B-B14F-4D97-AF65-F5344CB8AC3E}">
        <p14:creationId xmlns:p14="http://schemas.microsoft.com/office/powerpoint/2010/main" val="32280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3</a:t>
            </a:fld>
            <a:endParaRPr lang="en-US"/>
          </a:p>
        </p:txBody>
      </p:sp>
    </p:spTree>
    <p:extLst>
      <p:ext uri="{BB962C8B-B14F-4D97-AF65-F5344CB8AC3E}">
        <p14:creationId xmlns:p14="http://schemas.microsoft.com/office/powerpoint/2010/main" val="969337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16</a:t>
            </a:fld>
            <a:endParaRPr lang="en-US"/>
          </a:p>
        </p:txBody>
      </p:sp>
    </p:spTree>
    <p:extLst>
      <p:ext uri="{BB962C8B-B14F-4D97-AF65-F5344CB8AC3E}">
        <p14:creationId xmlns:p14="http://schemas.microsoft.com/office/powerpoint/2010/main" val="456923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17</a:t>
            </a:fld>
            <a:endParaRPr lang="en-US"/>
          </a:p>
        </p:txBody>
      </p:sp>
    </p:spTree>
    <p:extLst>
      <p:ext uri="{BB962C8B-B14F-4D97-AF65-F5344CB8AC3E}">
        <p14:creationId xmlns:p14="http://schemas.microsoft.com/office/powerpoint/2010/main" val="68067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18</a:t>
            </a:fld>
            <a:endParaRPr lang="en-US"/>
          </a:p>
        </p:txBody>
      </p:sp>
    </p:spTree>
    <p:extLst>
      <p:ext uri="{BB962C8B-B14F-4D97-AF65-F5344CB8AC3E}">
        <p14:creationId xmlns:p14="http://schemas.microsoft.com/office/powerpoint/2010/main" val="27596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21</a:t>
            </a:fld>
            <a:endParaRPr lang="en-US"/>
          </a:p>
        </p:txBody>
      </p:sp>
    </p:spTree>
    <p:extLst>
      <p:ext uri="{BB962C8B-B14F-4D97-AF65-F5344CB8AC3E}">
        <p14:creationId xmlns:p14="http://schemas.microsoft.com/office/powerpoint/2010/main" val="2319215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estimated from fitting models, like the SIR model, to empirical data and estimating parameters like the transmission rate and recovery rate. </a:t>
            </a:r>
          </a:p>
        </p:txBody>
      </p:sp>
      <p:sp>
        <p:nvSpPr>
          <p:cNvPr id="4" name="Slide Number Placeholder 3"/>
          <p:cNvSpPr>
            <a:spLocks noGrp="1"/>
          </p:cNvSpPr>
          <p:nvPr>
            <p:ph type="sldNum" sz="quarter" idx="5"/>
          </p:nvPr>
        </p:nvSpPr>
        <p:spPr/>
        <p:txBody>
          <a:bodyPr/>
          <a:lstStyle/>
          <a:p>
            <a:fld id="{F4FFA6F4-FB90-314F-8DDB-1C8806A77A25}" type="slidenum">
              <a:rPr lang="en-US" smtClean="0"/>
              <a:t>22</a:t>
            </a:fld>
            <a:endParaRPr lang="en-US"/>
          </a:p>
        </p:txBody>
      </p:sp>
    </p:spTree>
    <p:extLst>
      <p:ext uri="{BB962C8B-B14F-4D97-AF65-F5344CB8AC3E}">
        <p14:creationId xmlns:p14="http://schemas.microsoft.com/office/powerpoint/2010/main" val="1401453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a:t>
            </a:r>
          </a:p>
          <a:p>
            <a:r>
              <a:rPr lang="en-US" dirty="0"/>
              <a:t>Quarantine</a:t>
            </a:r>
          </a:p>
          <a:p>
            <a:r>
              <a:rPr lang="en-US" dirty="0"/>
              <a:t>Culling</a:t>
            </a:r>
          </a:p>
          <a:p>
            <a:r>
              <a:rPr lang="en-US" dirty="0"/>
              <a:t>Social distancing</a:t>
            </a:r>
          </a:p>
        </p:txBody>
      </p:sp>
      <p:sp>
        <p:nvSpPr>
          <p:cNvPr id="4" name="Slide Number Placeholder 3"/>
          <p:cNvSpPr>
            <a:spLocks noGrp="1"/>
          </p:cNvSpPr>
          <p:nvPr>
            <p:ph type="sldNum" sz="quarter" idx="5"/>
          </p:nvPr>
        </p:nvSpPr>
        <p:spPr/>
        <p:txBody>
          <a:bodyPr/>
          <a:lstStyle/>
          <a:p>
            <a:fld id="{F4FFA6F4-FB90-314F-8DDB-1C8806A77A25}" type="slidenum">
              <a:rPr lang="en-US" smtClean="0"/>
              <a:t>23</a:t>
            </a:fld>
            <a:endParaRPr lang="en-US"/>
          </a:p>
        </p:txBody>
      </p:sp>
    </p:spTree>
    <p:extLst>
      <p:ext uri="{BB962C8B-B14F-4D97-AF65-F5344CB8AC3E}">
        <p14:creationId xmlns:p14="http://schemas.microsoft.com/office/powerpoint/2010/main" val="314121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susceptible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4</a:t>
            </a:fld>
            <a:endParaRPr lang="en-US"/>
          </a:p>
        </p:txBody>
      </p:sp>
    </p:spTree>
    <p:extLst>
      <p:ext uri="{BB962C8B-B14F-4D97-AF65-F5344CB8AC3E}">
        <p14:creationId xmlns:p14="http://schemas.microsoft.com/office/powerpoint/2010/main" val="220257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5</a:t>
            </a:fld>
            <a:endParaRPr lang="en-US"/>
          </a:p>
        </p:txBody>
      </p:sp>
    </p:spTree>
    <p:extLst>
      <p:ext uri="{BB962C8B-B14F-4D97-AF65-F5344CB8AC3E}">
        <p14:creationId xmlns:p14="http://schemas.microsoft.com/office/powerpoint/2010/main" val="1426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6</a:t>
            </a:fld>
            <a:endParaRPr lang="en-US"/>
          </a:p>
        </p:txBody>
      </p:sp>
    </p:spTree>
    <p:extLst>
      <p:ext uri="{BB962C8B-B14F-4D97-AF65-F5344CB8AC3E}">
        <p14:creationId xmlns:p14="http://schemas.microsoft.com/office/powerpoint/2010/main" val="67147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recovered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8</a:t>
            </a:fld>
            <a:endParaRPr lang="en-US"/>
          </a:p>
        </p:txBody>
      </p:sp>
    </p:spTree>
    <p:extLst>
      <p:ext uri="{BB962C8B-B14F-4D97-AF65-F5344CB8AC3E}">
        <p14:creationId xmlns:p14="http://schemas.microsoft.com/office/powerpoint/2010/main" val="25668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Y IS PROPORTIONS. </a:t>
            </a:r>
          </a:p>
        </p:txBody>
      </p:sp>
      <p:sp>
        <p:nvSpPr>
          <p:cNvPr id="4" name="Slide Number Placeholder 3"/>
          <p:cNvSpPr>
            <a:spLocks noGrp="1"/>
          </p:cNvSpPr>
          <p:nvPr>
            <p:ph type="sldNum" sz="quarter" idx="5"/>
          </p:nvPr>
        </p:nvSpPr>
        <p:spPr/>
        <p:txBody>
          <a:bodyPr/>
          <a:lstStyle/>
          <a:p>
            <a:fld id="{F4FFA6F4-FB90-314F-8DDB-1C8806A77A25}" type="slidenum">
              <a:rPr lang="en-US" smtClean="0"/>
              <a:t>12</a:t>
            </a:fld>
            <a:endParaRPr lang="en-US"/>
          </a:p>
        </p:txBody>
      </p:sp>
    </p:spTree>
    <p:extLst>
      <p:ext uri="{BB962C8B-B14F-4D97-AF65-F5344CB8AC3E}">
        <p14:creationId xmlns:p14="http://schemas.microsoft.com/office/powerpoint/2010/main" val="171083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13</a:t>
            </a:fld>
            <a:endParaRPr lang="en-US"/>
          </a:p>
        </p:txBody>
      </p:sp>
    </p:spTree>
    <p:extLst>
      <p:ext uri="{BB962C8B-B14F-4D97-AF65-F5344CB8AC3E}">
        <p14:creationId xmlns:p14="http://schemas.microsoft.com/office/powerpoint/2010/main" val="3202805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-BSI  =  proportion of the susceptible population that comes into effective contact with an infected individual, per unit time. </a:t>
            </a:r>
          </a:p>
          <a:p>
            <a:r>
              <a:rPr lang="en-US" dirty="0"/>
              <a:t>BS = proportion of susceptible individuals that has an effective contact at all (it can be with another susceptible individual).</a:t>
            </a:r>
          </a:p>
          <a:p>
            <a:endParaRPr lang="en-US" dirty="0"/>
          </a:p>
          <a:p>
            <a:r>
              <a:rPr lang="en-US" dirty="0"/>
              <a:t>Importantly, this assumes density-dependent transmission! </a:t>
            </a:r>
          </a:p>
          <a:p>
            <a:r>
              <a:rPr lang="en-US" dirty="0"/>
              <a:t>The rate at which new infections occur depends on the density of both susceptible and infected individuals!</a:t>
            </a:r>
          </a:p>
        </p:txBody>
      </p:sp>
      <p:sp>
        <p:nvSpPr>
          <p:cNvPr id="4" name="Slide Number Placeholder 3"/>
          <p:cNvSpPr>
            <a:spLocks noGrp="1"/>
          </p:cNvSpPr>
          <p:nvPr>
            <p:ph type="sldNum" sz="quarter" idx="5"/>
          </p:nvPr>
        </p:nvSpPr>
        <p:spPr/>
        <p:txBody>
          <a:bodyPr/>
          <a:lstStyle/>
          <a:p>
            <a:fld id="{F4FFA6F4-FB90-314F-8DDB-1C8806A77A25}" type="slidenum">
              <a:rPr lang="en-US" smtClean="0"/>
              <a:t>14</a:t>
            </a:fld>
            <a:endParaRPr lang="en-US"/>
          </a:p>
        </p:txBody>
      </p:sp>
    </p:spTree>
    <p:extLst>
      <p:ext uri="{BB962C8B-B14F-4D97-AF65-F5344CB8AC3E}">
        <p14:creationId xmlns:p14="http://schemas.microsoft.com/office/powerpoint/2010/main" val="322047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each of these assumptions. When are they valid and when are they not? How do you think we might change the model structure to take some of these assumptions into account? </a:t>
            </a:r>
          </a:p>
          <a:p>
            <a:endParaRPr lang="en-US" dirty="0"/>
          </a:p>
          <a:p>
            <a:r>
              <a:rPr lang="en-US" dirty="0"/>
              <a:t>Go back to previous slide and think about how we would incorporate: </a:t>
            </a:r>
          </a:p>
          <a:p>
            <a:r>
              <a:rPr lang="en-US" dirty="0"/>
              <a:t>BIRTH/DEATH/IMM/EMM</a:t>
            </a:r>
          </a:p>
          <a:p>
            <a:r>
              <a:rPr lang="en-US" dirty="0"/>
              <a:t>LATENCY PERIOD</a:t>
            </a:r>
          </a:p>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15</a:t>
            </a:fld>
            <a:endParaRPr lang="en-US"/>
          </a:p>
        </p:txBody>
      </p:sp>
    </p:spTree>
    <p:extLst>
      <p:ext uri="{BB962C8B-B14F-4D97-AF65-F5344CB8AC3E}">
        <p14:creationId xmlns:p14="http://schemas.microsoft.com/office/powerpoint/2010/main" val="1697148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006F-1C91-580E-F6C0-D621AF023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AC08F-C2A5-053F-AEEB-1D7402CE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4B873-921F-724C-B401-4328EE29E772}"/>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E38CA0D-948C-DCEA-B99E-4A83112F3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AF15-1CCE-79A0-717A-43630D2F12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36729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C51-D8CC-E19A-AF80-C3C205277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DC35E-241F-2602-6CB3-E02136D0A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6C405-93D7-1E65-EA48-4C82343DF718}"/>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A3C64C4F-AB11-5287-26D3-F17399E4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3CCEA-6F5A-03AE-458A-AC464CB23653}"/>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7359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E3376-DE42-5B0E-9079-E2B914C3A5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6FA78-21B1-7E3A-BF44-3667793E8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B49EE-4E78-C7D9-936B-E4345BED4462}"/>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A3403A7-7F44-343C-E01D-071B56E5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5EDA7-8183-61BD-5558-C8E3E5BF3B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748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DBBC-3766-A717-4678-96F9A088B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004C-2FE2-FED1-3204-83288CDA8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866FF-B624-23B8-09F7-1056449AC9B8}"/>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DE5EA03-0D2D-A7FE-5DD4-38D1F0E1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9E679-ED87-D001-5C2B-1128933805E5}"/>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36705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AB7C-EF98-D40D-E32C-823C9B9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ABA0F-1410-4C4B-9872-5C2E81805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834EBE-196C-9657-7D31-7EBAA16705EA}"/>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50DA5B46-306F-B43D-AEFE-9FFAD413B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6EEB-1997-B326-B727-E1B645FFA9F9}"/>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4905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A6BD-0E10-0F45-1A16-82860E1E2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678EC-3496-3E2C-C54D-B0B696F18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EF0EF-F025-2D91-3DA8-BFE13BFA7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BE4D7-F529-DDA3-D47D-9909511DBC0C}"/>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6" name="Footer Placeholder 5">
            <a:extLst>
              <a:ext uri="{FF2B5EF4-FFF2-40B4-BE49-F238E27FC236}">
                <a16:creationId xmlns:a16="http://schemas.microsoft.com/office/drawing/2014/main" id="{F9C26B98-CF11-4461-A5F6-BF9043C6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53E73-0572-000C-549E-5C8B590F8B76}"/>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376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6D2-8ACF-922D-9F97-542802A2B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C89653-8E1C-80D2-7617-6772AB34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6DD5B-AC42-36D0-6EC3-0EE1C464C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8D20D-E718-6841-5053-0B77A5724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8FD7-4DDE-0944-0F32-9D37688E9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2A8A8-64D0-F3D0-8344-DC5057563F33}"/>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8" name="Footer Placeholder 7">
            <a:extLst>
              <a:ext uri="{FF2B5EF4-FFF2-40B4-BE49-F238E27FC236}">
                <a16:creationId xmlns:a16="http://schemas.microsoft.com/office/drawing/2014/main" id="{DD4FF1E6-07E9-6632-BAA2-26BFB7C79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2B537-6655-E43C-45F2-6EA6007DE43D}"/>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9665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47F-9E7B-2E24-3E35-5692B6514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A3C4C-B1D2-6182-CE76-4E20C4A235DB}"/>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4" name="Footer Placeholder 3">
            <a:extLst>
              <a:ext uri="{FF2B5EF4-FFF2-40B4-BE49-F238E27FC236}">
                <a16:creationId xmlns:a16="http://schemas.microsoft.com/office/drawing/2014/main" id="{636437C2-E9B5-1D4F-8FC3-F8401305F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EF41E-647F-2BA5-83A6-39B6B58D167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4395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470A7-5905-9D0F-279E-C84079CC641D}"/>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3" name="Footer Placeholder 2">
            <a:extLst>
              <a:ext uri="{FF2B5EF4-FFF2-40B4-BE49-F238E27FC236}">
                <a16:creationId xmlns:a16="http://schemas.microsoft.com/office/drawing/2014/main" id="{753E91E6-BE0A-C015-21BA-32F5751C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11698-D531-999E-E722-51D259BEFCD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317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227E-C301-94C9-B715-24458AC16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AFD2F1-2023-9B3D-2E43-C8BBC9C75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3387B-8060-7357-F9E9-67C27D7E3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FDDA-F0D6-8083-EDB5-BC07C02A20D2}"/>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6" name="Footer Placeholder 5">
            <a:extLst>
              <a:ext uri="{FF2B5EF4-FFF2-40B4-BE49-F238E27FC236}">
                <a16:creationId xmlns:a16="http://schemas.microsoft.com/office/drawing/2014/main" id="{A38977EE-D60E-A143-9880-033733B3F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FA84-72A1-F928-15B0-175B46B246BC}"/>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0320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70A-C730-D97A-5499-D99AB32A9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DD2F1-D65F-2D36-F260-B668A0194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65AF5-C00C-F9B6-A890-6B4F988CF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36427-9421-2D34-EDC7-E082B35B7AD0}"/>
              </a:ext>
            </a:extLst>
          </p:cNvPr>
          <p:cNvSpPr>
            <a:spLocks noGrp="1"/>
          </p:cNvSpPr>
          <p:nvPr>
            <p:ph type="dt" sz="half" idx="10"/>
          </p:nvPr>
        </p:nvSpPr>
        <p:spPr/>
        <p:txBody>
          <a:bodyPr/>
          <a:lstStyle/>
          <a:p>
            <a:fld id="{DC511BBA-F401-504F-92BF-E6D868E87F66}" type="datetimeFigureOut">
              <a:rPr lang="en-US" smtClean="0"/>
              <a:t>4/25/23</a:t>
            </a:fld>
            <a:endParaRPr lang="en-US"/>
          </a:p>
        </p:txBody>
      </p:sp>
      <p:sp>
        <p:nvSpPr>
          <p:cNvPr id="6" name="Footer Placeholder 5">
            <a:extLst>
              <a:ext uri="{FF2B5EF4-FFF2-40B4-BE49-F238E27FC236}">
                <a16:creationId xmlns:a16="http://schemas.microsoft.com/office/drawing/2014/main" id="{2495620F-1A47-40A1-A981-0EBAF3F3C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5ACC0-772C-7E40-A890-0525A338D34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804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56B5E-4F52-5061-81F6-1D68002ED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B89154-94A8-9319-90F1-BCE74F50F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14518-590A-BEB6-7681-C13AE74CE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11BBA-F401-504F-92BF-E6D868E87F66}" type="datetimeFigureOut">
              <a:rPr lang="en-US" smtClean="0"/>
              <a:t>4/25/23</a:t>
            </a:fld>
            <a:endParaRPr lang="en-US"/>
          </a:p>
        </p:txBody>
      </p:sp>
      <p:sp>
        <p:nvSpPr>
          <p:cNvPr id="5" name="Footer Placeholder 4">
            <a:extLst>
              <a:ext uri="{FF2B5EF4-FFF2-40B4-BE49-F238E27FC236}">
                <a16:creationId xmlns:a16="http://schemas.microsoft.com/office/drawing/2014/main" id="{CB197C84-44A3-1973-BA03-F61843F0D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31CF4D-7F73-A874-7A28-DB19BF006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1C2A-5830-0847-9B7C-9B2D75C3E0C9}" type="slidenum">
              <a:rPr lang="en-US" smtClean="0"/>
              <a:t>‹#›</a:t>
            </a:fld>
            <a:endParaRPr lang="en-US"/>
          </a:p>
        </p:txBody>
      </p:sp>
    </p:spTree>
    <p:extLst>
      <p:ext uri="{BB962C8B-B14F-4D97-AF65-F5344CB8AC3E}">
        <p14:creationId xmlns:p14="http://schemas.microsoft.com/office/powerpoint/2010/main" val="403028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grimaudo-at/SIR_l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D91-53DF-1949-159D-7D17C2C1FC3A}"/>
              </a:ext>
            </a:extLst>
          </p:cNvPr>
          <p:cNvSpPr>
            <a:spLocks noGrp="1"/>
          </p:cNvSpPr>
          <p:nvPr>
            <p:ph type="ctrTitle"/>
          </p:nvPr>
        </p:nvSpPr>
        <p:spPr/>
        <p:txBody>
          <a:bodyPr/>
          <a:lstStyle/>
          <a:p>
            <a:r>
              <a:rPr lang="en-US" dirty="0"/>
              <a:t>Introduction to infectious disease modeling</a:t>
            </a:r>
          </a:p>
        </p:txBody>
      </p:sp>
      <p:sp>
        <p:nvSpPr>
          <p:cNvPr id="3" name="Subtitle 2">
            <a:extLst>
              <a:ext uri="{FF2B5EF4-FFF2-40B4-BE49-F238E27FC236}">
                <a16:creationId xmlns:a16="http://schemas.microsoft.com/office/drawing/2014/main" id="{E583E4E6-C71B-AF07-49E1-6F3D466183A6}"/>
              </a:ext>
            </a:extLst>
          </p:cNvPr>
          <p:cNvSpPr>
            <a:spLocks noGrp="1"/>
          </p:cNvSpPr>
          <p:nvPr>
            <p:ph type="subTitle" idx="1"/>
          </p:nvPr>
        </p:nvSpPr>
        <p:spPr/>
        <p:txBody>
          <a:bodyPr/>
          <a:lstStyle/>
          <a:p>
            <a:r>
              <a:rPr lang="en-US" dirty="0"/>
              <a:t>Alex Grimaudo</a:t>
            </a:r>
          </a:p>
          <a:p>
            <a:r>
              <a:rPr lang="en-US" dirty="0"/>
              <a:t>alexg8@vt.edu</a:t>
            </a:r>
          </a:p>
        </p:txBody>
      </p:sp>
    </p:spTree>
    <p:extLst>
      <p:ext uri="{BB962C8B-B14F-4D97-AF65-F5344CB8AC3E}">
        <p14:creationId xmlns:p14="http://schemas.microsoft.com/office/powerpoint/2010/main" val="83367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16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8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4D3C6E04-5901-8600-1E9E-ED37488978FD}"/>
              </a:ext>
            </a:extLst>
          </p:cNvPr>
          <p:cNvPicPr>
            <a:picLocks noChangeAspect="1"/>
          </p:cNvPicPr>
          <p:nvPr/>
        </p:nvPicPr>
        <p:blipFill>
          <a:blip r:embed="rId3"/>
          <a:stretch>
            <a:fillRect/>
          </a:stretch>
        </p:blipFill>
        <p:spPr>
          <a:xfrm>
            <a:off x="2048753" y="1154425"/>
            <a:ext cx="7490208" cy="5603988"/>
          </a:xfrm>
          <a:prstGeom prst="rect">
            <a:avLst/>
          </a:prstGeom>
        </p:spPr>
      </p:pic>
      <p:sp>
        <p:nvSpPr>
          <p:cNvPr id="8" name="Title 1">
            <a:extLst>
              <a:ext uri="{FF2B5EF4-FFF2-40B4-BE49-F238E27FC236}">
                <a16:creationId xmlns:a16="http://schemas.microsoft.com/office/drawing/2014/main" id="{EE905F8B-08AE-95DE-FBC6-BB71FA190BC6}"/>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Tree>
    <p:extLst>
      <p:ext uri="{BB962C8B-B14F-4D97-AF65-F5344CB8AC3E}">
        <p14:creationId xmlns:p14="http://schemas.microsoft.com/office/powerpoint/2010/main" val="213442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6" y="3085785"/>
            <a:ext cx="8226491"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18" name="TextBox 17">
            <a:extLst>
              <a:ext uri="{FF2B5EF4-FFF2-40B4-BE49-F238E27FC236}">
                <a16:creationId xmlns:a16="http://schemas.microsoft.com/office/drawing/2014/main" id="{2509DAE3-7409-F9DC-DDDF-6E873A525D80}"/>
              </a:ext>
            </a:extLst>
          </p:cNvPr>
          <p:cNvSpPr txBox="1"/>
          <p:nvPr/>
        </p:nvSpPr>
        <p:spPr>
          <a:xfrm>
            <a:off x="354799" y="3239074"/>
            <a:ext cx="11314813" cy="1200329"/>
          </a:xfrm>
          <a:prstGeom prst="rect">
            <a:avLst/>
          </a:prstGeom>
          <a:noFill/>
        </p:spPr>
        <p:txBody>
          <a:bodyPr wrap="square">
            <a:spAutoFit/>
          </a:bodyPr>
          <a:lstStyle/>
          <a:p>
            <a:r>
              <a:rPr lang="el-GR" sz="4000" b="1" i="0" dirty="0">
                <a:effectLst/>
                <a:latin typeface="Google Sans"/>
              </a:rPr>
              <a:t>β</a:t>
            </a:r>
            <a:r>
              <a:rPr lang="en-US" sz="4000" b="1" i="0" dirty="0">
                <a:effectLst/>
                <a:latin typeface="Google Sans"/>
              </a:rPr>
              <a:t> = </a:t>
            </a:r>
            <a:r>
              <a:rPr lang="en-US" sz="3200" i="0" dirty="0">
                <a:effectLst/>
                <a:latin typeface="Google Sans"/>
              </a:rPr>
              <a:t>“transmission rate”, or the per-capita rate at which </a:t>
            </a:r>
            <a:r>
              <a:rPr lang="en-US" sz="3200" dirty="0">
                <a:latin typeface="Google Sans"/>
              </a:rPr>
              <a:t>two individuals come into “effective contact.” </a:t>
            </a:r>
            <a:endParaRPr lang="en-US" sz="4000" dirty="0"/>
          </a:p>
        </p:txBody>
      </p:sp>
      <p:sp>
        <p:nvSpPr>
          <p:cNvPr id="19" name="TextBox 18">
            <a:extLst>
              <a:ext uri="{FF2B5EF4-FFF2-40B4-BE49-F238E27FC236}">
                <a16:creationId xmlns:a16="http://schemas.microsoft.com/office/drawing/2014/main" id="{3F466D62-E184-C10D-AE33-DEBC9B1DC1BF}"/>
              </a:ext>
            </a:extLst>
          </p:cNvPr>
          <p:cNvSpPr txBox="1"/>
          <p:nvPr/>
        </p:nvSpPr>
        <p:spPr>
          <a:xfrm>
            <a:off x="354800" y="5006996"/>
            <a:ext cx="11314813" cy="1200329"/>
          </a:xfrm>
          <a:prstGeom prst="rect">
            <a:avLst/>
          </a:prstGeom>
          <a:noFill/>
        </p:spPr>
        <p:txBody>
          <a:bodyPr wrap="square" rtlCol="0">
            <a:spAutoFit/>
          </a:bodyPr>
          <a:lstStyle/>
          <a:p>
            <a:r>
              <a:rPr lang="en-US" sz="4000" dirty="0"/>
              <a:t>𝛄 = </a:t>
            </a:r>
            <a:r>
              <a:rPr lang="en-US" sz="3200" dirty="0"/>
              <a:t>“recovery rate”, or the per-capita rate at which an infected individual loses infection.</a:t>
            </a:r>
          </a:p>
        </p:txBody>
      </p:sp>
    </p:spTree>
    <p:extLst>
      <p:ext uri="{BB962C8B-B14F-4D97-AF65-F5344CB8AC3E}">
        <p14:creationId xmlns:p14="http://schemas.microsoft.com/office/powerpoint/2010/main" val="5724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7" y="3085785"/>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8A56323-4BCD-B3E5-C309-C56125A579A6}"/>
                  </a:ext>
                </a:extLst>
              </p:cNvPr>
              <p:cNvSpPr txBox="1"/>
              <p:nvPr/>
            </p:nvSpPr>
            <p:spPr>
              <a:xfrm>
                <a:off x="382937" y="3209279"/>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xmlns="">
          <p:sp>
            <p:nvSpPr>
              <p:cNvPr id="14" name="TextBox 13">
                <a:extLst>
                  <a:ext uri="{FF2B5EF4-FFF2-40B4-BE49-F238E27FC236}">
                    <a16:creationId xmlns:a16="http://schemas.microsoft.com/office/drawing/2014/main" id="{E8A56323-4BCD-B3E5-C309-C56125A579A6}"/>
                  </a:ext>
                </a:extLst>
              </p:cNvPr>
              <p:cNvSpPr txBox="1">
                <a:spLocks noRot="1" noChangeAspect="1" noMove="1" noResize="1" noEditPoints="1" noAdjustHandles="1" noChangeArrowheads="1" noChangeShapeType="1" noTextEdit="1"/>
              </p:cNvSpPr>
              <p:nvPr/>
            </p:nvSpPr>
            <p:spPr>
              <a:xfrm>
                <a:off x="382937" y="3209279"/>
                <a:ext cx="2536207" cy="1168781"/>
              </a:xfrm>
              <a:prstGeom prst="rect">
                <a:avLst/>
              </a:prstGeom>
              <a:blipFill>
                <a:blip r:embed="rId3"/>
                <a:stretch>
                  <a:fillRect l="-5000" t="-1075" r="-6000"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E324DD-3652-A208-E25F-D9609EE447DA}"/>
                  </a:ext>
                </a:extLst>
              </p:cNvPr>
              <p:cNvSpPr txBox="1"/>
              <p:nvPr/>
            </p:nvSpPr>
            <p:spPr>
              <a:xfrm>
                <a:off x="4216217" y="3209280"/>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15" name="TextBox 14">
                <a:extLst>
                  <a:ext uri="{FF2B5EF4-FFF2-40B4-BE49-F238E27FC236}">
                    <a16:creationId xmlns:a16="http://schemas.microsoft.com/office/drawing/2014/main" id="{4DE324DD-3652-A208-E25F-D9609EE447DA}"/>
                  </a:ext>
                </a:extLst>
              </p:cNvPr>
              <p:cNvSpPr txBox="1">
                <a:spLocks noRot="1" noChangeAspect="1" noMove="1" noResize="1" noEditPoints="1" noAdjustHandles="1" noChangeArrowheads="1" noChangeShapeType="1" noTextEdit="1"/>
              </p:cNvSpPr>
              <p:nvPr/>
            </p:nvSpPr>
            <p:spPr>
              <a:xfrm>
                <a:off x="4216217" y="3209280"/>
                <a:ext cx="3401765" cy="1168781"/>
              </a:xfrm>
              <a:prstGeom prst="rect">
                <a:avLst/>
              </a:prstGeom>
              <a:blipFill>
                <a:blip r:embed="rId4"/>
                <a:stretch>
                  <a:fillRect l="-3358" t="-1075" r="-4104"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3E76C9-3D13-BB54-DFFF-B9AE33A946A8}"/>
                  </a:ext>
                </a:extLst>
              </p:cNvPr>
              <p:cNvSpPr txBox="1"/>
              <p:nvPr/>
            </p:nvSpPr>
            <p:spPr>
              <a:xfrm>
                <a:off x="9360841" y="3209279"/>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20" name="TextBox 19">
                <a:extLst>
                  <a:ext uri="{FF2B5EF4-FFF2-40B4-BE49-F238E27FC236}">
                    <a16:creationId xmlns:a16="http://schemas.microsoft.com/office/drawing/2014/main" id="{453E76C9-3D13-BB54-DFFF-B9AE33A946A8}"/>
                  </a:ext>
                </a:extLst>
              </p:cNvPr>
              <p:cNvSpPr txBox="1">
                <a:spLocks noRot="1" noChangeAspect="1" noMove="1" noResize="1" noEditPoints="1" noAdjustHandles="1" noChangeArrowheads="1" noChangeShapeType="1" noTextEdit="1"/>
              </p:cNvSpPr>
              <p:nvPr/>
            </p:nvSpPr>
            <p:spPr>
              <a:xfrm>
                <a:off x="9360841" y="3209279"/>
                <a:ext cx="1901611" cy="1168781"/>
              </a:xfrm>
              <a:prstGeom prst="rect">
                <a:avLst/>
              </a:prstGeom>
              <a:blipFill>
                <a:blip r:embed="rId5"/>
                <a:stretch>
                  <a:fillRect l="-6623" t="-1075" r="-7285" b="-1612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BFA274D-22CC-77B1-90AF-527EAAA4C072}"/>
              </a:ext>
            </a:extLst>
          </p:cNvPr>
          <p:cNvSpPr txBox="1"/>
          <p:nvPr/>
        </p:nvSpPr>
        <p:spPr>
          <a:xfrm>
            <a:off x="0" y="4521569"/>
            <a:ext cx="3478564" cy="830997"/>
          </a:xfrm>
          <a:prstGeom prst="rect">
            <a:avLst/>
          </a:prstGeom>
          <a:noFill/>
        </p:spPr>
        <p:txBody>
          <a:bodyPr wrap="square" rtlCol="0">
            <a:spAutoFit/>
          </a:bodyPr>
          <a:lstStyle/>
          <a:p>
            <a:pPr algn="ctr"/>
            <a:r>
              <a:rPr lang="en-US" sz="2400" dirty="0"/>
              <a:t>Change in </a:t>
            </a:r>
            <a:r>
              <a:rPr lang="en-US" sz="2400" dirty="0">
                <a:solidFill>
                  <a:srgbClr val="00B050"/>
                </a:solidFill>
              </a:rPr>
              <a:t>susceptible</a:t>
            </a:r>
            <a:r>
              <a:rPr lang="en-US" sz="2400" dirty="0"/>
              <a:t> population per unit time. </a:t>
            </a:r>
          </a:p>
        </p:txBody>
      </p:sp>
      <p:sp>
        <p:nvSpPr>
          <p:cNvPr id="22" name="TextBox 21">
            <a:extLst>
              <a:ext uri="{FF2B5EF4-FFF2-40B4-BE49-F238E27FC236}">
                <a16:creationId xmlns:a16="http://schemas.microsoft.com/office/drawing/2014/main" id="{42709491-4681-6D88-C80A-9C0C2A38C2A6}"/>
              </a:ext>
            </a:extLst>
          </p:cNvPr>
          <p:cNvSpPr txBox="1"/>
          <p:nvPr/>
        </p:nvSpPr>
        <p:spPr>
          <a:xfrm>
            <a:off x="4616971" y="4521570"/>
            <a:ext cx="2958058" cy="1200329"/>
          </a:xfrm>
          <a:prstGeom prst="rect">
            <a:avLst/>
          </a:prstGeom>
          <a:noFill/>
        </p:spPr>
        <p:txBody>
          <a:bodyPr wrap="square" rtlCol="0">
            <a:spAutoFit/>
          </a:bodyPr>
          <a:lstStyle/>
          <a:p>
            <a:pPr algn="ctr"/>
            <a:r>
              <a:rPr lang="en-US" sz="2400" dirty="0"/>
              <a:t>Change in </a:t>
            </a:r>
            <a:r>
              <a:rPr lang="en-US" sz="2400" dirty="0">
                <a:solidFill>
                  <a:srgbClr val="FF0000"/>
                </a:solidFill>
              </a:rPr>
              <a:t>infected </a:t>
            </a:r>
            <a:r>
              <a:rPr lang="en-US" sz="2400" dirty="0"/>
              <a:t>population</a:t>
            </a:r>
            <a:r>
              <a:rPr lang="en-US" sz="2400" dirty="0">
                <a:solidFill>
                  <a:srgbClr val="FF0000"/>
                </a:solidFill>
              </a:rPr>
              <a:t> </a:t>
            </a:r>
            <a:r>
              <a:rPr lang="en-US" sz="2400" dirty="0"/>
              <a:t>per unit time. </a:t>
            </a:r>
          </a:p>
        </p:txBody>
      </p:sp>
      <p:sp>
        <p:nvSpPr>
          <p:cNvPr id="23" name="TextBox 22">
            <a:extLst>
              <a:ext uri="{FF2B5EF4-FFF2-40B4-BE49-F238E27FC236}">
                <a16:creationId xmlns:a16="http://schemas.microsoft.com/office/drawing/2014/main" id="{7ACD3A10-DC0D-9E2D-0989-ECE289C26841}"/>
              </a:ext>
            </a:extLst>
          </p:cNvPr>
          <p:cNvSpPr txBox="1"/>
          <p:nvPr/>
        </p:nvSpPr>
        <p:spPr>
          <a:xfrm>
            <a:off x="8708721" y="4521570"/>
            <a:ext cx="3205850" cy="1200329"/>
          </a:xfrm>
          <a:prstGeom prst="rect">
            <a:avLst/>
          </a:prstGeom>
          <a:noFill/>
        </p:spPr>
        <p:txBody>
          <a:bodyPr wrap="square" rtlCol="0">
            <a:spAutoFit/>
          </a:bodyPr>
          <a:lstStyle/>
          <a:p>
            <a:pPr algn="ctr"/>
            <a:r>
              <a:rPr lang="en-US" sz="2400" dirty="0"/>
              <a:t>Change in </a:t>
            </a:r>
            <a:r>
              <a:rPr lang="en-US" sz="2400" dirty="0">
                <a:solidFill>
                  <a:srgbClr val="0070C0"/>
                </a:solidFill>
              </a:rPr>
              <a:t>recovered </a:t>
            </a:r>
            <a:r>
              <a:rPr lang="en-US" sz="2400" dirty="0"/>
              <a:t>population</a:t>
            </a:r>
            <a:r>
              <a:rPr lang="en-US" sz="2400" dirty="0">
                <a:solidFill>
                  <a:srgbClr val="0070C0"/>
                </a:solidFill>
              </a:rPr>
              <a:t> </a:t>
            </a:r>
            <a:r>
              <a:rPr lang="en-US" sz="2400" dirty="0"/>
              <a:t>per unit time. </a:t>
            </a:r>
          </a:p>
        </p:txBody>
      </p:sp>
    </p:spTree>
    <p:extLst>
      <p:ext uri="{BB962C8B-B14F-4D97-AF65-F5344CB8AC3E}">
        <p14:creationId xmlns:p14="http://schemas.microsoft.com/office/powerpoint/2010/main" val="303754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3" name="Content Placeholder 2">
            <a:extLst>
              <a:ext uri="{FF2B5EF4-FFF2-40B4-BE49-F238E27FC236}">
                <a16:creationId xmlns:a16="http://schemas.microsoft.com/office/drawing/2014/main" id="{BE2DAF4C-AC7B-C32A-575D-B301AAEBE627}"/>
              </a:ext>
            </a:extLst>
          </p:cNvPr>
          <p:cNvSpPr>
            <a:spLocks noGrp="1"/>
          </p:cNvSpPr>
          <p:nvPr>
            <p:ph idx="1"/>
          </p:nvPr>
        </p:nvSpPr>
        <p:spPr>
          <a:xfrm>
            <a:off x="536057" y="1237957"/>
            <a:ext cx="10515600" cy="5276631"/>
          </a:xfrm>
        </p:spPr>
        <p:txBody>
          <a:bodyPr>
            <a:normAutofit/>
          </a:bodyPr>
          <a:lstStyle/>
          <a:p>
            <a:pPr marL="0" indent="0">
              <a:buNone/>
            </a:pPr>
            <a:r>
              <a:rPr lang="en-US" sz="3600" u="sng" dirty="0"/>
              <a:t>Model assumptions</a:t>
            </a:r>
          </a:p>
          <a:p>
            <a:pPr marL="514350" indent="-514350">
              <a:buAutoNum type="arabicParenR"/>
            </a:pPr>
            <a:r>
              <a:rPr lang="en-US" sz="3600" dirty="0"/>
              <a:t>Random mixing -- each individual in the population has an equal probability of interacting with each other individual. </a:t>
            </a:r>
          </a:p>
          <a:p>
            <a:pPr marL="514350" indent="-514350">
              <a:buAutoNum type="arabicParenR"/>
            </a:pPr>
            <a:r>
              <a:rPr lang="en-US" sz="3600" dirty="0"/>
              <a:t>No births, deaths, immigration, or emigration. </a:t>
            </a:r>
          </a:p>
          <a:p>
            <a:pPr marL="514350" indent="-514350">
              <a:buAutoNum type="arabicParenR"/>
            </a:pPr>
            <a:r>
              <a:rPr lang="en-US" sz="3600" dirty="0"/>
              <a:t>Fixed transmission rate. </a:t>
            </a:r>
          </a:p>
          <a:p>
            <a:pPr marL="514350" indent="-514350">
              <a:buAutoNum type="arabicParenR"/>
            </a:pPr>
            <a:r>
              <a:rPr lang="en-US" sz="3600" dirty="0"/>
              <a:t>No latency period – following a successful contact, a susceptible individual is immediately infected </a:t>
            </a:r>
            <a:r>
              <a:rPr lang="en-US" sz="3600" i="1" dirty="0"/>
              <a:t>and infectious. </a:t>
            </a:r>
            <a:endParaRPr lang="en-US" sz="3600" dirty="0"/>
          </a:p>
          <a:p>
            <a:pPr marL="514350" indent="-514350">
              <a:buAutoNum type="arabicParenR"/>
            </a:pPr>
            <a:endParaRPr lang="en-US" dirty="0"/>
          </a:p>
          <a:p>
            <a:pPr marL="0" indent="0">
              <a:buNone/>
            </a:pPr>
            <a:endParaRPr lang="en-US" dirty="0"/>
          </a:p>
        </p:txBody>
      </p:sp>
    </p:spTree>
    <p:extLst>
      <p:ext uri="{BB962C8B-B14F-4D97-AF65-F5344CB8AC3E}">
        <p14:creationId xmlns:p14="http://schemas.microsoft.com/office/powerpoint/2010/main" val="178341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5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2</a:t>
            </a:r>
          </a:p>
        </p:txBody>
      </p:sp>
    </p:spTree>
    <p:extLst>
      <p:ext uri="{BB962C8B-B14F-4D97-AF65-F5344CB8AC3E}">
        <p14:creationId xmlns:p14="http://schemas.microsoft.com/office/powerpoint/2010/main" val="164514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4</a:t>
            </a:r>
          </a:p>
        </p:txBody>
      </p:sp>
      <p:cxnSp>
        <p:nvCxnSpPr>
          <p:cNvPr id="3" name="Straight Arrow Connector 2">
            <a:extLst>
              <a:ext uri="{FF2B5EF4-FFF2-40B4-BE49-F238E27FC236}">
                <a16:creationId xmlns:a16="http://schemas.microsoft.com/office/drawing/2014/main" id="{B7DE8184-8E05-F14D-99B0-2536E6246CEF}"/>
              </a:ext>
            </a:extLst>
          </p:cNvPr>
          <p:cNvCxnSpPr>
            <a:cxnSpLocks/>
          </p:cNvCxnSpPr>
          <p:nvPr/>
        </p:nvCxnSpPr>
        <p:spPr>
          <a:xfrm flipH="1" flipV="1">
            <a:off x="3481082" y="2689888"/>
            <a:ext cx="510890" cy="8965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32337E-EDDE-1EE6-13DC-C8FC36B49133}"/>
              </a:ext>
            </a:extLst>
          </p:cNvPr>
          <p:cNvCxnSpPr>
            <a:cxnSpLocks/>
          </p:cNvCxnSpPr>
          <p:nvPr/>
        </p:nvCxnSpPr>
        <p:spPr>
          <a:xfrm>
            <a:off x="4575314" y="3816136"/>
            <a:ext cx="1584310" cy="14232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0" y="-129954"/>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4" name="Picture 13" descr="Chart, histogram&#10;&#10;Description automatically generated">
            <a:extLst>
              <a:ext uri="{FF2B5EF4-FFF2-40B4-BE49-F238E27FC236}">
                <a16:creationId xmlns:a16="http://schemas.microsoft.com/office/drawing/2014/main" id="{29B94872-F0AB-7C05-5004-7D23DE29C6BA}"/>
              </a:ext>
            </a:extLst>
          </p:cNvPr>
          <p:cNvPicPr>
            <a:picLocks noChangeAspect="1"/>
          </p:cNvPicPr>
          <p:nvPr/>
        </p:nvPicPr>
        <p:blipFill>
          <a:blip r:embed="rId2"/>
          <a:stretch>
            <a:fillRect/>
          </a:stretch>
        </p:blipFill>
        <p:spPr>
          <a:xfrm>
            <a:off x="0" y="1964636"/>
            <a:ext cx="3619653" cy="3212275"/>
          </a:xfrm>
          <a:prstGeom prst="rect">
            <a:avLst/>
          </a:prstGeom>
        </p:spPr>
      </p:pic>
    </p:spTree>
    <p:extLst>
      <p:ext uri="{BB962C8B-B14F-4D97-AF65-F5344CB8AC3E}">
        <p14:creationId xmlns:p14="http://schemas.microsoft.com/office/powerpoint/2010/main" val="24935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What is infectious disease modeling?</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pPr marL="0" indent="0">
              <a:buNone/>
            </a:pPr>
            <a:r>
              <a:rPr lang="en-US" sz="4400" dirty="0"/>
              <a:t>Mathematical and computational approaches to understand the dynamics of infectious diseases. </a:t>
            </a:r>
          </a:p>
          <a:p>
            <a:pPr lvl="1"/>
            <a:endParaRPr lang="en-US" sz="4000" dirty="0"/>
          </a:p>
          <a:p>
            <a:pPr marL="457200" lvl="1" indent="0">
              <a:buNone/>
            </a:pPr>
            <a:r>
              <a:rPr lang="en-US" sz="4000" dirty="0"/>
              <a:t>When, where, and how of pathogen spread.</a:t>
            </a:r>
          </a:p>
          <a:p>
            <a:pPr marL="457200" lvl="1" indent="0">
              <a:buNone/>
            </a:pPr>
            <a:endParaRPr lang="en-US" dirty="0"/>
          </a:p>
        </p:txBody>
      </p:sp>
    </p:spTree>
    <p:extLst>
      <p:ext uri="{BB962C8B-B14F-4D97-AF65-F5344CB8AC3E}">
        <p14:creationId xmlns:p14="http://schemas.microsoft.com/office/powerpoint/2010/main" val="89013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102730" y="0"/>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6" name="Picture 15" descr="Chart, line chart&#10;&#10;Description automatically generated">
            <a:extLst>
              <a:ext uri="{FF2B5EF4-FFF2-40B4-BE49-F238E27FC236}">
                <a16:creationId xmlns:a16="http://schemas.microsoft.com/office/drawing/2014/main" id="{4FE5334A-995F-AF51-8335-F3D1D16321ED}"/>
              </a:ext>
            </a:extLst>
          </p:cNvPr>
          <p:cNvPicPr>
            <a:picLocks noChangeAspect="1"/>
          </p:cNvPicPr>
          <p:nvPr/>
        </p:nvPicPr>
        <p:blipFill>
          <a:blip r:embed="rId2"/>
          <a:stretch>
            <a:fillRect/>
          </a:stretch>
        </p:blipFill>
        <p:spPr>
          <a:xfrm>
            <a:off x="102730" y="2071504"/>
            <a:ext cx="3686436" cy="3212275"/>
          </a:xfrm>
          <a:prstGeom prst="rect">
            <a:avLst/>
          </a:prstGeom>
        </p:spPr>
      </p:pic>
      <p:pic>
        <p:nvPicPr>
          <p:cNvPr id="18" name="Picture 17" descr="Chart, line chart&#10;&#10;Description automatically generated">
            <a:extLst>
              <a:ext uri="{FF2B5EF4-FFF2-40B4-BE49-F238E27FC236}">
                <a16:creationId xmlns:a16="http://schemas.microsoft.com/office/drawing/2014/main" id="{09E808B3-2D1C-D0DA-2E42-FFB559F7A195}"/>
              </a:ext>
            </a:extLst>
          </p:cNvPr>
          <p:cNvPicPr>
            <a:picLocks noChangeAspect="1"/>
          </p:cNvPicPr>
          <p:nvPr/>
        </p:nvPicPr>
        <p:blipFill>
          <a:blip r:embed="rId3"/>
          <a:stretch>
            <a:fillRect/>
          </a:stretch>
        </p:blipFill>
        <p:spPr>
          <a:xfrm>
            <a:off x="3891896" y="2071504"/>
            <a:ext cx="3686435" cy="3230658"/>
          </a:xfrm>
          <a:prstGeom prst="rect">
            <a:avLst/>
          </a:prstGeom>
        </p:spPr>
      </p:pic>
      <p:pic>
        <p:nvPicPr>
          <p:cNvPr id="20" name="Picture 19" descr="Chart, line chart&#10;&#10;Description automatically generated">
            <a:extLst>
              <a:ext uri="{FF2B5EF4-FFF2-40B4-BE49-F238E27FC236}">
                <a16:creationId xmlns:a16="http://schemas.microsoft.com/office/drawing/2014/main" id="{859FBE13-B04A-4C54-D42D-85D77F64E8B5}"/>
              </a:ext>
            </a:extLst>
          </p:cNvPr>
          <p:cNvPicPr>
            <a:picLocks noChangeAspect="1"/>
          </p:cNvPicPr>
          <p:nvPr/>
        </p:nvPicPr>
        <p:blipFill>
          <a:blip r:embed="rId4"/>
          <a:stretch>
            <a:fillRect/>
          </a:stretch>
        </p:blipFill>
        <p:spPr>
          <a:xfrm>
            <a:off x="7675187" y="1977608"/>
            <a:ext cx="4516813" cy="3525317"/>
          </a:xfrm>
          <a:prstGeom prst="rect">
            <a:avLst/>
          </a:prstGeom>
        </p:spPr>
      </p:pic>
    </p:spTree>
    <p:extLst>
      <p:ext uri="{BB962C8B-B14F-4D97-AF65-F5344CB8AC3E}">
        <p14:creationId xmlns:p14="http://schemas.microsoft.com/office/powerpoint/2010/main" val="294825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How do we calculate R</a:t>
            </a:r>
            <a:r>
              <a:rPr lang="en-US" b="1" u="sng" baseline="-25000" dirty="0"/>
              <a:t>0</a:t>
            </a:r>
            <a:r>
              <a:rPr lang="en-US" b="1" u="sng" dirty="0"/>
              <a:t>?</a:t>
            </a:r>
            <a:endParaRPr lang="en-US" dirty="0"/>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3E349F-2AE0-0C3F-09A3-32C16DD1298F}"/>
                  </a:ext>
                </a:extLst>
              </p:cNvPr>
              <p:cNvSpPr txBox="1"/>
              <p:nvPr/>
            </p:nvSpPr>
            <p:spPr>
              <a:xfrm>
                <a:off x="-8328" y="4800465"/>
                <a:ext cx="12200328" cy="1025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𝑹</m:t>
                          </m:r>
                        </m:e>
                        <m:sub>
                          <m:r>
                            <a:rPr lang="en-US" sz="3200" b="1" i="1" smtClean="0">
                              <a:latin typeface="Cambria Math" panose="02040503050406030204" pitchFamily="18" charset="0"/>
                            </a:rPr>
                            <m:t>𝟎</m:t>
                          </m:r>
                        </m:sub>
                      </m:sSub>
                      <m:r>
                        <a:rPr lang="en-US" sz="3200" b="1" i="1" smtClean="0">
                          <a:latin typeface="Cambria Math" panose="02040503050406030204" pitchFamily="18" charset="0"/>
                        </a:rPr>
                        <m:t>=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𝒕𝒓𝒂𝒏𝒔𝒎𝒊𝒔𝒔𝒊𝒐𝒏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𝒏𝒆𝒘</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𝒊𝒏𝒇𝒆𝒄𝒕𝒊𝒐𝒏𝒔</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𝒑𝒆𝒓</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𝒖𝒏𝒊𝒕</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𝒕𝒊𝒎𝒆</m:t>
                          </m:r>
                          <m:r>
                            <a:rPr lang="en-US" sz="3200" b="1" i="1" smtClean="0">
                              <a:latin typeface="Cambria Math" panose="02040503050406030204" pitchFamily="18" charset="0"/>
                              <a:ea typeface="Cambria Math" panose="02040503050406030204" pitchFamily="18" charset="0"/>
                            </a:rPr>
                            <m:t>)</m:t>
                          </m:r>
                        </m:num>
                        <m:den>
                          <m:r>
                            <a:rPr lang="en-US" sz="3200" b="1" i="1" smtClean="0">
                              <a:latin typeface="Cambria Math" panose="02040503050406030204" pitchFamily="18" charset="0"/>
                              <a:ea typeface="Cambria Math" panose="02040503050406030204" pitchFamily="18" charset="0"/>
                            </a:rPr>
                            <m:t>𝜸</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𝒓𝒆𝒄𝒐𝒗𝒆𝒓𝒚</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𝒅𝒖𝒓𝒂𝒕𝒊𝒐𝒏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𝒐𝒇</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m:t>
                          </m:r>
                          <m:r>
                            <a:rPr lang="en-US" sz="3200" b="1" i="1" smtClean="0">
                              <a:latin typeface="Cambria Math" panose="02040503050406030204" pitchFamily="18" charset="0"/>
                              <a:ea typeface="Cambria Math" panose="02040503050406030204" pitchFamily="18" charset="0"/>
                            </a:rPr>
                            <m:t>)</m:t>
                          </m:r>
                        </m:den>
                      </m:f>
                    </m:oMath>
                  </m:oMathPara>
                </a14:m>
                <a:endParaRPr lang="en-US" b="1" dirty="0"/>
              </a:p>
            </p:txBody>
          </p:sp>
        </mc:Choice>
        <mc:Fallback xmlns="">
          <p:sp>
            <p:nvSpPr>
              <p:cNvPr id="8" name="TextBox 7">
                <a:extLst>
                  <a:ext uri="{FF2B5EF4-FFF2-40B4-BE49-F238E27FC236}">
                    <a16:creationId xmlns:a16="http://schemas.microsoft.com/office/drawing/2014/main" id="{103E349F-2AE0-0C3F-09A3-32C16DD1298F}"/>
                  </a:ext>
                </a:extLst>
              </p:cNvPr>
              <p:cNvSpPr txBox="1">
                <a:spLocks noRot="1" noChangeAspect="1" noMove="1" noResize="1" noEditPoints="1" noAdjustHandles="1" noChangeArrowheads="1" noChangeShapeType="1" noTextEdit="1"/>
              </p:cNvSpPr>
              <p:nvPr/>
            </p:nvSpPr>
            <p:spPr>
              <a:xfrm>
                <a:off x="-8328" y="4800465"/>
                <a:ext cx="12200328" cy="1025345"/>
              </a:xfrm>
              <a:prstGeom prst="rect">
                <a:avLst/>
              </a:prstGeom>
              <a:blipFill>
                <a:blip r:embed="rId3"/>
                <a:stretch>
                  <a:fillRect l="-312" t="-7317" r="-624" b="-18293"/>
                </a:stretch>
              </a:blipFill>
            </p:spPr>
            <p:txBody>
              <a:bodyPr/>
              <a:lstStyle/>
              <a:p>
                <a:r>
                  <a:rPr lang="en-US">
                    <a:noFill/>
                  </a:rPr>
                  <a:t> </a:t>
                </a:r>
              </a:p>
            </p:txBody>
          </p:sp>
        </mc:Fallback>
      </mc:AlternateContent>
    </p:spTree>
    <p:extLst>
      <p:ext uri="{BB962C8B-B14F-4D97-AF65-F5344CB8AC3E}">
        <p14:creationId xmlns:p14="http://schemas.microsoft.com/office/powerpoint/2010/main" val="42215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8F0EB6-9E0A-4111-595C-413B29A23546}"/>
              </a:ext>
            </a:extLst>
          </p:cNvPr>
          <p:cNvSpPr txBox="1"/>
          <p:nvPr/>
        </p:nvSpPr>
        <p:spPr>
          <a:xfrm>
            <a:off x="123091" y="0"/>
            <a:ext cx="12068909" cy="830997"/>
          </a:xfrm>
          <a:prstGeom prst="rect">
            <a:avLst/>
          </a:prstGeom>
          <a:noFill/>
        </p:spPr>
        <p:txBody>
          <a:bodyPr wrap="square">
            <a:spAutoFit/>
          </a:bodyPr>
          <a:lstStyle/>
          <a:p>
            <a:r>
              <a:rPr lang="en-US" sz="4800" dirty="0"/>
              <a:t>R</a:t>
            </a:r>
            <a:r>
              <a:rPr lang="en-US" sz="4800" baseline="-25000" dirty="0"/>
              <a:t>0</a:t>
            </a:r>
            <a:r>
              <a:rPr lang="en-US" sz="4800" dirty="0"/>
              <a:t> (estimated) of various infectious diseases</a:t>
            </a:r>
          </a:p>
        </p:txBody>
      </p:sp>
      <p:sp>
        <p:nvSpPr>
          <p:cNvPr id="6" name="TextBox 5">
            <a:extLst>
              <a:ext uri="{FF2B5EF4-FFF2-40B4-BE49-F238E27FC236}">
                <a16:creationId xmlns:a16="http://schemas.microsoft.com/office/drawing/2014/main" id="{993C299C-515F-6C75-4743-2BE14771E172}"/>
              </a:ext>
            </a:extLst>
          </p:cNvPr>
          <p:cNvSpPr txBox="1"/>
          <p:nvPr/>
        </p:nvSpPr>
        <p:spPr>
          <a:xfrm>
            <a:off x="323557" y="1125415"/>
            <a:ext cx="7327903" cy="436914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3600" dirty="0"/>
              <a:t>COVID-19 (initial outbreak): 1.4—2.4</a:t>
            </a:r>
          </a:p>
          <a:p>
            <a:pPr marL="285750" indent="-285750">
              <a:lnSpc>
                <a:spcPct val="200000"/>
              </a:lnSpc>
              <a:buFont typeface="Arial" panose="020B0604020202020204" pitchFamily="34" charset="0"/>
              <a:buChar char="•"/>
            </a:pPr>
            <a:r>
              <a:rPr lang="en-US" sz="3600" dirty="0"/>
              <a:t>Ebola (2014 outbreak): 1.5—2.5</a:t>
            </a:r>
          </a:p>
          <a:p>
            <a:pPr marL="285750" indent="-285750">
              <a:lnSpc>
                <a:spcPct val="200000"/>
              </a:lnSpc>
              <a:buFont typeface="Arial" panose="020B0604020202020204" pitchFamily="34" charset="0"/>
              <a:buChar char="•"/>
            </a:pPr>
            <a:r>
              <a:rPr lang="en-US" sz="3600" dirty="0"/>
              <a:t>Smallpox: 3.5—6.0</a:t>
            </a:r>
          </a:p>
          <a:p>
            <a:pPr marL="285750" indent="-285750">
              <a:lnSpc>
                <a:spcPct val="200000"/>
              </a:lnSpc>
              <a:buFont typeface="Arial" panose="020B0604020202020204" pitchFamily="34" charset="0"/>
              <a:buChar char="•"/>
            </a:pPr>
            <a:r>
              <a:rPr lang="en-US" sz="3600" dirty="0"/>
              <a:t>Measles: 12—18 </a:t>
            </a:r>
          </a:p>
        </p:txBody>
      </p:sp>
    </p:spTree>
    <p:extLst>
      <p:ext uri="{BB962C8B-B14F-4D97-AF65-F5344CB8AC3E}">
        <p14:creationId xmlns:p14="http://schemas.microsoft.com/office/powerpoint/2010/main" val="25236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EC6-93A8-DCBD-2F1C-FFE889F96DA2}"/>
              </a:ext>
            </a:extLst>
          </p:cNvPr>
          <p:cNvSpPr>
            <a:spLocks noGrp="1"/>
          </p:cNvSpPr>
          <p:nvPr>
            <p:ph type="title"/>
          </p:nvPr>
        </p:nvSpPr>
        <p:spPr>
          <a:xfrm>
            <a:off x="0" y="0"/>
            <a:ext cx="10515600" cy="732155"/>
          </a:xfrm>
        </p:spPr>
        <p:txBody>
          <a:bodyPr/>
          <a:lstStyle/>
          <a:p>
            <a:r>
              <a:rPr lang="en-US" dirty="0"/>
              <a:t>Intervention strategies</a:t>
            </a:r>
          </a:p>
        </p:txBody>
      </p:sp>
      <p:sp>
        <p:nvSpPr>
          <p:cNvPr id="22" name="Rectangle 21">
            <a:extLst>
              <a:ext uri="{FF2B5EF4-FFF2-40B4-BE49-F238E27FC236}">
                <a16:creationId xmlns:a16="http://schemas.microsoft.com/office/drawing/2014/main" id="{98F6D4F5-5465-BEDF-DCDD-ACFCD8DFA3B0}"/>
              </a:ext>
            </a:extLst>
          </p:cNvPr>
          <p:cNvSpPr/>
          <p:nvPr/>
        </p:nvSpPr>
        <p:spPr>
          <a:xfrm>
            <a:off x="439207" y="938406"/>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23" name="Rectangle 22">
            <a:extLst>
              <a:ext uri="{FF2B5EF4-FFF2-40B4-BE49-F238E27FC236}">
                <a16:creationId xmlns:a16="http://schemas.microsoft.com/office/drawing/2014/main" id="{ECFB7DA4-CE5F-CD49-1A59-847BE49ABC9B}"/>
              </a:ext>
            </a:extLst>
          </p:cNvPr>
          <p:cNvSpPr/>
          <p:nvPr/>
        </p:nvSpPr>
        <p:spPr>
          <a:xfrm>
            <a:off x="4833754" y="983553"/>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24" name="Rectangle 23">
            <a:extLst>
              <a:ext uri="{FF2B5EF4-FFF2-40B4-BE49-F238E27FC236}">
                <a16:creationId xmlns:a16="http://schemas.microsoft.com/office/drawing/2014/main" id="{323F74EF-3F96-4361-F297-14C79EF0A475}"/>
              </a:ext>
            </a:extLst>
          </p:cNvPr>
          <p:cNvSpPr/>
          <p:nvPr/>
        </p:nvSpPr>
        <p:spPr>
          <a:xfrm>
            <a:off x="9228301" y="983553"/>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25" name="Straight Arrow Connector 24">
            <a:extLst>
              <a:ext uri="{FF2B5EF4-FFF2-40B4-BE49-F238E27FC236}">
                <a16:creationId xmlns:a16="http://schemas.microsoft.com/office/drawing/2014/main" id="{9A6A0C90-66C7-3210-D949-9BEDF844DCC1}"/>
              </a:ext>
            </a:extLst>
          </p:cNvPr>
          <p:cNvCxnSpPr/>
          <p:nvPr/>
        </p:nvCxnSpPr>
        <p:spPr>
          <a:xfrm>
            <a:off x="2855741"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85F741-D994-89A8-98B8-77C0D7E26FCA}"/>
              </a:ext>
            </a:extLst>
          </p:cNvPr>
          <p:cNvCxnSpPr/>
          <p:nvPr/>
        </p:nvCxnSpPr>
        <p:spPr>
          <a:xfrm>
            <a:off x="7284720"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B399141-4039-5946-984E-DA9CEAF416BD}"/>
              </a:ext>
            </a:extLst>
          </p:cNvPr>
          <p:cNvSpPr txBox="1"/>
          <p:nvPr/>
        </p:nvSpPr>
        <p:spPr>
          <a:xfrm>
            <a:off x="3458892" y="1750834"/>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28" name="TextBox 27">
            <a:extLst>
              <a:ext uri="{FF2B5EF4-FFF2-40B4-BE49-F238E27FC236}">
                <a16:creationId xmlns:a16="http://schemas.microsoft.com/office/drawing/2014/main" id="{76013203-07C8-006D-944A-547D6913606C}"/>
              </a:ext>
            </a:extLst>
          </p:cNvPr>
          <p:cNvSpPr txBox="1"/>
          <p:nvPr/>
        </p:nvSpPr>
        <p:spPr>
          <a:xfrm>
            <a:off x="7940613" y="1750834"/>
            <a:ext cx="474810" cy="707886"/>
          </a:xfrm>
          <a:prstGeom prst="rect">
            <a:avLst/>
          </a:prstGeom>
          <a:noFill/>
        </p:spPr>
        <p:txBody>
          <a:bodyPr wrap="none" rtlCol="0">
            <a:spAutoFit/>
          </a:bodyPr>
          <a:lstStyle/>
          <a:p>
            <a:r>
              <a:rPr lang="en-US" sz="4000" dirty="0"/>
              <a:t>𝛄</a:t>
            </a:r>
          </a:p>
        </p:txBody>
      </p:sp>
      <p:sp>
        <p:nvSpPr>
          <p:cNvPr id="29" name="TextBox 28">
            <a:extLst>
              <a:ext uri="{FF2B5EF4-FFF2-40B4-BE49-F238E27FC236}">
                <a16:creationId xmlns:a16="http://schemas.microsoft.com/office/drawing/2014/main" id="{55CA468F-5611-86A1-1D25-BB9B61C72BD5}"/>
              </a:ext>
            </a:extLst>
          </p:cNvPr>
          <p:cNvSpPr txBox="1"/>
          <p:nvPr/>
        </p:nvSpPr>
        <p:spPr>
          <a:xfrm>
            <a:off x="439207" y="2818499"/>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0" name="TextBox 29">
            <a:extLst>
              <a:ext uri="{FF2B5EF4-FFF2-40B4-BE49-F238E27FC236}">
                <a16:creationId xmlns:a16="http://schemas.microsoft.com/office/drawing/2014/main" id="{19829FC0-E56D-1F0F-EB93-3BA1ACC0ECE9}"/>
              </a:ext>
            </a:extLst>
          </p:cNvPr>
          <p:cNvSpPr txBox="1"/>
          <p:nvPr/>
        </p:nvSpPr>
        <p:spPr>
          <a:xfrm>
            <a:off x="7128698" y="1192372"/>
            <a:ext cx="2099603" cy="461665"/>
          </a:xfrm>
          <a:prstGeom prst="rect">
            <a:avLst/>
          </a:prstGeom>
          <a:noFill/>
        </p:spPr>
        <p:txBody>
          <a:bodyPr wrap="square">
            <a:spAutoFit/>
          </a:bodyPr>
          <a:lstStyle/>
          <a:p>
            <a:r>
              <a:rPr lang="en-US" sz="2400" dirty="0"/>
              <a:t>“recovery rate”</a:t>
            </a:r>
          </a:p>
        </p:txBody>
      </p:sp>
      <p:sp>
        <p:nvSpPr>
          <p:cNvPr id="31" name="TextBox 30">
            <a:extLst>
              <a:ext uri="{FF2B5EF4-FFF2-40B4-BE49-F238E27FC236}">
                <a16:creationId xmlns:a16="http://schemas.microsoft.com/office/drawing/2014/main" id="{953DD46A-D01F-2F3C-CA3D-481B32D8B1F2}"/>
              </a:ext>
            </a:extLst>
          </p:cNvPr>
          <p:cNvSpPr txBox="1"/>
          <p:nvPr/>
        </p:nvSpPr>
        <p:spPr>
          <a:xfrm>
            <a:off x="2737965" y="889223"/>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C074C6-712D-C610-712C-60A685D75562}"/>
                  </a:ext>
                </a:extLst>
              </p:cNvPr>
              <p:cNvSpPr txBox="1"/>
              <p:nvPr/>
            </p:nvSpPr>
            <p:spPr>
              <a:xfrm>
                <a:off x="439207" y="2941993"/>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xmlns="">
          <p:sp>
            <p:nvSpPr>
              <p:cNvPr id="32" name="TextBox 31">
                <a:extLst>
                  <a:ext uri="{FF2B5EF4-FFF2-40B4-BE49-F238E27FC236}">
                    <a16:creationId xmlns:a16="http://schemas.microsoft.com/office/drawing/2014/main" id="{7EC074C6-712D-C610-712C-60A685D75562}"/>
                  </a:ext>
                </a:extLst>
              </p:cNvPr>
              <p:cNvSpPr txBox="1">
                <a:spLocks noRot="1" noChangeAspect="1" noMove="1" noResize="1" noEditPoints="1" noAdjustHandles="1" noChangeArrowheads="1" noChangeShapeType="1" noTextEdit="1"/>
              </p:cNvSpPr>
              <p:nvPr/>
            </p:nvSpPr>
            <p:spPr>
              <a:xfrm>
                <a:off x="439207" y="2941993"/>
                <a:ext cx="2536207" cy="1168781"/>
              </a:xfrm>
              <a:prstGeom prst="rect">
                <a:avLst/>
              </a:prstGeom>
              <a:blipFill>
                <a:blip r:embed="rId3"/>
                <a:stretch>
                  <a:fillRect l="-4478" t="-2151" r="-5473" b="-15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C9671CF-4D73-C63E-D7D1-191651039A1E}"/>
                  </a:ext>
                </a:extLst>
              </p:cNvPr>
              <p:cNvSpPr txBox="1"/>
              <p:nvPr/>
            </p:nvSpPr>
            <p:spPr>
              <a:xfrm>
                <a:off x="4272487" y="2941994"/>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33" name="TextBox 32">
                <a:extLst>
                  <a:ext uri="{FF2B5EF4-FFF2-40B4-BE49-F238E27FC236}">
                    <a16:creationId xmlns:a16="http://schemas.microsoft.com/office/drawing/2014/main" id="{BC9671CF-4D73-C63E-D7D1-191651039A1E}"/>
                  </a:ext>
                </a:extLst>
              </p:cNvPr>
              <p:cNvSpPr txBox="1">
                <a:spLocks noRot="1" noChangeAspect="1" noMove="1" noResize="1" noEditPoints="1" noAdjustHandles="1" noChangeArrowheads="1" noChangeShapeType="1" noTextEdit="1"/>
              </p:cNvSpPr>
              <p:nvPr/>
            </p:nvSpPr>
            <p:spPr>
              <a:xfrm>
                <a:off x="4272487" y="2941994"/>
                <a:ext cx="3401765" cy="1168781"/>
              </a:xfrm>
              <a:prstGeom prst="rect">
                <a:avLst/>
              </a:prstGeom>
              <a:blipFill>
                <a:blip r:embed="rId4"/>
                <a:stretch>
                  <a:fillRect l="-3346" t="-2151" r="-3717" b="-15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BD4F7C-310B-56FB-C398-26FC5D490011}"/>
                  </a:ext>
                </a:extLst>
              </p:cNvPr>
              <p:cNvSpPr txBox="1"/>
              <p:nvPr/>
            </p:nvSpPr>
            <p:spPr>
              <a:xfrm>
                <a:off x="9417111" y="2941993"/>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34" name="TextBox 33">
                <a:extLst>
                  <a:ext uri="{FF2B5EF4-FFF2-40B4-BE49-F238E27FC236}">
                    <a16:creationId xmlns:a16="http://schemas.microsoft.com/office/drawing/2014/main" id="{CABD4F7C-310B-56FB-C398-26FC5D490011}"/>
                  </a:ext>
                </a:extLst>
              </p:cNvPr>
              <p:cNvSpPr txBox="1">
                <a:spLocks noRot="1" noChangeAspect="1" noMove="1" noResize="1" noEditPoints="1" noAdjustHandles="1" noChangeArrowheads="1" noChangeShapeType="1" noTextEdit="1"/>
              </p:cNvSpPr>
              <p:nvPr/>
            </p:nvSpPr>
            <p:spPr>
              <a:xfrm>
                <a:off x="9417111" y="2941993"/>
                <a:ext cx="1901611" cy="1168781"/>
              </a:xfrm>
              <a:prstGeom prst="rect">
                <a:avLst/>
              </a:prstGeom>
              <a:blipFill>
                <a:blip r:embed="rId5"/>
                <a:stretch>
                  <a:fillRect l="-5960" t="-2151" r="-7285" b="-15054"/>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50B515A4-9DFC-1127-6415-01B4D33F196B}"/>
              </a:ext>
            </a:extLst>
          </p:cNvPr>
          <p:cNvSpPr txBox="1"/>
          <p:nvPr/>
        </p:nvSpPr>
        <p:spPr>
          <a:xfrm>
            <a:off x="152400" y="4399281"/>
            <a:ext cx="11887200" cy="1077218"/>
          </a:xfrm>
          <a:prstGeom prst="rect">
            <a:avLst/>
          </a:prstGeom>
          <a:noFill/>
        </p:spPr>
        <p:txBody>
          <a:bodyPr wrap="square" rtlCol="0">
            <a:spAutoFit/>
          </a:bodyPr>
          <a:lstStyle/>
          <a:p>
            <a:r>
              <a:rPr lang="en-US" sz="3200" b="1" dirty="0"/>
              <a:t>What are some strategies we might use to reduce the size and speed of an epidemic? How would we incorporate this into our model? </a:t>
            </a:r>
          </a:p>
        </p:txBody>
      </p:sp>
    </p:spTree>
    <p:extLst>
      <p:ext uri="{BB962C8B-B14F-4D97-AF65-F5344CB8AC3E}">
        <p14:creationId xmlns:p14="http://schemas.microsoft.com/office/powerpoint/2010/main" val="251837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D4E7-085F-4F89-D827-87A8427F2B49}"/>
              </a:ext>
            </a:extLst>
          </p:cNvPr>
          <p:cNvSpPr>
            <a:spLocks noGrp="1"/>
          </p:cNvSpPr>
          <p:nvPr>
            <p:ph type="title"/>
          </p:nvPr>
        </p:nvSpPr>
        <p:spPr>
          <a:xfrm>
            <a:off x="219221" y="154109"/>
            <a:ext cx="10515600" cy="802493"/>
          </a:xfrm>
        </p:spPr>
        <p:txBody>
          <a:bodyPr/>
          <a:lstStyle/>
          <a:p>
            <a:r>
              <a:rPr lang="en-US" dirty="0"/>
              <a:t>Common variants of the SIR model</a:t>
            </a:r>
          </a:p>
        </p:txBody>
      </p:sp>
      <p:sp>
        <p:nvSpPr>
          <p:cNvPr id="3" name="Content Placeholder 2">
            <a:extLst>
              <a:ext uri="{FF2B5EF4-FFF2-40B4-BE49-F238E27FC236}">
                <a16:creationId xmlns:a16="http://schemas.microsoft.com/office/drawing/2014/main" id="{8209AE30-6C0D-CC6E-C529-C3EB44A96A06}"/>
              </a:ext>
            </a:extLst>
          </p:cNvPr>
          <p:cNvSpPr>
            <a:spLocks noGrp="1"/>
          </p:cNvSpPr>
          <p:nvPr>
            <p:ph idx="1"/>
          </p:nvPr>
        </p:nvSpPr>
        <p:spPr>
          <a:xfrm>
            <a:off x="219221" y="1139483"/>
            <a:ext cx="11353800" cy="5564408"/>
          </a:xfrm>
        </p:spPr>
        <p:txBody>
          <a:bodyPr>
            <a:normAutofit lnSpcReduction="10000"/>
          </a:bodyPr>
          <a:lstStyle/>
          <a:p>
            <a:r>
              <a:rPr lang="en-US" sz="3200" dirty="0"/>
              <a:t>SI: Susceptible-Infected</a:t>
            </a:r>
          </a:p>
          <a:p>
            <a:r>
              <a:rPr lang="en-US" sz="3200" dirty="0"/>
              <a:t>SEI: Susceptible-Exposed-Infected</a:t>
            </a:r>
          </a:p>
          <a:p>
            <a:r>
              <a:rPr lang="en-US" sz="3200" dirty="0"/>
              <a:t>SEIR: Susceptible-Exposed-Infected-Recovered</a:t>
            </a:r>
          </a:p>
          <a:p>
            <a:r>
              <a:rPr lang="en-US" sz="3200" dirty="0"/>
              <a:t>SIRS: Susceptible-Infected-Recovered-Susceptible</a:t>
            </a:r>
          </a:p>
          <a:p>
            <a:r>
              <a:rPr lang="en-US" sz="3200" dirty="0"/>
              <a:t>SEIRS: Susceptible-Exposed-Infected-Recovered-Susceptible</a:t>
            </a:r>
          </a:p>
          <a:p>
            <a:r>
              <a:rPr lang="en-US" sz="3200" dirty="0"/>
              <a:t>Age-structured: Incorporate age classes into model with varying parameters</a:t>
            </a:r>
          </a:p>
          <a:p>
            <a:r>
              <a:rPr lang="en-US" sz="3200" dirty="0"/>
              <a:t>Spatial: Introduce a meta-population structure with multiple pools of SIRS</a:t>
            </a:r>
          </a:p>
          <a:p>
            <a:r>
              <a:rPr lang="en-US" sz="3200" dirty="0"/>
              <a:t>Multiple host species: Introduce SIRS classes for 2+ species that can infect each other. </a:t>
            </a:r>
          </a:p>
        </p:txBody>
      </p:sp>
    </p:spTree>
    <p:extLst>
      <p:ext uri="{BB962C8B-B14F-4D97-AF65-F5344CB8AC3E}">
        <p14:creationId xmlns:p14="http://schemas.microsoft.com/office/powerpoint/2010/main" val="30227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3924-1EAD-049D-FBBD-11C60F3726C2}"/>
              </a:ext>
            </a:extLst>
          </p:cNvPr>
          <p:cNvSpPr>
            <a:spLocks noGrp="1"/>
          </p:cNvSpPr>
          <p:nvPr>
            <p:ph type="title"/>
          </p:nvPr>
        </p:nvSpPr>
        <p:spPr>
          <a:xfrm>
            <a:off x="0" y="0"/>
            <a:ext cx="10515600" cy="802493"/>
          </a:xfrm>
        </p:spPr>
        <p:txBody>
          <a:bodyPr/>
          <a:lstStyle/>
          <a:p>
            <a:r>
              <a:rPr lang="en-US" dirty="0"/>
              <a:t>SIR model exercise in R</a:t>
            </a:r>
          </a:p>
        </p:txBody>
      </p:sp>
      <p:sp>
        <p:nvSpPr>
          <p:cNvPr id="3" name="Content Placeholder 2">
            <a:extLst>
              <a:ext uri="{FF2B5EF4-FFF2-40B4-BE49-F238E27FC236}">
                <a16:creationId xmlns:a16="http://schemas.microsoft.com/office/drawing/2014/main" id="{05E60ECC-2CCE-9C6A-A94E-CB2034F4C321}"/>
              </a:ext>
            </a:extLst>
          </p:cNvPr>
          <p:cNvSpPr>
            <a:spLocks noGrp="1"/>
          </p:cNvSpPr>
          <p:nvPr>
            <p:ph idx="1"/>
          </p:nvPr>
        </p:nvSpPr>
        <p:spPr>
          <a:xfrm>
            <a:off x="106680" y="1769354"/>
            <a:ext cx="11597640" cy="4351338"/>
          </a:xfrm>
        </p:spPr>
        <p:txBody>
          <a:bodyPr/>
          <a:lstStyle/>
          <a:p>
            <a:pPr marL="0" indent="0">
              <a:buNone/>
            </a:pPr>
            <a:r>
              <a:rPr lang="en-US" sz="4800" dirty="0"/>
              <a:t>Navigate to this GitHub repository: </a:t>
            </a:r>
            <a:r>
              <a:rPr lang="en-US" sz="4800" dirty="0">
                <a:hlinkClick r:id="rId2"/>
              </a:rPr>
              <a:t>https://github.com/grimaudo-at/SIR_lecture</a:t>
            </a:r>
            <a:endParaRPr lang="en-US" sz="4800" dirty="0"/>
          </a:p>
          <a:p>
            <a:pPr marL="0" indent="0">
              <a:buNone/>
            </a:pPr>
            <a:endParaRPr lang="en-US" dirty="0"/>
          </a:p>
        </p:txBody>
      </p:sp>
    </p:spTree>
    <p:extLst>
      <p:ext uri="{BB962C8B-B14F-4D97-AF65-F5344CB8AC3E}">
        <p14:creationId xmlns:p14="http://schemas.microsoft.com/office/powerpoint/2010/main" val="222460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Why model infectious diseases?</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3219273"/>
            <a:ext cx="10515600" cy="3493914"/>
          </a:xfrm>
        </p:spPr>
        <p:txBody>
          <a:bodyPr>
            <a:normAutofit/>
          </a:bodyPr>
          <a:lstStyle/>
          <a:p>
            <a:pPr marL="0" indent="0">
              <a:buNone/>
            </a:pPr>
            <a:r>
              <a:rPr lang="en-US" dirty="0"/>
              <a:t>Infectious disease modeling can help us estimate: </a:t>
            </a:r>
          </a:p>
          <a:p>
            <a:pPr marL="514350" indent="-514350">
              <a:buAutoNum type="arabicParenR"/>
            </a:pPr>
            <a:r>
              <a:rPr lang="en-US" dirty="0"/>
              <a:t>When epidemics will occur. </a:t>
            </a:r>
          </a:p>
          <a:p>
            <a:pPr marL="514350" indent="-514350">
              <a:buFont typeface="Arial" panose="020B0604020202020204" pitchFamily="34" charset="0"/>
              <a:buAutoNum type="arabicParenR"/>
            </a:pPr>
            <a:r>
              <a:rPr lang="en-US" dirty="0"/>
              <a:t>Where epidemics will occur.</a:t>
            </a:r>
          </a:p>
          <a:p>
            <a:pPr marL="514350" indent="-514350">
              <a:buAutoNum type="arabicParenR"/>
            </a:pPr>
            <a:r>
              <a:rPr lang="en-US" dirty="0"/>
              <a:t>How big an epidemic will get.</a:t>
            </a:r>
          </a:p>
          <a:p>
            <a:pPr marL="514350" indent="-514350">
              <a:buAutoNum type="arabicParenR"/>
            </a:pPr>
            <a:r>
              <a:rPr lang="en-US" dirty="0"/>
              <a:t>Who is at risk during an epidemic.</a:t>
            </a:r>
          </a:p>
          <a:p>
            <a:pPr marL="514350" indent="-514350">
              <a:buAutoNum type="arabicParenR"/>
            </a:pPr>
            <a:r>
              <a:rPr lang="en-US" dirty="0"/>
              <a:t>Which intervention strategies might be effective (and which will not). </a:t>
            </a:r>
          </a:p>
          <a:p>
            <a:pPr marL="514350" indent="-514350">
              <a:buAutoNum type="arabicParenR"/>
            </a:pPr>
            <a:endParaRPr lang="en-US" dirty="0"/>
          </a:p>
          <a:p>
            <a:pPr marL="514350" indent="-514350">
              <a:buAutoNum type="arabicParenR"/>
            </a:pPr>
            <a:endParaRPr lang="en-US" dirty="0"/>
          </a:p>
        </p:txBody>
      </p:sp>
      <p:sp>
        <p:nvSpPr>
          <p:cNvPr id="4" name="TextBox 3">
            <a:extLst>
              <a:ext uri="{FF2B5EF4-FFF2-40B4-BE49-F238E27FC236}">
                <a16:creationId xmlns:a16="http://schemas.microsoft.com/office/drawing/2014/main" id="{40FA9D52-05FA-C295-E8F7-8B8C1251DD51}"/>
              </a:ext>
            </a:extLst>
          </p:cNvPr>
          <p:cNvSpPr txBox="1"/>
          <p:nvPr/>
        </p:nvSpPr>
        <p:spPr>
          <a:xfrm>
            <a:off x="234855" y="1068636"/>
            <a:ext cx="11810082" cy="1815882"/>
          </a:xfrm>
          <a:prstGeom prst="rect">
            <a:avLst/>
          </a:prstGeom>
          <a:noFill/>
        </p:spPr>
        <p:txBody>
          <a:bodyPr wrap="square" rtlCol="0">
            <a:spAutoFit/>
          </a:bodyPr>
          <a:lstStyle/>
          <a:p>
            <a:r>
              <a:rPr lang="en-US" sz="2800" b="1" dirty="0"/>
              <a:t>Public health / wildlife management resources </a:t>
            </a:r>
            <a:r>
              <a:rPr lang="en-US" sz="2800" b="1" dirty="0">
                <a:solidFill>
                  <a:srgbClr val="FF0000"/>
                </a:solidFill>
              </a:rPr>
              <a:t>are limited</a:t>
            </a:r>
            <a:r>
              <a:rPr lang="en-US" sz="2800" b="1" dirty="0"/>
              <a:t>, despite epidemics (and pandemics) constantly occurring. Knowing when we will need resources, how much, and how best to distribute them will maximize our effectiveness when fighting an epidemic. </a:t>
            </a:r>
          </a:p>
        </p:txBody>
      </p:sp>
    </p:spTree>
    <p:extLst>
      <p:ext uri="{BB962C8B-B14F-4D97-AF65-F5344CB8AC3E}">
        <p14:creationId xmlns:p14="http://schemas.microsoft.com/office/powerpoint/2010/main" val="31405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3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E2B81C6-C8E1-34DE-01A6-AAD36EE2A612}"/>
              </a:ext>
            </a:extLst>
          </p:cNvPr>
          <p:cNvSpPr txBox="1"/>
          <p:nvPr/>
        </p:nvSpPr>
        <p:spPr>
          <a:xfrm>
            <a:off x="6642337" y="3249380"/>
            <a:ext cx="1678536" cy="369332"/>
          </a:xfrm>
          <a:prstGeom prst="rect">
            <a:avLst/>
          </a:prstGeom>
          <a:noFill/>
        </p:spPr>
        <p:txBody>
          <a:bodyPr wrap="none" rtlCol="0">
            <a:spAutoFit/>
          </a:bodyPr>
          <a:lstStyle/>
          <a:p>
            <a:r>
              <a:rPr lang="en-US" dirty="0"/>
              <a:t>Super-spreader</a:t>
            </a:r>
          </a:p>
        </p:txBody>
      </p:sp>
      <p:cxnSp>
        <p:nvCxnSpPr>
          <p:cNvPr id="61" name="Straight Arrow Connector 60">
            <a:extLst>
              <a:ext uri="{FF2B5EF4-FFF2-40B4-BE49-F238E27FC236}">
                <a16:creationId xmlns:a16="http://schemas.microsoft.com/office/drawing/2014/main" id="{7C48CB64-111B-FD96-9D3F-92B560E25906}"/>
              </a:ext>
            </a:extLst>
          </p:cNvPr>
          <p:cNvCxnSpPr/>
          <p:nvPr/>
        </p:nvCxnSpPr>
        <p:spPr>
          <a:xfrm flipH="1" flipV="1">
            <a:off x="5911962" y="3242037"/>
            <a:ext cx="779315" cy="1637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3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1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893</Words>
  <Application>Microsoft Macintosh PowerPoint</Application>
  <PresentationFormat>Widescreen</PresentationFormat>
  <Paragraphs>162</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Google Sans</vt:lpstr>
      <vt:lpstr>Office Theme</vt:lpstr>
      <vt:lpstr>Introduction to infectious disease modeling</vt:lpstr>
      <vt:lpstr>What is infectious disease modeling?</vt:lpstr>
      <vt:lpstr>Why model infectious diseases?</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Basic reproduction number (R0) </vt:lpstr>
      <vt:lpstr>Basic reproduction number (R0) </vt:lpstr>
      <vt:lpstr>Basic reproduction number (R0) </vt:lpstr>
      <vt:lpstr>PowerPoint Presentation</vt:lpstr>
      <vt:lpstr>PowerPoint Presentation</vt:lpstr>
      <vt:lpstr>How do we calculate R0?</vt:lpstr>
      <vt:lpstr>PowerPoint Presentation</vt:lpstr>
      <vt:lpstr>Intervention strategies</vt:lpstr>
      <vt:lpstr>Common variants of the SIR model</vt:lpstr>
      <vt:lpstr>SIR model exercise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infectious disease modeling</dc:title>
  <dc:creator>Grimaudo, Alex</dc:creator>
  <cp:lastModifiedBy>Grimaudo, Alex</cp:lastModifiedBy>
  <cp:revision>15</cp:revision>
  <dcterms:created xsi:type="dcterms:W3CDTF">2023-04-19T19:35:59Z</dcterms:created>
  <dcterms:modified xsi:type="dcterms:W3CDTF">2023-04-26T03:19:31Z</dcterms:modified>
</cp:coreProperties>
</file>