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4" r:id="rId4"/>
    <p:sldId id="265" r:id="rId5"/>
    <p:sldId id="268" r:id="rId6"/>
    <p:sldId id="270" r:id="rId7"/>
    <p:sldId id="261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5D4C"/>
    <a:srgbClr val="008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43"/>
  </p:normalViewPr>
  <p:slideViewPr>
    <p:cSldViewPr snapToGrid="0">
      <p:cViewPr varScale="1">
        <p:scale>
          <a:sx n="88" d="100"/>
          <a:sy n="88" d="100"/>
        </p:scale>
        <p:origin x="6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F9947B-16E4-4791-8A23-8E58AEF4EBCE}" type="datetimeFigureOut">
              <a:rPr lang="en-PH" smtClean="0"/>
              <a:t>25/09/2019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95492-F4A5-4634-94C2-3ACF52B13BB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83084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261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785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7c2c092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7c2c092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504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7c2c092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7c2c092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6243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7c2c092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7c2c092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1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524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 where we are going: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Framework for the work and financial planning: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the region’s work and financial plan with the national plan</a:t>
            </a: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strategic (How to go about converting inputs into outputs)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how to convert resources, overcome constraints, using the identified inputs (resources) to reach the objectives or attain the desired outputs.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Inclusions, Strategy/Methods/Delivery Modes, Time Frame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Plan 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Monitoring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Management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Workshop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Conference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Assistance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Assurance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and address resources and constraints</a:t>
            </a: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standards.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consistent.  Use verb or noun, e.g. “Monitor system” or “System Monitoring”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clear with the activities, e.g. “Backup database” instead of “Backup”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or categorize activities.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standard tasks or steps for each activity.</a:t>
            </a:r>
          </a:p>
          <a:p>
            <a:pPr lvl="1"/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measurable targets/milestones.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is Quantity + Quality + Unit of Measure  OR Service Outputs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realistic with targets: Avoid under/over estimating.  Use past data / accomplishment as basis.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cascading work plan to individual staff: sum of individual targets must total with the section’s target.</a:t>
            </a: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timelines on everything.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much as possible, be specific with target dates.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basis or reference for computing budget. 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 of the computed budget requirements must be available.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l-PH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B6AB699-44B9-4FE0-B440-12CADD56B0D4}" type="slidenum">
              <a:rPr lang="fil-PH" smtClean="0"/>
              <a:t>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2861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 where we are going: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Framework for the work and financial planning: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the region’s work and financial plan with the national plan</a:t>
            </a: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strategic (How to go about converting inputs into outputs)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 how to convert resources, overcome constraints, using the identified inputs (resources) to reach the objectives or attain the desired outputs.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Inclusions, Strategy/Methods/Delivery Modes, Time Frame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Training Plan 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Monitoring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Risk Management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Workshop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Conference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Assistance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Quality Assurance Plan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and address resources and constraints</a:t>
            </a: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standards.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consistent.  Use verb or noun, e.g. “Monitor system” or “System Monitoring”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clear with the activities, e.g. “Backup database” instead of “Backup”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or categorize activities.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standard tasks or steps for each activity.</a:t>
            </a:r>
          </a:p>
          <a:p>
            <a:pPr lvl="1"/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Create measurable targets/milestones.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Target is Quantity + Quality + Unit of Measure  OR Service Outputs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realistic with targets: Avoid under/over estimating.  Use past data / accomplishment as basis.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cascading work plan to individual staff: sum of individual targets must total with the section’s target.</a:t>
            </a: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timelines on everything.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much as possible, be specific with target dates.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PH" sz="120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basis or reference for computing budget. 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PH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Details of the computed budget requirements must be available.</a:t>
            </a:r>
            <a:endParaRPr lang="fil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PH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l-PH" sz="14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EB6AB699-44B9-4FE0-B440-12CADD56B0D4}" type="slidenum">
              <a:rPr lang="fil-PH" smtClean="0"/>
              <a:t>6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58568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520700"/>
            <a:ext cx="9144000" cy="622800"/>
          </a:xfrm>
          <a:prstGeom prst="rect">
            <a:avLst/>
          </a:prstGeom>
          <a:solidFill>
            <a:srgbClr val="2E5D4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13" name="Google Shape;13;p2"/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708" y="4562100"/>
            <a:ext cx="540004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81156" y="4562100"/>
            <a:ext cx="540002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644712" y="4640717"/>
            <a:ext cx="4128000" cy="4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Department of Health, Philippines</a:t>
            </a:r>
            <a:endParaRPr sz="1200" dirty="0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t>‹#›</a:t>
            </a:fld>
            <a:endParaRPr lang="uk-UA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E5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2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7ABA68-263E-485E-8FE5-D755B9D9E0D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3D4-99D6-4B82-91AE-01A9F8D5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DE7ABA68-263E-485E-8FE5-D755B9D9E0DE}" type="datetimeFigureOut">
              <a:rPr lang="en-US" smtClean="0"/>
              <a:t>9/25/2019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9C3D4-99D6-4B82-91AE-01A9F8D53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NETWORK%20AND%20IT%20EQUIPMENT%20ASSESSMENT%20FORM%20VER03.docx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0" y="1297400"/>
            <a:ext cx="91440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>
                <a:solidFill>
                  <a:srgbClr val="2E5D4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iClinicSys Status</a:t>
            </a:r>
            <a:endParaRPr sz="4800" b="1" dirty="0">
              <a:solidFill>
                <a:srgbClr val="2E5D4D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0" y="2300725"/>
            <a:ext cx="91440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434343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Greg Ninobla/CHD ILOCOS</a:t>
            </a:r>
            <a:endParaRPr sz="2400" dirty="0">
              <a:solidFill>
                <a:srgbClr val="434343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999999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CP 1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rgbClr val="999999"/>
                </a:solidFill>
                <a:latin typeface="Source Sans Pro" charset="0"/>
                <a:ea typeface="Source Sans Pro" charset="0"/>
                <a:cs typeface="Source Sans Pro" charset="0"/>
                <a:sym typeface="Source Sans Pro"/>
              </a:rPr>
              <a:t>Sept. 12, 2019</a:t>
            </a:r>
            <a:endParaRPr sz="2000" dirty="0">
              <a:solidFill>
                <a:srgbClr val="999999"/>
              </a:solidFill>
              <a:latin typeface="Source Sans Pro" charset="0"/>
              <a:ea typeface="Source Sans Pro" charset="0"/>
              <a:cs typeface="Source Sans Pro" charset="0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160891" y="564228"/>
            <a:ext cx="5829300" cy="3273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1800" b="1" dirty="0">
                <a:latin typeface="Cambria" panose="02040503050406030204" pitchFamily="18" charset="0"/>
              </a:rPr>
              <a:t>CHD ILOCOS ICTU Strategic Function</a:t>
            </a:r>
          </a:p>
        </p:txBody>
      </p:sp>
      <p:graphicFrame>
        <p:nvGraphicFramePr>
          <p:cNvPr id="19" name="Google Shape;85;p18"/>
          <p:cNvGraphicFramePr/>
          <p:nvPr>
            <p:extLst>
              <p:ext uri="{D42A27DB-BD31-4B8C-83A1-F6EECF244321}">
                <p14:modId xmlns:p14="http://schemas.microsoft.com/office/powerpoint/2010/main" val="3673153677"/>
              </p:ext>
            </p:extLst>
          </p:nvPr>
        </p:nvGraphicFramePr>
        <p:xfrm>
          <a:off x="1160890" y="1039076"/>
          <a:ext cx="7165355" cy="3108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40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9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4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17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6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/>
                        <a:t>Function</a:t>
                      </a:r>
                      <a:endParaRPr sz="18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Indicator</a:t>
                      </a:r>
                      <a:endParaRPr sz="18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Formula</a:t>
                      </a:r>
                      <a:endParaRPr sz="18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Baseline</a:t>
                      </a:r>
                      <a:endParaRPr sz="180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2019</a:t>
                      </a:r>
                      <a:endParaRPr sz="18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/>
                        <a:t>20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/>
                        <a:t>20</a:t>
                      </a:r>
                      <a:endParaRPr sz="18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2021</a:t>
                      </a:r>
                      <a:endParaRPr sz="180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2022</a:t>
                      </a:r>
                      <a:endParaRPr sz="1800"/>
                    </a:p>
                  </a:txBody>
                  <a:tcPr marL="68569" marR="68569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741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Measure and monitor progress then results of implementation of electronic medical record system (EMRs) in primary care and hospital facilities in the public sector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% of public health facilities in </a:t>
                      </a:r>
                      <a:r>
                        <a:rPr lang="en" sz="1200" dirty="0" smtClean="0"/>
                        <a:t>Region I implementing EMRs and submitting complete and timely information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No. of public health facilities with EMR submitting complete and timely information vs. number of all public health facilities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15%</a:t>
                      </a:r>
                      <a:endParaRPr lang="en-PH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PH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200" dirty="0" smtClean="0"/>
                        <a:t>27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20%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sz="1200" dirty="0" smtClean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dirty="0" smtClean="0">
                          <a:solidFill>
                            <a:schemeClr val="dk1"/>
                          </a:solidFill>
                        </a:rPr>
                        <a:t>36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50%</a:t>
                      </a:r>
                      <a:endParaRPr lang="en-PH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PH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200" dirty="0" smtClean="0"/>
                        <a:t>89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70%</a:t>
                      </a:r>
                      <a:endParaRPr lang="en-PH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PH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200" dirty="0" smtClean="0"/>
                        <a:t>125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100</a:t>
                      </a:r>
                      <a:r>
                        <a:rPr lang="en" sz="1200" dirty="0" smtClean="0"/>
                        <a:t>%</a:t>
                      </a:r>
                      <a:endParaRPr lang="en-PH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PH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PH" sz="1200" dirty="0" smtClean="0"/>
                        <a:t>179</a:t>
                      </a:r>
                      <a:endParaRPr sz="1200" dirty="0"/>
                    </a:p>
                  </a:txBody>
                  <a:tcPr marL="68569" marR="68569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9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91;p19"/>
          <p:cNvGraphicFramePr/>
          <p:nvPr>
            <p:extLst>
              <p:ext uri="{D42A27DB-BD31-4B8C-83A1-F6EECF244321}">
                <p14:modId xmlns:p14="http://schemas.microsoft.com/office/powerpoint/2010/main" val="1191439706"/>
              </p:ext>
            </p:extLst>
          </p:nvPr>
        </p:nvGraphicFramePr>
        <p:xfrm>
          <a:off x="1127640" y="1035959"/>
          <a:ext cx="7280382" cy="2743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65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3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2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89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6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314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/>
                        <a:t>Function</a:t>
                      </a:r>
                      <a:endParaRPr sz="18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Indicator</a:t>
                      </a:r>
                      <a:endParaRPr sz="180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Formula </a:t>
                      </a:r>
                      <a:endParaRPr sz="18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Baseline</a:t>
                      </a:r>
                      <a:endParaRPr sz="180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2019</a:t>
                      </a:r>
                      <a:endParaRPr sz="1800"/>
                    </a:p>
                  </a:txBody>
                  <a:tcPr marL="68569" marR="68569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2020</a:t>
                      </a:r>
                      <a:endParaRPr sz="1800"/>
                    </a:p>
                  </a:txBody>
                  <a:tcPr marL="68569" marR="68569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2021</a:t>
                      </a:r>
                      <a:endParaRPr sz="1800"/>
                    </a:p>
                  </a:txBody>
                  <a:tcPr marL="68569" marR="68569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2022</a:t>
                      </a:r>
                      <a:endParaRPr sz="1800"/>
                    </a:p>
                  </a:txBody>
                  <a:tcPr marL="68569" marR="68569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Require ICT support for increased access, availability and equity of health services of health provider networks in UHC Implementation Sites (UHC-IS)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% of UHC-IS with list of health facilities that will serve as telehealth service hub for GIDA areas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No. of UHC IS with telehealth vs all UHC IS</a:t>
                      </a:r>
                      <a:endParaRPr sz="1200" dirty="0"/>
                    </a:p>
                  </a:txBody>
                  <a:tcPr marL="68569" marR="68569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 smtClean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 smtClean="0"/>
                        <a:t>1</a:t>
                      </a:r>
                      <a:endParaRPr sz="1200" dirty="0"/>
                    </a:p>
                  </a:txBody>
                  <a:tcPr marL="68569" marR="68569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30%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68569" marR="68569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50%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68569" marR="68569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70%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68569" marR="68569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100%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2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</a:rPr>
                        <a:t>1</a:t>
                      </a:r>
                    </a:p>
                  </a:txBody>
                  <a:tcPr marL="68569" marR="68569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1127640" y="522663"/>
            <a:ext cx="5829300" cy="3273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defRPr/>
            </a:pPr>
            <a:r>
              <a:rPr lang="en-US" sz="1800" b="1" dirty="0">
                <a:latin typeface="Cambria" panose="02040503050406030204" pitchFamily="18" charset="0"/>
              </a:rPr>
              <a:t>CHD ILOCOS ICTU Strategic Function</a:t>
            </a:r>
          </a:p>
        </p:txBody>
      </p:sp>
    </p:spTree>
    <p:extLst>
      <p:ext uri="{BB962C8B-B14F-4D97-AF65-F5344CB8AC3E}">
        <p14:creationId xmlns:p14="http://schemas.microsoft.com/office/powerpoint/2010/main" val="357912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1976871" y="478594"/>
            <a:ext cx="4777220" cy="287135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2250" b="1" dirty="0" smtClean="0">
                <a:latin typeface="Cambria" panose="02040503050406030204" pitchFamily="18" charset="0"/>
              </a:rPr>
              <a:t>UHC </a:t>
            </a:r>
            <a:r>
              <a:rPr lang="en-PH" sz="2250" b="1" dirty="0">
                <a:latin typeface="Cambria" panose="02040503050406030204" pitchFamily="18" charset="0"/>
              </a:rPr>
              <a:t>Implementing </a:t>
            </a:r>
            <a:r>
              <a:rPr lang="en-PH" sz="2250" b="1" dirty="0" smtClean="0">
                <a:latin typeface="Cambria" panose="02040503050406030204" pitchFamily="18" charset="0"/>
              </a:rPr>
              <a:t>Sites for Luzon and NCR</a:t>
            </a:r>
            <a:endParaRPr lang="en-PH" sz="2250" b="1" dirty="0">
              <a:latin typeface="Cambria" panose="020405030504060302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042585"/>
              </p:ext>
            </p:extLst>
          </p:nvPr>
        </p:nvGraphicFramePr>
        <p:xfrm>
          <a:off x="249381" y="855634"/>
          <a:ext cx="8553796" cy="88900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20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Cambria" panose="02040503050406030204" pitchFamily="18" charset="0"/>
                        </a:rPr>
                        <a:t>Region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Cambria" panose="02040503050406030204" pitchFamily="18" charset="0"/>
                        </a:rPr>
                        <a:t>Region Name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Cambria" panose="02040503050406030204" pitchFamily="18" charset="0"/>
                        </a:rPr>
                        <a:t>Site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Cambria" panose="02040503050406030204" pitchFamily="18" charset="0"/>
                        </a:rPr>
                        <a:t>RHU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Cambria" panose="02040503050406030204" pitchFamily="18" charset="0"/>
                        </a:rPr>
                        <a:t>Public Hospitals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Cambria" panose="02040503050406030204" pitchFamily="18" charset="0"/>
                        </a:rPr>
                        <a:t>Total Public HF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>
                          <a:latin typeface="Cambria" panose="02040503050406030204" pitchFamily="18" charset="0"/>
                        </a:rPr>
                        <a:t>Ilocos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err="1" smtClean="0">
                          <a:latin typeface="Cambria" panose="02040503050406030204" pitchFamily="18" charset="0"/>
                        </a:rPr>
                        <a:t>Dagupan</a:t>
                      </a:r>
                      <a:r>
                        <a:rPr lang="en-PH" dirty="0" smtClean="0">
                          <a:latin typeface="Cambria" panose="02040503050406030204" pitchFamily="18" charset="0"/>
                        </a:rPr>
                        <a:t> (ICC)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Cambria" panose="02040503050406030204" pitchFamily="18" charset="0"/>
                        </a:rPr>
                        <a:t>1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>
                          <a:latin typeface="Cambria" panose="02040503050406030204" pitchFamily="18" charset="0"/>
                        </a:rPr>
                        <a:t>2</a:t>
                      </a:r>
                      <a:endParaRPr lang="en-PH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2" y="353234"/>
            <a:ext cx="8520600" cy="47792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PH" sz="2250" b="1" dirty="0">
                <a:latin typeface="Cambria" panose="02040503050406030204" pitchFamily="18" charset="0"/>
              </a:rPr>
              <a:t>Action/Implementation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781133"/>
              </p:ext>
            </p:extLst>
          </p:nvPr>
        </p:nvGraphicFramePr>
        <p:xfrm>
          <a:off x="249382" y="831158"/>
          <a:ext cx="8682679" cy="3057156"/>
        </p:xfrm>
        <a:graphic>
          <a:graphicData uri="http://schemas.openxmlformats.org/drawingml/2006/table">
            <a:tbl>
              <a:tblPr/>
              <a:tblGrid>
                <a:gridCol w="44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4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3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34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#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Activities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Time Frame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Performance Indicators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RESOURCE REQUIREMENT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Fund Source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3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Item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Details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Cost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Conduct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  <a:hlinkClick r:id="rId3" action="ppaction://hlinkfile"/>
                        </a:rPr>
                        <a:t>ICT Assessment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of respective health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facilities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 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October – December 2019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Number of ICT Assessment conducted for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health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facilities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Per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diems,</a:t>
                      </a: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Transportation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6 IT Staff *1,500*3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days*179 facilities*3months</a:t>
                      </a: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6 IT Staff *2,000*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 trips*179 facilities*3months</a:t>
                      </a:r>
                    </a:p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Per diem:</a:t>
                      </a: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14,499,000.00</a:t>
                      </a: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Transportation:</a:t>
                      </a: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6,444,000.00</a:t>
                      </a: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rtl="0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SAA (KMITS)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7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Submit consolidated ICT Assessment report to KMITS for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budgeting and procurement of ICT resources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quarter of year 2020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Number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of ICT Assessment report submitted to KMITS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14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Conduct Decision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Makers’ Orientation to respective UHC implementing sites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st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quarter of year 2020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Number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of Decision Makers’ orientation conducted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Meals and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snacks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100(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pax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, facilitator, resource speaker)*350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35,000.00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SAA (KMITS)</a:t>
                      </a:r>
                    </a:p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51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82" y="353234"/>
            <a:ext cx="8520600" cy="47792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en-PH" sz="2250" b="1" dirty="0">
                <a:latin typeface="Cambria" panose="02040503050406030204" pitchFamily="18" charset="0"/>
              </a:rPr>
              <a:t>Action/Implementation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896803"/>
              </p:ext>
            </p:extLst>
          </p:nvPr>
        </p:nvGraphicFramePr>
        <p:xfrm>
          <a:off x="249382" y="831158"/>
          <a:ext cx="8682679" cy="3566990"/>
        </p:xfrm>
        <a:graphic>
          <a:graphicData uri="http://schemas.openxmlformats.org/drawingml/2006/table">
            <a:tbl>
              <a:tblPr/>
              <a:tblGrid>
                <a:gridCol w="44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3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3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61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89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44258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#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Activities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Time Frame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Performance Indicators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RESOURCE REQUIREMENT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Fund Source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5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Item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Details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Cost</a:t>
                      </a:r>
                    </a:p>
                  </a:txBody>
                  <a:tcPr marL="5282" marR="5282" marT="528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5000"/>
                        <a:lumOff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100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4</a:t>
                      </a:r>
                      <a:endParaRPr lang="en-PH" sz="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Conduct of Roll-out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Training/Implementation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</a:t>
                      </a:r>
                      <a:r>
                        <a:rPr lang="en-US" sz="900" b="0" i="0" u="none" strike="noStrike" baseline="3000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nd</a:t>
                      </a: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quarter of year 2020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Number of roll-out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trainings conducted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Board and Lodging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100(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pax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, facilitator, resource speaker)*1,400*3 days*4 batches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1,680,000.00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SAA (KMITS)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100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5</a:t>
                      </a:r>
                      <a:endParaRPr lang="en-PH" sz="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Technical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Assistance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Q1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to Q4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Number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of health facilities provided with Technical </a:t>
                      </a:r>
                      <a:r>
                        <a:rPr lang="en-US" sz="9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Assisstance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Per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diems,</a:t>
                      </a: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Transportation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 IT Staff *1,500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*179 facilities*3 facilities(average)*12 months</a:t>
                      </a: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 IT Staff *2,000*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 trips*179 facilities*12 months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Per diem:</a:t>
                      </a: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28,998,000.00</a:t>
                      </a: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Transportation:</a:t>
                      </a: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25,776,000.00</a:t>
                      </a: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SAA (KMITS)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828342"/>
                  </a:ext>
                </a:extLst>
              </a:tr>
              <a:tr h="462100">
                <a:tc>
                  <a:txBody>
                    <a:bodyPr/>
                    <a:lstStyle/>
                    <a:p>
                      <a:pPr algn="ctr"/>
                      <a:r>
                        <a:rPr lang="en-PH" sz="900" dirty="0" smtClean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6</a:t>
                      </a:r>
                      <a:endParaRPr lang="en-PH" sz="9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Monitoring and Evaluation</a:t>
                      </a:r>
                    </a:p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Q1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to Q4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Number of health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facilities monitored and evaluated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Per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 diems,</a:t>
                      </a: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fontAlgn="ctr"/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Transportation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 IT Staff *1,500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*179 facilities*3 facilities(average)*12 months</a:t>
                      </a:r>
                    </a:p>
                    <a:p>
                      <a:pPr algn="ctr" fontAlgn="ctr"/>
                      <a:endParaRPr lang="en-US" sz="9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3 IT Staff *2,000*</a:t>
                      </a:r>
                      <a:r>
                        <a:rPr 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 trips*179 facilities*12 months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Per diem:</a:t>
                      </a: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28,998,000.00</a:t>
                      </a: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rtl="0" fontAlgn="b"/>
                      <a:endParaRPr 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Transportation:</a:t>
                      </a:r>
                    </a:p>
                    <a:p>
                      <a:pPr algn="ctr" rtl="0" fontAlgn="b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25,776,000.00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SAA (KMITS)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660410"/>
                  </a:ext>
                </a:extLst>
              </a:tr>
              <a:tr h="462100">
                <a:tc gridSpan="2">
                  <a:txBody>
                    <a:bodyPr/>
                    <a:lstStyle/>
                    <a:p>
                      <a:pPr algn="ctr"/>
                      <a:r>
                        <a:rPr lang="en-PH" sz="1500" b="1" dirty="0" smtClean="0"/>
                        <a:t>TOTAL</a:t>
                      </a:r>
                      <a:endParaRPr lang="en-PH" sz="1500" b="1" dirty="0"/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500" b="1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"/>
                        </a:rPr>
                        <a:t>132,206,000.00</a:t>
                      </a: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Cambria"/>
                      </a:endParaRPr>
                    </a:p>
                  </a:txBody>
                  <a:tcPr marL="5282" marR="5282" marT="52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40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95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0;p15"/>
          <p:cNvSpPr txBox="1">
            <a:spLocks/>
          </p:cNvSpPr>
          <p:nvPr/>
        </p:nvSpPr>
        <p:spPr>
          <a:xfrm>
            <a:off x="0" y="2113637"/>
            <a:ext cx="9144000" cy="65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i="1" dirty="0" err="1" smtClean="0">
                <a:solidFill>
                  <a:schemeClr val="bg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Maraming</a:t>
            </a:r>
            <a:r>
              <a:rPr lang="en-US" sz="4000" i="1" dirty="0" smtClean="0">
                <a:solidFill>
                  <a:schemeClr val="bg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000" i="1" dirty="0" err="1" smtClean="0">
                <a:solidFill>
                  <a:schemeClr val="bg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salamat</a:t>
            </a:r>
            <a:r>
              <a:rPr lang="en-US" sz="4000" i="1" dirty="0" smtClean="0">
                <a:solidFill>
                  <a:schemeClr val="bg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sz="4000" i="1" dirty="0" err="1" smtClean="0">
                <a:solidFill>
                  <a:schemeClr val="bg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</a:t>
            </a:r>
            <a:r>
              <a:rPr lang="en-US" sz="4000" i="1" dirty="0" smtClean="0">
                <a:solidFill>
                  <a:schemeClr val="bg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!</a:t>
            </a:r>
            <a:endParaRPr lang="en-US" sz="4000" i="1" dirty="0">
              <a:solidFill>
                <a:schemeClr val="bg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00388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6479</TotalTime>
  <Words>504</Words>
  <Application>Microsoft Office PowerPoint</Application>
  <PresentationFormat>On-screen Show (16:9)</PresentationFormat>
  <Paragraphs>271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</vt:lpstr>
      <vt:lpstr>Libre Baskerville</vt:lpstr>
      <vt:lpstr>Source Sans Pro</vt:lpstr>
      <vt:lpstr>Source Sans Pro SemiBold</vt:lpstr>
      <vt:lpstr>Simple Light</vt:lpstr>
      <vt:lpstr>iClinicSys Status</vt:lpstr>
      <vt:lpstr>PowerPoint Presentation</vt:lpstr>
      <vt:lpstr>PowerPoint Presentation</vt:lpstr>
      <vt:lpstr>PowerPoint Presentation</vt:lpstr>
      <vt:lpstr>Action/Implementation Plan</vt:lpstr>
      <vt:lpstr>Action/Implementation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Rodley Desmond Daniel M. Carza</dc:creator>
  <cp:lastModifiedBy>User</cp:lastModifiedBy>
  <cp:revision>59</cp:revision>
  <dcterms:modified xsi:type="dcterms:W3CDTF">2019-09-25T06:19:14Z</dcterms:modified>
</cp:coreProperties>
</file>