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73" r:id="rId3"/>
    <p:sldId id="258" r:id="rId4"/>
    <p:sldId id="259" r:id="rId5"/>
    <p:sldId id="260" r:id="rId6"/>
    <p:sldId id="261" r:id="rId7"/>
    <p:sldId id="262" r:id="rId8"/>
    <p:sldId id="263" r:id="rId9"/>
    <p:sldId id="275" r:id="rId10"/>
    <p:sldId id="274" r:id="rId11"/>
    <p:sldId id="264" r:id="rId12"/>
    <p:sldId id="276" r:id="rId13"/>
    <p:sldId id="265" r:id="rId14"/>
    <p:sldId id="266" r:id="rId15"/>
    <p:sldId id="267" r:id="rId16"/>
    <p:sldId id="268" r:id="rId17"/>
    <p:sldId id="269"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6" r:id="rId37"/>
    <p:sldId id="295" r:id="rId38"/>
    <p:sldId id="270" r:id="rId39"/>
    <p:sldId id="271" r:id="rId40"/>
    <p:sldId id="27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6540CD-6DE1-49AE-B86C-E3E48B957274}" type="doc">
      <dgm:prSet loTypeId="urn:microsoft.com/office/officeart/2005/8/layout/cycle6" loCatId="cycle" qsTypeId="urn:microsoft.com/office/officeart/2005/8/quickstyle/simple1" qsCatId="simple" csTypeId="urn:microsoft.com/office/officeart/2005/8/colors/accent1_2" csCatId="accent1" phldr="1"/>
      <dgm:spPr/>
    </dgm:pt>
    <dgm:pt modelId="{487EE65F-A64A-4FF1-BF33-06552D0446A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99"/>
            </a:solidFill>
            <a:effectLst/>
            <a:latin typeface="Cooper Black" pitchFamily="18"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99"/>
              </a:solidFill>
              <a:effectLst/>
              <a:latin typeface="Cooper Black" pitchFamily="18" charset="0"/>
              <a:cs typeface="Arial" charset="0"/>
            </a:rPr>
            <a:t> Performance Planning and Commitment                               </a:t>
          </a:r>
        </a:p>
      </dgm:t>
    </dgm:pt>
    <dgm:pt modelId="{B4777097-1755-453F-BBFA-4D32D343AA55}" type="parTrans" cxnId="{CB0A55D4-AC40-46BD-9006-7F6DC4E6655D}">
      <dgm:prSet/>
      <dgm:spPr/>
      <dgm:t>
        <a:bodyPr/>
        <a:lstStyle/>
        <a:p>
          <a:endParaRPr lang="en-PH"/>
        </a:p>
      </dgm:t>
    </dgm:pt>
    <dgm:pt modelId="{7FD70C9F-3839-4672-BF16-6784BF5F300F}" type="sibTrans" cxnId="{CB0A55D4-AC40-46BD-9006-7F6DC4E6655D}">
      <dgm:prSet/>
      <dgm:spPr/>
      <dgm:t>
        <a:bodyPr/>
        <a:lstStyle/>
        <a:p>
          <a:endParaRPr lang="en-PH"/>
        </a:p>
      </dgm:t>
    </dgm:pt>
    <dgm:pt modelId="{45EAB855-75AC-47DF-A08E-5413CA1A695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8000"/>
              </a:solidFill>
              <a:effectLst/>
              <a:latin typeface="Cooper Black" pitchFamily="18" charset="0"/>
              <a:cs typeface="Arial" charset="0"/>
            </a:rPr>
            <a:t>Performance Monitoring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8000"/>
              </a:solidFill>
              <a:effectLst/>
              <a:latin typeface="Cooper Black" pitchFamily="18" charset="0"/>
              <a:cs typeface="Arial" charset="0"/>
            </a:rPr>
            <a:t> and Coaching</a:t>
          </a:r>
        </a:p>
      </dgm:t>
    </dgm:pt>
    <dgm:pt modelId="{A0F3D78F-7DD4-45C2-B764-939A2E7E1416}" type="parTrans" cxnId="{1C55011B-4482-4FCB-80FE-2C35B29FECE4}">
      <dgm:prSet/>
      <dgm:spPr/>
      <dgm:t>
        <a:bodyPr/>
        <a:lstStyle/>
        <a:p>
          <a:endParaRPr lang="en-PH"/>
        </a:p>
      </dgm:t>
    </dgm:pt>
    <dgm:pt modelId="{9B7153DD-6093-4F48-846B-88BC0485E46B}" type="sibTrans" cxnId="{1C55011B-4482-4FCB-80FE-2C35B29FECE4}">
      <dgm:prSet/>
      <dgm:spPr/>
      <dgm:t>
        <a:bodyPr/>
        <a:lstStyle/>
        <a:p>
          <a:endParaRPr lang="en-PH"/>
        </a:p>
      </dgm:t>
    </dgm:pt>
    <dgm:pt modelId="{FE8AD511-7A76-42B3-938F-966F908845F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CC3300"/>
              </a:solidFill>
              <a:effectLst/>
              <a:latin typeface="Cooper Black" pitchFamily="18" charset="0"/>
              <a:cs typeface="Arial" charset="0"/>
            </a:rPr>
            <a:t>Performance Review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CC3300"/>
              </a:solidFill>
              <a:effectLst/>
              <a:latin typeface="Cooper Black" pitchFamily="18" charset="0"/>
              <a:cs typeface="Arial" charset="0"/>
            </a:rPr>
            <a:t>and Evaluation</a:t>
          </a:r>
        </a:p>
      </dgm:t>
    </dgm:pt>
    <dgm:pt modelId="{501C3090-0001-4A49-AE29-D267F3EEC276}" type="parTrans" cxnId="{7D6212ED-A4C0-4546-B8A6-910642A72578}">
      <dgm:prSet/>
      <dgm:spPr/>
      <dgm:t>
        <a:bodyPr/>
        <a:lstStyle/>
        <a:p>
          <a:endParaRPr lang="en-PH"/>
        </a:p>
      </dgm:t>
    </dgm:pt>
    <dgm:pt modelId="{B23BA5FA-075D-49D6-A428-C7063F21A2E2}" type="sibTrans" cxnId="{7D6212ED-A4C0-4546-B8A6-910642A72578}">
      <dgm:prSet/>
      <dgm:spPr/>
      <dgm:t>
        <a:bodyPr/>
        <a:lstStyle/>
        <a:p>
          <a:endParaRPr lang="en-PH"/>
        </a:p>
      </dgm:t>
    </dgm:pt>
    <dgm:pt modelId="{D8B0D743-F454-42AE-8CB4-FF2687F6003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oper Black" pitchFamily="18" charset="0"/>
              <a:cs typeface="Arial" charset="0"/>
            </a:rPr>
            <a:t>Performance Rewarding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oper Black" pitchFamily="18" charset="0"/>
              <a:cs typeface="Arial" charset="0"/>
            </a:rPr>
            <a:t>and Development Planning</a:t>
          </a:r>
        </a:p>
      </dgm:t>
    </dgm:pt>
    <dgm:pt modelId="{3A8840D3-1117-4F88-BBFC-17B3621E38C2}" type="parTrans" cxnId="{72CFF6E1-2C0C-4FF7-9829-9A22FDBB05E2}">
      <dgm:prSet/>
      <dgm:spPr/>
      <dgm:t>
        <a:bodyPr/>
        <a:lstStyle/>
        <a:p>
          <a:endParaRPr lang="en-PH"/>
        </a:p>
      </dgm:t>
    </dgm:pt>
    <dgm:pt modelId="{F544C851-70EA-4AAB-B80F-39CEC2F2DB04}" type="sibTrans" cxnId="{72CFF6E1-2C0C-4FF7-9829-9A22FDBB05E2}">
      <dgm:prSet/>
      <dgm:spPr/>
      <dgm:t>
        <a:bodyPr/>
        <a:lstStyle/>
        <a:p>
          <a:endParaRPr lang="en-PH"/>
        </a:p>
      </dgm:t>
    </dgm:pt>
    <dgm:pt modelId="{54A7790A-B544-467A-B9AB-4AD9E599501B}" type="pres">
      <dgm:prSet presAssocID="{436540CD-6DE1-49AE-B86C-E3E48B957274}" presName="cycle" presStyleCnt="0">
        <dgm:presLayoutVars>
          <dgm:dir/>
          <dgm:resizeHandles val="exact"/>
        </dgm:presLayoutVars>
      </dgm:prSet>
      <dgm:spPr/>
    </dgm:pt>
    <dgm:pt modelId="{12F76136-B816-4E13-BF85-DF302B83925E}" type="pres">
      <dgm:prSet presAssocID="{487EE65F-A64A-4FF1-BF33-06552D0446A5}" presName="node" presStyleLbl="node1" presStyleIdx="0" presStyleCnt="4" custScaleX="137828" custScaleY="92368">
        <dgm:presLayoutVars>
          <dgm:bulletEnabled val="1"/>
        </dgm:presLayoutVars>
      </dgm:prSet>
      <dgm:spPr/>
      <dgm:t>
        <a:bodyPr/>
        <a:lstStyle/>
        <a:p>
          <a:endParaRPr lang="en-PH"/>
        </a:p>
      </dgm:t>
    </dgm:pt>
    <dgm:pt modelId="{E4585A52-572D-4038-96A2-458E6667F278}" type="pres">
      <dgm:prSet presAssocID="{487EE65F-A64A-4FF1-BF33-06552D0446A5}" presName="spNode" presStyleCnt="0"/>
      <dgm:spPr/>
    </dgm:pt>
    <dgm:pt modelId="{C9E79E20-B679-49F0-BEF9-A0FD2AA49F1D}" type="pres">
      <dgm:prSet presAssocID="{7FD70C9F-3839-4672-BF16-6784BF5F300F}" presName="sibTrans" presStyleLbl="sibTrans1D1" presStyleIdx="0" presStyleCnt="4"/>
      <dgm:spPr/>
      <dgm:t>
        <a:bodyPr/>
        <a:lstStyle/>
        <a:p>
          <a:endParaRPr lang="en-PH"/>
        </a:p>
      </dgm:t>
    </dgm:pt>
    <dgm:pt modelId="{9343B19F-9644-4F98-87EA-1578B2FA6755}" type="pres">
      <dgm:prSet presAssocID="{45EAB855-75AC-47DF-A08E-5413CA1A695E}" presName="node" presStyleLbl="node1" presStyleIdx="1" presStyleCnt="4" custScaleX="115379">
        <dgm:presLayoutVars>
          <dgm:bulletEnabled val="1"/>
        </dgm:presLayoutVars>
      </dgm:prSet>
      <dgm:spPr/>
      <dgm:t>
        <a:bodyPr/>
        <a:lstStyle/>
        <a:p>
          <a:endParaRPr lang="en-PH"/>
        </a:p>
      </dgm:t>
    </dgm:pt>
    <dgm:pt modelId="{30B20968-5683-4A54-9225-6225CD14940B}" type="pres">
      <dgm:prSet presAssocID="{45EAB855-75AC-47DF-A08E-5413CA1A695E}" presName="spNode" presStyleCnt="0"/>
      <dgm:spPr/>
    </dgm:pt>
    <dgm:pt modelId="{91E29910-AF49-4369-8FD7-304C4EB00686}" type="pres">
      <dgm:prSet presAssocID="{9B7153DD-6093-4F48-846B-88BC0485E46B}" presName="sibTrans" presStyleLbl="sibTrans1D1" presStyleIdx="1" presStyleCnt="4"/>
      <dgm:spPr/>
      <dgm:t>
        <a:bodyPr/>
        <a:lstStyle/>
        <a:p>
          <a:endParaRPr lang="en-PH"/>
        </a:p>
      </dgm:t>
    </dgm:pt>
    <dgm:pt modelId="{9DBB063D-7AC6-4C17-B780-9F98DE7DEC03}" type="pres">
      <dgm:prSet presAssocID="{FE8AD511-7A76-42B3-938F-966F908845F8}" presName="node" presStyleLbl="node1" presStyleIdx="2" presStyleCnt="4" custScaleX="137496">
        <dgm:presLayoutVars>
          <dgm:bulletEnabled val="1"/>
        </dgm:presLayoutVars>
      </dgm:prSet>
      <dgm:spPr/>
      <dgm:t>
        <a:bodyPr/>
        <a:lstStyle/>
        <a:p>
          <a:endParaRPr lang="en-PH"/>
        </a:p>
      </dgm:t>
    </dgm:pt>
    <dgm:pt modelId="{92CD5C52-BA8C-478A-87CE-AE3AABC77E1A}" type="pres">
      <dgm:prSet presAssocID="{FE8AD511-7A76-42B3-938F-966F908845F8}" presName="spNode" presStyleCnt="0"/>
      <dgm:spPr/>
    </dgm:pt>
    <dgm:pt modelId="{90B16E79-203F-404A-9009-F43866481529}" type="pres">
      <dgm:prSet presAssocID="{B23BA5FA-075D-49D6-A428-C7063F21A2E2}" presName="sibTrans" presStyleLbl="sibTrans1D1" presStyleIdx="2" presStyleCnt="4"/>
      <dgm:spPr/>
      <dgm:t>
        <a:bodyPr/>
        <a:lstStyle/>
        <a:p>
          <a:endParaRPr lang="en-PH"/>
        </a:p>
      </dgm:t>
    </dgm:pt>
    <dgm:pt modelId="{279090FD-2E14-497C-B7DE-72B3F48CEB90}" type="pres">
      <dgm:prSet presAssocID="{D8B0D743-F454-42AE-8CB4-FF2687F6003B}" presName="node" presStyleLbl="node1" presStyleIdx="3" presStyleCnt="4" custScaleX="132749">
        <dgm:presLayoutVars>
          <dgm:bulletEnabled val="1"/>
        </dgm:presLayoutVars>
      </dgm:prSet>
      <dgm:spPr/>
      <dgm:t>
        <a:bodyPr/>
        <a:lstStyle/>
        <a:p>
          <a:endParaRPr lang="en-PH"/>
        </a:p>
      </dgm:t>
    </dgm:pt>
    <dgm:pt modelId="{C4791DD9-411B-470B-BDBE-1D48A5930624}" type="pres">
      <dgm:prSet presAssocID="{D8B0D743-F454-42AE-8CB4-FF2687F6003B}" presName="spNode" presStyleCnt="0"/>
      <dgm:spPr/>
    </dgm:pt>
    <dgm:pt modelId="{A00FB67A-CD7E-4A3B-BF0F-25319DADD56F}" type="pres">
      <dgm:prSet presAssocID="{F544C851-70EA-4AAB-B80F-39CEC2F2DB04}" presName="sibTrans" presStyleLbl="sibTrans1D1" presStyleIdx="3" presStyleCnt="4"/>
      <dgm:spPr/>
      <dgm:t>
        <a:bodyPr/>
        <a:lstStyle/>
        <a:p>
          <a:endParaRPr lang="en-PH"/>
        </a:p>
      </dgm:t>
    </dgm:pt>
  </dgm:ptLst>
  <dgm:cxnLst>
    <dgm:cxn modelId="{53789FF5-1838-429E-B600-B9923B81FD48}" type="presOf" srcId="{436540CD-6DE1-49AE-B86C-E3E48B957274}" destId="{54A7790A-B544-467A-B9AB-4AD9E599501B}" srcOrd="0" destOrd="0" presId="urn:microsoft.com/office/officeart/2005/8/layout/cycle6"/>
    <dgm:cxn modelId="{154B9656-155F-427E-9D66-268F224E4F1F}" type="presOf" srcId="{7FD70C9F-3839-4672-BF16-6784BF5F300F}" destId="{C9E79E20-B679-49F0-BEF9-A0FD2AA49F1D}" srcOrd="0" destOrd="0" presId="urn:microsoft.com/office/officeart/2005/8/layout/cycle6"/>
    <dgm:cxn modelId="{A6A48D8D-0830-4B6F-B89B-C01427D25394}" type="presOf" srcId="{45EAB855-75AC-47DF-A08E-5413CA1A695E}" destId="{9343B19F-9644-4F98-87EA-1578B2FA6755}" srcOrd="0" destOrd="0" presId="urn:microsoft.com/office/officeart/2005/8/layout/cycle6"/>
    <dgm:cxn modelId="{CB0A55D4-AC40-46BD-9006-7F6DC4E6655D}" srcId="{436540CD-6DE1-49AE-B86C-E3E48B957274}" destId="{487EE65F-A64A-4FF1-BF33-06552D0446A5}" srcOrd="0" destOrd="0" parTransId="{B4777097-1755-453F-BBFA-4D32D343AA55}" sibTransId="{7FD70C9F-3839-4672-BF16-6784BF5F300F}"/>
    <dgm:cxn modelId="{253EBD31-78A2-468F-94FF-CC8B45ADA944}" type="presOf" srcId="{487EE65F-A64A-4FF1-BF33-06552D0446A5}" destId="{12F76136-B816-4E13-BF85-DF302B83925E}" srcOrd="0" destOrd="0" presId="urn:microsoft.com/office/officeart/2005/8/layout/cycle6"/>
    <dgm:cxn modelId="{2C3E99A3-B10D-415B-8ED0-0CD770C150C7}" type="presOf" srcId="{9B7153DD-6093-4F48-846B-88BC0485E46B}" destId="{91E29910-AF49-4369-8FD7-304C4EB00686}" srcOrd="0" destOrd="0" presId="urn:microsoft.com/office/officeart/2005/8/layout/cycle6"/>
    <dgm:cxn modelId="{1C55011B-4482-4FCB-80FE-2C35B29FECE4}" srcId="{436540CD-6DE1-49AE-B86C-E3E48B957274}" destId="{45EAB855-75AC-47DF-A08E-5413CA1A695E}" srcOrd="1" destOrd="0" parTransId="{A0F3D78F-7DD4-45C2-B764-939A2E7E1416}" sibTransId="{9B7153DD-6093-4F48-846B-88BC0485E46B}"/>
    <dgm:cxn modelId="{7D6212ED-A4C0-4546-B8A6-910642A72578}" srcId="{436540CD-6DE1-49AE-B86C-E3E48B957274}" destId="{FE8AD511-7A76-42B3-938F-966F908845F8}" srcOrd="2" destOrd="0" parTransId="{501C3090-0001-4A49-AE29-D267F3EEC276}" sibTransId="{B23BA5FA-075D-49D6-A428-C7063F21A2E2}"/>
    <dgm:cxn modelId="{CF8658F5-C4C5-4B29-B02B-2B403006CFA3}" type="presOf" srcId="{B23BA5FA-075D-49D6-A428-C7063F21A2E2}" destId="{90B16E79-203F-404A-9009-F43866481529}" srcOrd="0" destOrd="0" presId="urn:microsoft.com/office/officeart/2005/8/layout/cycle6"/>
    <dgm:cxn modelId="{B9D6A325-B269-4D37-A812-7DA3BB2B1512}" type="presOf" srcId="{D8B0D743-F454-42AE-8CB4-FF2687F6003B}" destId="{279090FD-2E14-497C-B7DE-72B3F48CEB90}" srcOrd="0" destOrd="0" presId="urn:microsoft.com/office/officeart/2005/8/layout/cycle6"/>
    <dgm:cxn modelId="{72CFF6E1-2C0C-4FF7-9829-9A22FDBB05E2}" srcId="{436540CD-6DE1-49AE-B86C-E3E48B957274}" destId="{D8B0D743-F454-42AE-8CB4-FF2687F6003B}" srcOrd="3" destOrd="0" parTransId="{3A8840D3-1117-4F88-BBFC-17B3621E38C2}" sibTransId="{F544C851-70EA-4AAB-B80F-39CEC2F2DB04}"/>
    <dgm:cxn modelId="{D8F41C48-A0D3-4350-B7D6-19E519693393}" type="presOf" srcId="{F544C851-70EA-4AAB-B80F-39CEC2F2DB04}" destId="{A00FB67A-CD7E-4A3B-BF0F-25319DADD56F}" srcOrd="0" destOrd="0" presId="urn:microsoft.com/office/officeart/2005/8/layout/cycle6"/>
    <dgm:cxn modelId="{F59895E3-FB5D-410E-B337-37D9C6947D39}" type="presOf" srcId="{FE8AD511-7A76-42B3-938F-966F908845F8}" destId="{9DBB063D-7AC6-4C17-B780-9F98DE7DEC03}" srcOrd="0" destOrd="0" presId="urn:microsoft.com/office/officeart/2005/8/layout/cycle6"/>
    <dgm:cxn modelId="{863A0575-1C98-487D-9710-872CEBDB5547}" type="presParOf" srcId="{54A7790A-B544-467A-B9AB-4AD9E599501B}" destId="{12F76136-B816-4E13-BF85-DF302B83925E}" srcOrd="0" destOrd="0" presId="urn:microsoft.com/office/officeart/2005/8/layout/cycle6"/>
    <dgm:cxn modelId="{063EDDA7-B8D0-48DD-BD5F-3265AE6F51E0}" type="presParOf" srcId="{54A7790A-B544-467A-B9AB-4AD9E599501B}" destId="{E4585A52-572D-4038-96A2-458E6667F278}" srcOrd="1" destOrd="0" presId="urn:microsoft.com/office/officeart/2005/8/layout/cycle6"/>
    <dgm:cxn modelId="{5C962F6C-68FE-4214-B265-7556E522B7EE}" type="presParOf" srcId="{54A7790A-B544-467A-B9AB-4AD9E599501B}" destId="{C9E79E20-B679-49F0-BEF9-A0FD2AA49F1D}" srcOrd="2" destOrd="0" presId="urn:microsoft.com/office/officeart/2005/8/layout/cycle6"/>
    <dgm:cxn modelId="{3E9A7767-3D92-4EE2-9D39-869801D28582}" type="presParOf" srcId="{54A7790A-B544-467A-B9AB-4AD9E599501B}" destId="{9343B19F-9644-4F98-87EA-1578B2FA6755}" srcOrd="3" destOrd="0" presId="urn:microsoft.com/office/officeart/2005/8/layout/cycle6"/>
    <dgm:cxn modelId="{95C8C988-FA99-45BA-99D1-CD5CC1E492F3}" type="presParOf" srcId="{54A7790A-B544-467A-B9AB-4AD9E599501B}" destId="{30B20968-5683-4A54-9225-6225CD14940B}" srcOrd="4" destOrd="0" presId="urn:microsoft.com/office/officeart/2005/8/layout/cycle6"/>
    <dgm:cxn modelId="{18200BF9-8712-4370-AE27-0D942C5F5878}" type="presParOf" srcId="{54A7790A-B544-467A-B9AB-4AD9E599501B}" destId="{91E29910-AF49-4369-8FD7-304C4EB00686}" srcOrd="5" destOrd="0" presId="urn:microsoft.com/office/officeart/2005/8/layout/cycle6"/>
    <dgm:cxn modelId="{5A5AC008-98AA-40FD-B58B-A229471AD57B}" type="presParOf" srcId="{54A7790A-B544-467A-B9AB-4AD9E599501B}" destId="{9DBB063D-7AC6-4C17-B780-9F98DE7DEC03}" srcOrd="6" destOrd="0" presId="urn:microsoft.com/office/officeart/2005/8/layout/cycle6"/>
    <dgm:cxn modelId="{75C3C684-57B9-4485-849B-94D541E1D2BD}" type="presParOf" srcId="{54A7790A-B544-467A-B9AB-4AD9E599501B}" destId="{92CD5C52-BA8C-478A-87CE-AE3AABC77E1A}" srcOrd="7" destOrd="0" presId="urn:microsoft.com/office/officeart/2005/8/layout/cycle6"/>
    <dgm:cxn modelId="{78D28A30-0A22-4DF6-AA13-6A8C4EF940C6}" type="presParOf" srcId="{54A7790A-B544-467A-B9AB-4AD9E599501B}" destId="{90B16E79-203F-404A-9009-F43866481529}" srcOrd="8" destOrd="0" presId="urn:microsoft.com/office/officeart/2005/8/layout/cycle6"/>
    <dgm:cxn modelId="{ABAF4BFF-DEA8-4B20-9C1D-AC476CE07F83}" type="presParOf" srcId="{54A7790A-B544-467A-B9AB-4AD9E599501B}" destId="{279090FD-2E14-497C-B7DE-72B3F48CEB90}" srcOrd="9" destOrd="0" presId="urn:microsoft.com/office/officeart/2005/8/layout/cycle6"/>
    <dgm:cxn modelId="{12442C8E-48A8-4AA6-B1D3-06891908B48D}" type="presParOf" srcId="{54A7790A-B544-467A-B9AB-4AD9E599501B}" destId="{C4791DD9-411B-470B-BDBE-1D48A5930624}" srcOrd="10" destOrd="0" presId="urn:microsoft.com/office/officeart/2005/8/layout/cycle6"/>
    <dgm:cxn modelId="{538F270B-C344-4AAF-BA5C-FCDC7F07B12D}" type="presParOf" srcId="{54A7790A-B544-467A-B9AB-4AD9E599501B}" destId="{A00FB67A-CD7E-4A3B-BF0F-25319DADD56F}"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76136-B816-4E13-BF85-DF302B83925E}">
      <dsp:nvSpPr>
        <dsp:cNvPr id="0" name=""/>
        <dsp:cNvSpPr/>
      </dsp:nvSpPr>
      <dsp:spPr>
        <a:xfrm>
          <a:off x="3347563" y="23407"/>
          <a:ext cx="2491502" cy="108532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500" b="0" i="0" u="none" strike="noStrike" kern="1200" cap="none" normalizeH="0" baseline="0" dirty="0" smtClean="0">
            <a:ln>
              <a:noFill/>
            </a:ln>
            <a:solidFill>
              <a:srgbClr val="000099"/>
            </a:solidFill>
            <a:effectLst/>
            <a:latin typeface="Cooper Black" pitchFamily="18"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kern="1200" cap="none" normalizeH="0" baseline="0" dirty="0" smtClean="0">
              <a:ln>
                <a:noFill/>
              </a:ln>
              <a:solidFill>
                <a:srgbClr val="000099"/>
              </a:solidFill>
              <a:effectLst/>
              <a:latin typeface="Cooper Black" pitchFamily="18" charset="0"/>
              <a:cs typeface="Arial" charset="0"/>
            </a:rPr>
            <a:t> Performance Planning and Commitment                               </a:t>
          </a:r>
        </a:p>
      </dsp:txBody>
      <dsp:txXfrm>
        <a:off x="3400544" y="76388"/>
        <a:ext cx="2385540" cy="979360"/>
      </dsp:txXfrm>
    </dsp:sp>
    <dsp:sp modelId="{C9E79E20-B679-49F0-BEF9-A0FD2AA49F1D}">
      <dsp:nvSpPr>
        <dsp:cNvPr id="0" name=""/>
        <dsp:cNvSpPr/>
      </dsp:nvSpPr>
      <dsp:spPr>
        <a:xfrm>
          <a:off x="2651104" y="566068"/>
          <a:ext cx="3884421" cy="3884421"/>
        </a:xfrm>
        <a:custGeom>
          <a:avLst/>
          <a:gdLst/>
          <a:ahLst/>
          <a:cxnLst/>
          <a:rect l="0" t="0" r="0" b="0"/>
          <a:pathLst>
            <a:path>
              <a:moveTo>
                <a:pt x="3196280" y="459142"/>
              </a:moveTo>
              <a:arcTo wR="1942210" hR="1942210" stAng="18613056" swAng="191127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343B19F-9644-4F98-87EA-1578B2FA6755}">
      <dsp:nvSpPr>
        <dsp:cNvPr id="0" name=""/>
        <dsp:cNvSpPr/>
      </dsp:nvSpPr>
      <dsp:spPr>
        <a:xfrm>
          <a:off x="5492678" y="1920779"/>
          <a:ext cx="2085694" cy="11749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kern="1200" cap="none" normalizeH="0" baseline="0" dirty="0" smtClean="0">
              <a:ln>
                <a:noFill/>
              </a:ln>
              <a:solidFill>
                <a:srgbClr val="008000"/>
              </a:solidFill>
              <a:effectLst/>
              <a:latin typeface="Cooper Black" pitchFamily="18" charset="0"/>
              <a:cs typeface="Arial" charset="0"/>
            </a:rPr>
            <a:t>Performance Monitoring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kern="1200" cap="none" normalizeH="0" baseline="0" dirty="0" smtClean="0">
              <a:ln>
                <a:noFill/>
              </a:ln>
              <a:solidFill>
                <a:srgbClr val="008000"/>
              </a:solidFill>
              <a:effectLst/>
              <a:latin typeface="Cooper Black" pitchFamily="18" charset="0"/>
              <a:cs typeface="Arial" charset="0"/>
            </a:rPr>
            <a:t> and Coaching</a:t>
          </a:r>
        </a:p>
      </dsp:txBody>
      <dsp:txXfrm>
        <a:off x="5550037" y="1978138"/>
        <a:ext cx="1970976" cy="1060280"/>
      </dsp:txXfrm>
    </dsp:sp>
    <dsp:sp modelId="{91E29910-AF49-4369-8FD7-304C4EB00686}">
      <dsp:nvSpPr>
        <dsp:cNvPr id="0" name=""/>
        <dsp:cNvSpPr/>
      </dsp:nvSpPr>
      <dsp:spPr>
        <a:xfrm>
          <a:off x="2651104" y="566068"/>
          <a:ext cx="3884421" cy="3884421"/>
        </a:xfrm>
        <a:custGeom>
          <a:avLst/>
          <a:gdLst/>
          <a:ahLst/>
          <a:cxnLst/>
          <a:rect l="0" t="0" r="0" b="0"/>
          <a:pathLst>
            <a:path>
              <a:moveTo>
                <a:pt x="3790105" y="2540095"/>
              </a:moveTo>
              <a:arcTo wR="1942210" hR="1942210" stAng="1075737" swAng="1918059"/>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DBB063D-7AC6-4C17-B780-9F98DE7DEC03}">
      <dsp:nvSpPr>
        <dsp:cNvPr id="0" name=""/>
        <dsp:cNvSpPr/>
      </dsp:nvSpPr>
      <dsp:spPr>
        <a:xfrm>
          <a:off x="3350564" y="3862990"/>
          <a:ext cx="2485501" cy="11749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kern="1200" cap="none" normalizeH="0" baseline="0" dirty="0" smtClean="0">
              <a:ln>
                <a:noFill/>
              </a:ln>
              <a:solidFill>
                <a:srgbClr val="CC3300"/>
              </a:solidFill>
              <a:effectLst/>
              <a:latin typeface="Cooper Black" pitchFamily="18" charset="0"/>
              <a:cs typeface="Arial" charset="0"/>
            </a:rPr>
            <a:t>Performance Review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kern="1200" cap="none" normalizeH="0" baseline="0" dirty="0" smtClean="0">
              <a:ln>
                <a:noFill/>
              </a:ln>
              <a:solidFill>
                <a:srgbClr val="CC3300"/>
              </a:solidFill>
              <a:effectLst/>
              <a:latin typeface="Cooper Black" pitchFamily="18" charset="0"/>
              <a:cs typeface="Arial" charset="0"/>
            </a:rPr>
            <a:t>and Evaluation</a:t>
          </a:r>
        </a:p>
      </dsp:txBody>
      <dsp:txXfrm>
        <a:off x="3407923" y="3920349"/>
        <a:ext cx="2370783" cy="1060280"/>
      </dsp:txXfrm>
    </dsp:sp>
    <dsp:sp modelId="{90B16E79-203F-404A-9009-F43866481529}">
      <dsp:nvSpPr>
        <dsp:cNvPr id="0" name=""/>
        <dsp:cNvSpPr/>
      </dsp:nvSpPr>
      <dsp:spPr>
        <a:xfrm>
          <a:off x="2651104" y="566068"/>
          <a:ext cx="3884421" cy="3884421"/>
        </a:xfrm>
        <a:custGeom>
          <a:avLst/>
          <a:gdLst/>
          <a:ahLst/>
          <a:cxnLst/>
          <a:rect l="0" t="0" r="0" b="0"/>
          <a:pathLst>
            <a:path>
              <a:moveTo>
                <a:pt x="691098" y="3427774"/>
              </a:moveTo>
              <a:arcTo wR="1942210" hR="1942210" stAng="7806205" swAng="1918059"/>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9090FD-2E14-497C-B7DE-72B3F48CEB90}">
      <dsp:nvSpPr>
        <dsp:cNvPr id="0" name=""/>
        <dsp:cNvSpPr/>
      </dsp:nvSpPr>
      <dsp:spPr>
        <a:xfrm>
          <a:off x="1451259" y="1920779"/>
          <a:ext cx="2399690" cy="11749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kern="1200" cap="none" normalizeH="0" baseline="0" dirty="0" smtClean="0">
              <a:ln>
                <a:noFill/>
              </a:ln>
              <a:solidFill>
                <a:schemeClr val="tx1"/>
              </a:solidFill>
              <a:effectLst/>
              <a:latin typeface="Cooper Black" pitchFamily="18" charset="0"/>
              <a:cs typeface="Arial" charset="0"/>
            </a:rPr>
            <a:t>Performance Rewarding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kern="1200" cap="none" normalizeH="0" baseline="0" dirty="0" smtClean="0">
              <a:ln>
                <a:noFill/>
              </a:ln>
              <a:solidFill>
                <a:schemeClr val="tx1"/>
              </a:solidFill>
              <a:effectLst/>
              <a:latin typeface="Cooper Black" pitchFamily="18" charset="0"/>
              <a:cs typeface="Arial" charset="0"/>
            </a:rPr>
            <a:t>and Development Planning</a:t>
          </a:r>
        </a:p>
      </dsp:txBody>
      <dsp:txXfrm>
        <a:off x="1508618" y="1978138"/>
        <a:ext cx="2284972" cy="1060280"/>
      </dsp:txXfrm>
    </dsp:sp>
    <dsp:sp modelId="{A00FB67A-CD7E-4A3B-BF0F-25319DADD56F}">
      <dsp:nvSpPr>
        <dsp:cNvPr id="0" name=""/>
        <dsp:cNvSpPr/>
      </dsp:nvSpPr>
      <dsp:spPr>
        <a:xfrm>
          <a:off x="2651104" y="566068"/>
          <a:ext cx="3884421" cy="3884421"/>
        </a:xfrm>
        <a:custGeom>
          <a:avLst/>
          <a:gdLst/>
          <a:ahLst/>
          <a:cxnLst/>
          <a:rect l="0" t="0" r="0" b="0"/>
          <a:pathLst>
            <a:path>
              <a:moveTo>
                <a:pt x="94304" y="1344361"/>
              </a:moveTo>
              <a:arcTo wR="1942210" hR="1942210" stAng="11875670" swAng="191127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31946-5CFF-44EB-9BC5-9DC7445CE57C}" type="datetimeFigureOut">
              <a:rPr lang="en-PH" smtClean="0"/>
              <a:t>10/01/2018</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5B33D-B317-4E77-8990-E9F100C77683}" type="slidenum">
              <a:rPr lang="en-PH" smtClean="0"/>
              <a:t>‹#›</a:t>
            </a:fld>
            <a:endParaRPr lang="en-PH"/>
          </a:p>
        </p:txBody>
      </p:sp>
    </p:spTree>
    <p:extLst>
      <p:ext uri="{BB962C8B-B14F-4D97-AF65-F5344CB8AC3E}">
        <p14:creationId xmlns:p14="http://schemas.microsoft.com/office/powerpoint/2010/main" val="3705426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3188" y="1143000"/>
            <a:ext cx="4111625" cy="3084513"/>
          </a:xfrm>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pPr>
              <a:defRPr/>
            </a:pPr>
            <a:fld id="{6B49CAB0-5DFF-4FE6-AEE9-FEFBAA2B7FD1}" type="slidenum">
              <a:rPr lang="en-US" smtClean="0">
                <a:solidFill>
                  <a:prstClr val="black"/>
                </a:solidFill>
              </a:rPr>
              <a:pPr>
                <a:defRPr/>
              </a:pPr>
              <a:t>18</a:t>
            </a:fld>
            <a:endParaRPr lang="en-US">
              <a:solidFill>
                <a:prstClr val="black"/>
              </a:solidFill>
            </a:endParaRPr>
          </a:p>
        </p:txBody>
      </p:sp>
    </p:spTree>
    <p:extLst>
      <p:ext uri="{BB962C8B-B14F-4D97-AF65-F5344CB8AC3E}">
        <p14:creationId xmlns:p14="http://schemas.microsoft.com/office/powerpoint/2010/main" val="97789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3188" y="1143000"/>
            <a:ext cx="4111625" cy="3084513"/>
          </a:xfrm>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pPr>
              <a:defRPr/>
            </a:pPr>
            <a:fld id="{6B49CAB0-5DFF-4FE6-AEE9-FEFBAA2B7FD1}" type="slidenum">
              <a:rPr lang="en-US" smtClean="0">
                <a:solidFill>
                  <a:prstClr val="black"/>
                </a:solidFill>
              </a:rPr>
              <a:pPr>
                <a:defRPr/>
              </a:pPr>
              <a:t>19</a:t>
            </a:fld>
            <a:endParaRPr lang="en-US">
              <a:solidFill>
                <a:prstClr val="black"/>
              </a:solidFill>
            </a:endParaRPr>
          </a:p>
        </p:txBody>
      </p:sp>
    </p:spTree>
    <p:extLst>
      <p:ext uri="{BB962C8B-B14F-4D97-AF65-F5344CB8AC3E}">
        <p14:creationId xmlns:p14="http://schemas.microsoft.com/office/powerpoint/2010/main" val="1320782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3188" y="1143000"/>
            <a:ext cx="4111625" cy="3084513"/>
          </a:xfrm>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pPr>
              <a:defRPr/>
            </a:pPr>
            <a:fld id="{6B49CAB0-5DFF-4FE6-AEE9-FEFBAA2B7FD1}" type="slidenum">
              <a:rPr lang="en-US" smtClean="0">
                <a:solidFill>
                  <a:prstClr val="black"/>
                </a:solidFill>
              </a:rPr>
              <a:pPr>
                <a:defRPr/>
              </a:pPr>
              <a:t>24</a:t>
            </a:fld>
            <a:endParaRPr lang="en-US">
              <a:solidFill>
                <a:prstClr val="black"/>
              </a:solidFill>
            </a:endParaRPr>
          </a:p>
        </p:txBody>
      </p:sp>
    </p:spTree>
    <p:extLst>
      <p:ext uri="{BB962C8B-B14F-4D97-AF65-F5344CB8AC3E}">
        <p14:creationId xmlns:p14="http://schemas.microsoft.com/office/powerpoint/2010/main" val="2217100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3188" y="1143000"/>
            <a:ext cx="4111625" cy="3084513"/>
          </a:xfrm>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pPr>
              <a:defRPr/>
            </a:pPr>
            <a:fld id="{6B49CAB0-5DFF-4FE6-AEE9-FEFBAA2B7FD1}" type="slidenum">
              <a:rPr lang="en-US" smtClean="0">
                <a:solidFill>
                  <a:prstClr val="black"/>
                </a:solidFill>
              </a:rPr>
              <a:pPr>
                <a:defRPr/>
              </a:pPr>
              <a:t>25</a:t>
            </a:fld>
            <a:endParaRPr lang="en-US">
              <a:solidFill>
                <a:prstClr val="black"/>
              </a:solidFill>
            </a:endParaRPr>
          </a:p>
        </p:txBody>
      </p:sp>
    </p:spTree>
    <p:extLst>
      <p:ext uri="{BB962C8B-B14F-4D97-AF65-F5344CB8AC3E}">
        <p14:creationId xmlns:p14="http://schemas.microsoft.com/office/powerpoint/2010/main" val="942426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7388" y="1143000"/>
            <a:ext cx="5483225" cy="3084513"/>
          </a:xfrm>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pPr>
              <a:defRPr/>
            </a:pPr>
            <a:fld id="{6B49CAB0-5DFF-4FE6-AEE9-FEFBAA2B7FD1}" type="slidenum">
              <a:rPr lang="en-US" smtClean="0"/>
              <a:pPr>
                <a:defRPr/>
              </a:pPr>
              <a:t>29</a:t>
            </a:fld>
            <a:endParaRPr lang="en-US"/>
          </a:p>
        </p:txBody>
      </p:sp>
    </p:spTree>
    <p:extLst>
      <p:ext uri="{BB962C8B-B14F-4D97-AF65-F5344CB8AC3E}">
        <p14:creationId xmlns:p14="http://schemas.microsoft.com/office/powerpoint/2010/main" val="30066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3188" y="1143000"/>
            <a:ext cx="4111625" cy="3084513"/>
          </a:xfrm>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pPr>
              <a:defRPr/>
            </a:pPr>
            <a:fld id="{6B49CAB0-5DFF-4FE6-AEE9-FEFBAA2B7FD1}" type="slidenum">
              <a:rPr lang="en-US" smtClean="0">
                <a:solidFill>
                  <a:prstClr val="black"/>
                </a:solidFill>
              </a:rPr>
              <a:pPr>
                <a:defRPr/>
              </a:pPr>
              <a:t>34</a:t>
            </a:fld>
            <a:endParaRPr lang="en-US">
              <a:solidFill>
                <a:prstClr val="black"/>
              </a:solidFill>
            </a:endParaRPr>
          </a:p>
        </p:txBody>
      </p:sp>
    </p:spTree>
    <p:extLst>
      <p:ext uri="{BB962C8B-B14F-4D97-AF65-F5344CB8AC3E}">
        <p14:creationId xmlns:p14="http://schemas.microsoft.com/office/powerpoint/2010/main" val="4003877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Remarks may be a justification on</a:t>
            </a:r>
            <a:r>
              <a:rPr lang="en-PH" baseline="0" dirty="0"/>
              <a:t> high or poor rating.</a:t>
            </a:r>
            <a:endParaRPr lang="en-PH" dirty="0"/>
          </a:p>
        </p:txBody>
      </p:sp>
      <p:sp>
        <p:nvSpPr>
          <p:cNvPr id="4" name="Slide Number Placeholder 3"/>
          <p:cNvSpPr>
            <a:spLocks noGrp="1"/>
          </p:cNvSpPr>
          <p:nvPr>
            <p:ph type="sldNum" sz="quarter" idx="10"/>
          </p:nvPr>
        </p:nvSpPr>
        <p:spPr/>
        <p:txBody>
          <a:bodyPr/>
          <a:lstStyle/>
          <a:p>
            <a:fld id="{13F007DA-67F9-4CDF-A2EE-3170D1C4977C}" type="slidenum">
              <a:rPr lang="en-US" smtClean="0"/>
              <a:pPr/>
              <a:t>36</a:t>
            </a:fld>
            <a:endParaRPr lang="en-US"/>
          </a:p>
        </p:txBody>
      </p:sp>
    </p:spTree>
    <p:extLst>
      <p:ext uri="{BB962C8B-B14F-4D97-AF65-F5344CB8AC3E}">
        <p14:creationId xmlns:p14="http://schemas.microsoft.com/office/powerpoint/2010/main" val="1945818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65523FA3-2897-4E67-A929-1AA95AF97921}" type="datetimeFigureOut">
              <a:rPr lang="en-PH" smtClean="0"/>
              <a:t>10/01/2018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5EFEB60-8546-45E1-852F-E0A4BFC030FD}" type="slidenum">
              <a:rPr lang="en-PH" smtClean="0"/>
              <a:t>‹#›</a:t>
            </a:fld>
            <a:endParaRPr lang="en-PH"/>
          </a:p>
        </p:txBody>
      </p:sp>
    </p:spTree>
    <p:extLst>
      <p:ext uri="{BB962C8B-B14F-4D97-AF65-F5344CB8AC3E}">
        <p14:creationId xmlns:p14="http://schemas.microsoft.com/office/powerpoint/2010/main" val="1504830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65523FA3-2897-4E67-A929-1AA95AF97921}" type="datetimeFigureOut">
              <a:rPr lang="en-PH" smtClean="0"/>
              <a:t>10/01/2018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5EFEB60-8546-45E1-852F-E0A4BFC030FD}" type="slidenum">
              <a:rPr lang="en-PH" smtClean="0"/>
              <a:t>‹#›</a:t>
            </a:fld>
            <a:endParaRPr lang="en-PH"/>
          </a:p>
        </p:txBody>
      </p:sp>
    </p:spTree>
    <p:extLst>
      <p:ext uri="{BB962C8B-B14F-4D97-AF65-F5344CB8AC3E}">
        <p14:creationId xmlns:p14="http://schemas.microsoft.com/office/powerpoint/2010/main" val="182319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65523FA3-2897-4E67-A929-1AA95AF97921}" type="datetimeFigureOut">
              <a:rPr lang="en-PH" smtClean="0"/>
              <a:t>10/01/2018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5EFEB60-8546-45E1-852F-E0A4BFC030FD}" type="slidenum">
              <a:rPr lang="en-PH" smtClean="0"/>
              <a:t>‹#›</a:t>
            </a:fld>
            <a:endParaRPr lang="en-PH"/>
          </a:p>
        </p:txBody>
      </p:sp>
    </p:spTree>
    <p:extLst>
      <p:ext uri="{BB962C8B-B14F-4D97-AF65-F5344CB8AC3E}">
        <p14:creationId xmlns:p14="http://schemas.microsoft.com/office/powerpoint/2010/main" val="691578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65523FA3-2897-4E67-A929-1AA95AF97921}" type="datetimeFigureOut">
              <a:rPr lang="en-PH" smtClean="0"/>
              <a:t>10/01/2018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5EFEB60-8546-45E1-852F-E0A4BFC030FD}" type="slidenum">
              <a:rPr lang="en-PH" smtClean="0"/>
              <a:t>‹#›</a:t>
            </a:fld>
            <a:endParaRPr lang="en-PH"/>
          </a:p>
        </p:txBody>
      </p:sp>
    </p:spTree>
    <p:extLst>
      <p:ext uri="{BB962C8B-B14F-4D97-AF65-F5344CB8AC3E}">
        <p14:creationId xmlns:p14="http://schemas.microsoft.com/office/powerpoint/2010/main" val="4148578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523FA3-2897-4E67-A929-1AA95AF97921}" type="datetimeFigureOut">
              <a:rPr lang="en-PH" smtClean="0"/>
              <a:t>10/01/2018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5EFEB60-8546-45E1-852F-E0A4BFC030FD}" type="slidenum">
              <a:rPr lang="en-PH" smtClean="0"/>
              <a:t>‹#›</a:t>
            </a:fld>
            <a:endParaRPr lang="en-PH"/>
          </a:p>
        </p:txBody>
      </p:sp>
    </p:spTree>
    <p:extLst>
      <p:ext uri="{BB962C8B-B14F-4D97-AF65-F5344CB8AC3E}">
        <p14:creationId xmlns:p14="http://schemas.microsoft.com/office/powerpoint/2010/main" val="316224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65523FA3-2897-4E67-A929-1AA95AF97921}" type="datetimeFigureOut">
              <a:rPr lang="en-PH" smtClean="0"/>
              <a:t>10/01/2018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5EFEB60-8546-45E1-852F-E0A4BFC030FD}" type="slidenum">
              <a:rPr lang="en-PH" smtClean="0"/>
              <a:t>‹#›</a:t>
            </a:fld>
            <a:endParaRPr lang="en-PH"/>
          </a:p>
        </p:txBody>
      </p:sp>
    </p:spTree>
    <p:extLst>
      <p:ext uri="{BB962C8B-B14F-4D97-AF65-F5344CB8AC3E}">
        <p14:creationId xmlns:p14="http://schemas.microsoft.com/office/powerpoint/2010/main" val="328611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65523FA3-2897-4E67-A929-1AA95AF97921}" type="datetimeFigureOut">
              <a:rPr lang="en-PH" smtClean="0"/>
              <a:t>10/01/2018</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F5EFEB60-8546-45E1-852F-E0A4BFC030FD}" type="slidenum">
              <a:rPr lang="en-PH" smtClean="0"/>
              <a:t>‹#›</a:t>
            </a:fld>
            <a:endParaRPr lang="en-PH"/>
          </a:p>
        </p:txBody>
      </p:sp>
    </p:spTree>
    <p:extLst>
      <p:ext uri="{BB962C8B-B14F-4D97-AF65-F5344CB8AC3E}">
        <p14:creationId xmlns:p14="http://schemas.microsoft.com/office/powerpoint/2010/main" val="871885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65523FA3-2897-4E67-A929-1AA95AF97921}" type="datetimeFigureOut">
              <a:rPr lang="en-PH" smtClean="0"/>
              <a:t>10/01/2018</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F5EFEB60-8546-45E1-852F-E0A4BFC030FD}" type="slidenum">
              <a:rPr lang="en-PH" smtClean="0"/>
              <a:t>‹#›</a:t>
            </a:fld>
            <a:endParaRPr lang="en-PH"/>
          </a:p>
        </p:txBody>
      </p:sp>
    </p:spTree>
    <p:extLst>
      <p:ext uri="{BB962C8B-B14F-4D97-AF65-F5344CB8AC3E}">
        <p14:creationId xmlns:p14="http://schemas.microsoft.com/office/powerpoint/2010/main" val="305566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23FA3-2897-4E67-A929-1AA95AF97921}" type="datetimeFigureOut">
              <a:rPr lang="en-PH" smtClean="0"/>
              <a:t>10/01/2018</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F5EFEB60-8546-45E1-852F-E0A4BFC030FD}" type="slidenum">
              <a:rPr lang="en-PH" smtClean="0"/>
              <a:t>‹#›</a:t>
            </a:fld>
            <a:endParaRPr lang="en-PH"/>
          </a:p>
        </p:txBody>
      </p:sp>
    </p:spTree>
    <p:extLst>
      <p:ext uri="{BB962C8B-B14F-4D97-AF65-F5344CB8AC3E}">
        <p14:creationId xmlns:p14="http://schemas.microsoft.com/office/powerpoint/2010/main" val="461012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523FA3-2897-4E67-A929-1AA95AF97921}" type="datetimeFigureOut">
              <a:rPr lang="en-PH" smtClean="0"/>
              <a:t>10/01/2018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5EFEB60-8546-45E1-852F-E0A4BFC030FD}" type="slidenum">
              <a:rPr lang="en-PH" smtClean="0"/>
              <a:t>‹#›</a:t>
            </a:fld>
            <a:endParaRPr lang="en-PH"/>
          </a:p>
        </p:txBody>
      </p:sp>
    </p:spTree>
    <p:extLst>
      <p:ext uri="{BB962C8B-B14F-4D97-AF65-F5344CB8AC3E}">
        <p14:creationId xmlns:p14="http://schemas.microsoft.com/office/powerpoint/2010/main" val="366570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523FA3-2897-4E67-A929-1AA95AF97921}" type="datetimeFigureOut">
              <a:rPr lang="en-PH" smtClean="0"/>
              <a:t>10/01/2018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5EFEB60-8546-45E1-852F-E0A4BFC030FD}" type="slidenum">
              <a:rPr lang="en-PH" smtClean="0"/>
              <a:t>‹#›</a:t>
            </a:fld>
            <a:endParaRPr lang="en-PH"/>
          </a:p>
        </p:txBody>
      </p:sp>
    </p:spTree>
    <p:extLst>
      <p:ext uri="{BB962C8B-B14F-4D97-AF65-F5344CB8AC3E}">
        <p14:creationId xmlns:p14="http://schemas.microsoft.com/office/powerpoint/2010/main" val="3336093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23FA3-2897-4E67-A929-1AA95AF97921}" type="datetimeFigureOut">
              <a:rPr lang="en-PH" smtClean="0"/>
              <a:t>10/01/2018</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EFEB60-8546-45E1-852F-E0A4BFC030FD}" type="slidenum">
              <a:rPr lang="en-PH" smtClean="0"/>
              <a:t>‹#›</a:t>
            </a:fld>
            <a:endParaRPr lang="en-PH"/>
          </a:p>
        </p:txBody>
      </p:sp>
    </p:spTree>
    <p:extLst>
      <p:ext uri="{BB962C8B-B14F-4D97-AF65-F5344CB8AC3E}">
        <p14:creationId xmlns:p14="http://schemas.microsoft.com/office/powerpoint/2010/main" val="4219017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file:///E:\SPMS%20presentation\SPMS_updated%2003%2006%202017.pptx#-1,12,PowerPoint Presenta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file:///E:\SPMS%20presentation\SPMS_updated%2003%2006%202017.pptx#-1,12,PowerPoint Presenta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SUMMARY OF SPMS Presentation</a:t>
            </a:r>
            <a:endParaRPr lang="en-PH" dirty="0"/>
          </a:p>
        </p:txBody>
      </p:sp>
      <p:sp>
        <p:nvSpPr>
          <p:cNvPr id="3" name="Subtitle 2"/>
          <p:cNvSpPr>
            <a:spLocks noGrp="1"/>
          </p:cNvSpPr>
          <p:nvPr>
            <p:ph type="subTitle" idx="1"/>
          </p:nvPr>
        </p:nvSpPr>
        <p:spPr/>
        <p:txBody>
          <a:bodyPr/>
          <a:lstStyle/>
          <a:p>
            <a:endParaRPr lang="en-PH" dirty="0"/>
          </a:p>
        </p:txBody>
      </p:sp>
    </p:spTree>
    <p:extLst>
      <p:ext uri="{BB962C8B-B14F-4D97-AF65-F5344CB8AC3E}">
        <p14:creationId xmlns:p14="http://schemas.microsoft.com/office/powerpoint/2010/main" val="985844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defRPr/>
            </a:pPr>
            <a:r>
              <a:rPr lang="en-US" dirty="0" smtClean="0"/>
              <a:t>SPMS Calendar</a:t>
            </a:r>
            <a:endParaRPr lang="en-US" dirty="0"/>
          </a:p>
        </p:txBody>
      </p:sp>
      <p:pic>
        <p:nvPicPr>
          <p:cNvPr id="37891"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4163"/>
          <a:stretch/>
        </p:blipFill>
        <p:spPr>
          <a:xfrm>
            <a:off x="426619" y="872836"/>
            <a:ext cx="10850981" cy="5802283"/>
          </a:xfrm>
          <a:noFill/>
        </p:spPr>
      </p:pic>
    </p:spTree>
    <p:extLst>
      <p:ext uri="{BB962C8B-B14F-4D97-AF65-F5344CB8AC3E}">
        <p14:creationId xmlns:p14="http://schemas.microsoft.com/office/powerpoint/2010/main" val="2769913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depth of field green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itle 5"/>
          <p:cNvSpPr>
            <a:spLocks noGrp="1"/>
          </p:cNvSpPr>
          <p:nvPr>
            <p:ph type="title"/>
          </p:nvPr>
        </p:nvSpPr>
        <p:spPr>
          <a:xfrm>
            <a:off x="1573213" y="244475"/>
            <a:ext cx="8794750" cy="1327150"/>
          </a:xfrm>
        </p:spPr>
        <p:txBody>
          <a:bodyPr>
            <a:normAutofit fontScale="90000"/>
          </a:bodyPr>
          <a:lstStyle/>
          <a:p>
            <a:pPr algn="ctr"/>
            <a:r>
              <a:rPr lang="en-US" altLang="id-ID" sz="4800" b="1">
                <a:latin typeface="AR CARTER" pitchFamily="2" charset="0"/>
              </a:rPr>
              <a:t>                             SPMS Dimensions                             </a:t>
            </a:r>
            <a:endParaRPr lang="en-PH" altLang="id-ID" sz="4800" b="1">
              <a:latin typeface="AR CARTER" pitchFamily="2" charset="0"/>
            </a:endParaRPr>
          </a:p>
        </p:txBody>
      </p:sp>
      <p:sp>
        <p:nvSpPr>
          <p:cNvPr id="2" name="TextBox 1"/>
          <p:cNvSpPr txBox="1"/>
          <p:nvPr/>
        </p:nvSpPr>
        <p:spPr>
          <a:xfrm>
            <a:off x="2662239" y="2687639"/>
            <a:ext cx="7483475" cy="2308225"/>
          </a:xfrm>
          <a:prstGeom prst="rect">
            <a:avLst/>
          </a:prstGeom>
          <a:noFill/>
        </p:spPr>
        <p:txBody>
          <a:bodyPr>
            <a:spAutoFit/>
          </a:bodyPr>
          <a:lstStyle/>
          <a:p>
            <a:pPr marL="0" lvl="1">
              <a:defRPr/>
            </a:pPr>
            <a:endParaRPr lang="en-US" altLang="en-US" sz="3600" dirty="0">
              <a:latin typeface="AR CARTER" pitchFamily="2" charset="0"/>
              <a:cs typeface="Arial" charset="0"/>
            </a:endParaRPr>
          </a:p>
          <a:p>
            <a:pPr marL="571500" lvl="1" indent="-571500">
              <a:buFont typeface="Wingdings" pitchFamily="2" charset="2"/>
              <a:buChar char="Ø"/>
              <a:defRPr/>
            </a:pPr>
            <a:endParaRPr lang="en-US" altLang="en-US" sz="3600" dirty="0">
              <a:latin typeface="AR CARTER" pitchFamily="2" charset="0"/>
              <a:cs typeface="Arial" charset="0"/>
            </a:endParaRPr>
          </a:p>
          <a:p>
            <a:pPr>
              <a:defRPr/>
            </a:pPr>
            <a:endParaRPr lang="en-PH" sz="7200" dirty="0">
              <a:latin typeface="AR CARTER" pitchFamily="2" charset="0"/>
              <a:cs typeface="Arial" charset="0"/>
            </a:endParaRPr>
          </a:p>
        </p:txBody>
      </p:sp>
      <p:sp>
        <p:nvSpPr>
          <p:cNvPr id="18437" name="TextBox 5"/>
          <p:cNvSpPr txBox="1">
            <a:spLocks noChangeArrowheads="1"/>
          </p:cNvSpPr>
          <p:nvPr/>
        </p:nvSpPr>
        <p:spPr bwMode="auto">
          <a:xfrm>
            <a:off x="3500438" y="31559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PH" altLang="id-ID" sz="1800">
              <a:latin typeface="Arial" panose="020B0604020202020204" pitchFamily="34" charset="0"/>
            </a:endParaRPr>
          </a:p>
        </p:txBody>
      </p:sp>
      <p:sp>
        <p:nvSpPr>
          <p:cNvPr id="12294" name="Content Placeholder 3"/>
          <p:cNvSpPr>
            <a:spLocks noGrp="1"/>
          </p:cNvSpPr>
          <p:nvPr>
            <p:ph idx="1"/>
          </p:nvPr>
        </p:nvSpPr>
        <p:spPr>
          <a:xfrm>
            <a:off x="2205039" y="1747839"/>
            <a:ext cx="8283575" cy="4706937"/>
          </a:xfrm>
        </p:spPr>
        <p:txBody>
          <a:bodyPr>
            <a:normAutofit lnSpcReduction="10000"/>
          </a:bodyPr>
          <a:lstStyle/>
          <a:p>
            <a:pPr>
              <a:defRPr/>
            </a:pPr>
            <a:r>
              <a:rPr lang="en-PH" altLang="id-ID" b="1" dirty="0" smtClean="0"/>
              <a:t>Quality </a:t>
            </a:r>
            <a:r>
              <a:rPr lang="en-PH" altLang="id-ID" dirty="0" smtClean="0"/>
              <a:t>– means getting the right things done. It refers to the degree to which objectives are achieved  as intended and the extent to which issues are addressed with a certain degree of excellence.</a:t>
            </a:r>
          </a:p>
          <a:p>
            <a:pPr marL="0" indent="0">
              <a:buNone/>
              <a:defRPr/>
            </a:pPr>
            <a:endParaRPr lang="en-PH" altLang="id-ID" dirty="0" smtClean="0"/>
          </a:p>
          <a:p>
            <a:pPr>
              <a:buFont typeface="Arial" charset="0"/>
              <a:buChar char="•"/>
              <a:defRPr/>
            </a:pPr>
            <a:r>
              <a:rPr lang="en-PH" b="1" dirty="0"/>
              <a:t>Timeliness </a:t>
            </a:r>
            <a:r>
              <a:rPr lang="en-PH" dirty="0"/>
              <a:t>– measures if the targeted deliverable was done within the scheduled or expected timeframe.</a:t>
            </a:r>
          </a:p>
          <a:p>
            <a:pPr marL="119062" indent="0">
              <a:buNone/>
              <a:defRPr/>
            </a:pPr>
            <a:endParaRPr lang="en-PH" dirty="0"/>
          </a:p>
          <a:p>
            <a:pPr>
              <a:buFont typeface="Arial" charset="0"/>
              <a:buChar char="•"/>
              <a:defRPr/>
            </a:pPr>
            <a:r>
              <a:rPr lang="en-PH" b="1" dirty="0"/>
              <a:t>Efficiency </a:t>
            </a:r>
            <a:r>
              <a:rPr lang="en-PH" dirty="0"/>
              <a:t>– is the extent to which targets are accomplished using the minimum amount of time or resources.</a:t>
            </a:r>
          </a:p>
          <a:p>
            <a:pPr marL="0" indent="0">
              <a:buNone/>
              <a:defRPr/>
            </a:pPr>
            <a:endParaRPr lang="en-PH" dirty="0" smtClean="0"/>
          </a:p>
        </p:txBody>
      </p:sp>
    </p:spTree>
    <p:extLst>
      <p:ext uri="{BB962C8B-B14F-4D97-AF65-F5344CB8AC3E}">
        <p14:creationId xmlns:p14="http://schemas.microsoft.com/office/powerpoint/2010/main" val="472917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38219" y="1620059"/>
            <a:ext cx="1200150" cy="854080"/>
          </a:xfrm>
          <a:prstGeom prst="rect">
            <a:avLst/>
          </a:prstGeom>
          <a:solidFill>
            <a:schemeClr val="accent1">
              <a:lumMod val="60000"/>
              <a:lumOff val="40000"/>
            </a:schemeClr>
          </a:solidFill>
        </p:spPr>
        <p:txBody>
          <a:bodyPr wrap="square" rtlCol="0">
            <a:spAutoFit/>
          </a:bodyPr>
          <a:lstStyle/>
          <a:p>
            <a:pPr algn="ctr"/>
            <a:r>
              <a:rPr lang="en-PH" sz="4950" b="1" dirty="0">
                <a:effectLst>
                  <a:outerShdw blurRad="38100" dist="38100" dir="2700000" algn="tl">
                    <a:srgbClr val="000000">
                      <a:alpha val="43137"/>
                    </a:srgbClr>
                  </a:outerShdw>
                </a:effectLst>
                <a:latin typeface="Arial Narrow" panose="020B0606020202030204" pitchFamily="34" charset="0"/>
              </a:rPr>
              <a:t>Q</a:t>
            </a:r>
          </a:p>
        </p:txBody>
      </p:sp>
      <p:sp>
        <p:nvSpPr>
          <p:cNvPr id="6" name="TextBox 5"/>
          <p:cNvSpPr txBox="1"/>
          <p:nvPr/>
        </p:nvSpPr>
        <p:spPr>
          <a:xfrm>
            <a:off x="5581269" y="1620059"/>
            <a:ext cx="1428750" cy="854080"/>
          </a:xfrm>
          <a:prstGeom prst="rect">
            <a:avLst/>
          </a:prstGeom>
          <a:solidFill>
            <a:schemeClr val="accent1">
              <a:lumMod val="60000"/>
              <a:lumOff val="40000"/>
            </a:schemeClr>
          </a:solidFill>
        </p:spPr>
        <p:txBody>
          <a:bodyPr wrap="square" rtlCol="0">
            <a:spAutoFit/>
          </a:bodyPr>
          <a:lstStyle/>
          <a:p>
            <a:pPr algn="ctr"/>
            <a:r>
              <a:rPr lang="en-PH" sz="4950" b="1" dirty="0">
                <a:effectLst>
                  <a:outerShdw blurRad="38100" dist="38100" dir="2700000" algn="tl">
                    <a:srgbClr val="000000">
                      <a:alpha val="43137"/>
                    </a:srgbClr>
                  </a:outerShdw>
                </a:effectLst>
                <a:latin typeface="Arial Narrow" panose="020B0606020202030204" pitchFamily="34" charset="0"/>
              </a:rPr>
              <a:t>E</a:t>
            </a:r>
          </a:p>
        </p:txBody>
      </p:sp>
      <p:sp>
        <p:nvSpPr>
          <p:cNvPr id="7" name="TextBox 6"/>
          <p:cNvSpPr txBox="1"/>
          <p:nvPr/>
        </p:nvSpPr>
        <p:spPr>
          <a:xfrm>
            <a:off x="7352919" y="1620059"/>
            <a:ext cx="1543050" cy="854080"/>
          </a:xfrm>
          <a:prstGeom prst="rect">
            <a:avLst/>
          </a:prstGeom>
          <a:solidFill>
            <a:schemeClr val="accent1">
              <a:lumMod val="60000"/>
              <a:lumOff val="40000"/>
            </a:schemeClr>
          </a:solidFill>
        </p:spPr>
        <p:txBody>
          <a:bodyPr wrap="square" rtlCol="0">
            <a:spAutoFit/>
          </a:bodyPr>
          <a:lstStyle/>
          <a:p>
            <a:pPr algn="ctr"/>
            <a:r>
              <a:rPr lang="en-PH" sz="4950" b="1" dirty="0">
                <a:effectLst>
                  <a:outerShdw blurRad="38100" dist="38100" dir="2700000" algn="tl">
                    <a:srgbClr val="000000">
                      <a:alpha val="43137"/>
                    </a:srgbClr>
                  </a:outerShdw>
                </a:effectLst>
                <a:latin typeface="Arial Narrow" panose="020B0606020202030204" pitchFamily="34" charset="0"/>
              </a:rPr>
              <a:t>T</a:t>
            </a:r>
          </a:p>
        </p:txBody>
      </p:sp>
      <p:sp>
        <p:nvSpPr>
          <p:cNvPr id="8" name="TextBox 7"/>
          <p:cNvSpPr txBox="1"/>
          <p:nvPr/>
        </p:nvSpPr>
        <p:spPr>
          <a:xfrm>
            <a:off x="4038219" y="2542094"/>
            <a:ext cx="1200150" cy="415498"/>
          </a:xfrm>
          <a:prstGeom prst="rect">
            <a:avLst/>
          </a:prstGeom>
          <a:solidFill>
            <a:schemeClr val="accent1">
              <a:lumMod val="60000"/>
              <a:lumOff val="40000"/>
            </a:schemeClr>
          </a:solidFill>
        </p:spPr>
        <p:txBody>
          <a:bodyPr wrap="square" rtlCol="0">
            <a:spAutoFit/>
          </a:bodyPr>
          <a:lstStyle/>
          <a:p>
            <a:pPr algn="ctr"/>
            <a:r>
              <a:rPr lang="en-PH" sz="2100" b="1" dirty="0">
                <a:effectLst>
                  <a:outerShdw blurRad="38100" dist="38100" dir="2700000" algn="tl">
                    <a:srgbClr val="000000">
                      <a:alpha val="43137"/>
                    </a:srgbClr>
                  </a:outerShdw>
                </a:effectLst>
                <a:latin typeface="Arial Narrow" panose="020B0606020202030204" pitchFamily="34" charset="0"/>
              </a:rPr>
              <a:t>Quality</a:t>
            </a:r>
          </a:p>
        </p:txBody>
      </p:sp>
      <p:sp>
        <p:nvSpPr>
          <p:cNvPr id="9" name="TextBox 8"/>
          <p:cNvSpPr txBox="1"/>
          <p:nvPr/>
        </p:nvSpPr>
        <p:spPr>
          <a:xfrm>
            <a:off x="5581269" y="2531110"/>
            <a:ext cx="1428750" cy="415498"/>
          </a:xfrm>
          <a:prstGeom prst="rect">
            <a:avLst/>
          </a:prstGeom>
          <a:solidFill>
            <a:schemeClr val="accent1">
              <a:lumMod val="60000"/>
              <a:lumOff val="40000"/>
            </a:schemeClr>
          </a:solidFill>
        </p:spPr>
        <p:txBody>
          <a:bodyPr wrap="square" rtlCol="0">
            <a:spAutoFit/>
          </a:bodyPr>
          <a:lstStyle/>
          <a:p>
            <a:pPr algn="ctr"/>
            <a:r>
              <a:rPr lang="en-PH" sz="2100" b="1" dirty="0">
                <a:effectLst>
                  <a:outerShdw blurRad="38100" dist="38100" dir="2700000" algn="tl">
                    <a:srgbClr val="000000">
                      <a:alpha val="43137"/>
                    </a:srgbClr>
                  </a:outerShdw>
                </a:effectLst>
                <a:latin typeface="Arial Narrow" panose="020B0606020202030204" pitchFamily="34" charset="0"/>
              </a:rPr>
              <a:t>Efficiency</a:t>
            </a:r>
          </a:p>
        </p:txBody>
      </p:sp>
      <p:sp>
        <p:nvSpPr>
          <p:cNvPr id="10" name="TextBox 9"/>
          <p:cNvSpPr txBox="1"/>
          <p:nvPr/>
        </p:nvSpPr>
        <p:spPr>
          <a:xfrm>
            <a:off x="7352919" y="2534459"/>
            <a:ext cx="1543050" cy="415498"/>
          </a:xfrm>
          <a:prstGeom prst="rect">
            <a:avLst/>
          </a:prstGeom>
          <a:solidFill>
            <a:schemeClr val="accent1">
              <a:lumMod val="60000"/>
              <a:lumOff val="40000"/>
            </a:schemeClr>
          </a:solidFill>
        </p:spPr>
        <p:txBody>
          <a:bodyPr wrap="square" rtlCol="0">
            <a:spAutoFit/>
          </a:bodyPr>
          <a:lstStyle/>
          <a:p>
            <a:pPr algn="ctr"/>
            <a:r>
              <a:rPr lang="en-PH" sz="2100" b="1" dirty="0">
                <a:effectLst>
                  <a:outerShdw blurRad="38100" dist="38100" dir="2700000" algn="tl">
                    <a:srgbClr val="000000">
                      <a:alpha val="43137"/>
                    </a:srgbClr>
                  </a:outerShdw>
                </a:effectLst>
                <a:latin typeface="Arial Narrow" panose="020B0606020202030204" pitchFamily="34" charset="0"/>
              </a:rPr>
              <a:t>Timeliness</a:t>
            </a:r>
          </a:p>
        </p:txBody>
      </p:sp>
      <p:sp>
        <p:nvSpPr>
          <p:cNvPr id="12" name="Title 2"/>
          <p:cNvSpPr txBox="1">
            <a:spLocks/>
          </p:cNvSpPr>
          <p:nvPr/>
        </p:nvSpPr>
        <p:spPr bwMode="auto">
          <a:xfrm>
            <a:off x="1828800" y="640750"/>
            <a:ext cx="1771650" cy="628650"/>
          </a:xfrm>
          <a:prstGeom prst="rect">
            <a:avLst/>
          </a:prstGeom>
          <a:solidFill>
            <a:schemeClr val="accent1">
              <a:lumMod val="60000"/>
              <a:lumOff val="40000"/>
            </a:schemeClr>
          </a:solidFill>
          <a:ln w="9525">
            <a:noFill/>
            <a:miter lim="800000"/>
            <a:headEnd/>
            <a:tailEnd/>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vert="horz" wrap="square" lIns="68580" tIns="34290" rIns="68580" bIns="34290" numCol="1" anchor="ctr" anchorCtr="0" compatLnSpc="1">
            <a:prstTxWarp prst="textNoShape">
              <a:avLst/>
            </a:prstTxWarp>
          </a:bodyPr>
          <a:lstStyle>
            <a:lvl1pPr algn="ctr" rtl="0" eaLnBrk="0" fontAlgn="base" hangingPunct="0">
              <a:spcBef>
                <a:spcPct val="0"/>
              </a:spcBef>
              <a:spcAft>
                <a:spcPct val="0"/>
              </a:spcAft>
              <a:defRPr sz="4400">
                <a:solidFill>
                  <a:srgbClr val="3333FF"/>
                </a:solidFill>
                <a:latin typeface="+mj-lt"/>
                <a:ea typeface="+mj-ea"/>
                <a:cs typeface="+mj-cs"/>
              </a:defRPr>
            </a:lvl1pPr>
            <a:lvl2pPr algn="ctr" rtl="0" eaLnBrk="0" fontAlgn="base" hangingPunct="0">
              <a:spcBef>
                <a:spcPct val="0"/>
              </a:spcBef>
              <a:spcAft>
                <a:spcPct val="0"/>
              </a:spcAft>
              <a:defRPr sz="4400">
                <a:solidFill>
                  <a:srgbClr val="3333FF"/>
                </a:solidFill>
                <a:latin typeface="Berlin Sans FB" pitchFamily="34" charset="0"/>
                <a:cs typeface="Arial" charset="0"/>
              </a:defRPr>
            </a:lvl2pPr>
            <a:lvl3pPr algn="ctr" rtl="0" eaLnBrk="0" fontAlgn="base" hangingPunct="0">
              <a:spcBef>
                <a:spcPct val="0"/>
              </a:spcBef>
              <a:spcAft>
                <a:spcPct val="0"/>
              </a:spcAft>
              <a:defRPr sz="4400">
                <a:solidFill>
                  <a:srgbClr val="3333FF"/>
                </a:solidFill>
                <a:latin typeface="Berlin Sans FB" pitchFamily="34" charset="0"/>
                <a:cs typeface="Arial" charset="0"/>
              </a:defRPr>
            </a:lvl3pPr>
            <a:lvl4pPr algn="ctr" rtl="0" eaLnBrk="0" fontAlgn="base" hangingPunct="0">
              <a:spcBef>
                <a:spcPct val="0"/>
              </a:spcBef>
              <a:spcAft>
                <a:spcPct val="0"/>
              </a:spcAft>
              <a:defRPr sz="4400">
                <a:solidFill>
                  <a:srgbClr val="3333FF"/>
                </a:solidFill>
                <a:latin typeface="Berlin Sans FB" pitchFamily="34" charset="0"/>
                <a:cs typeface="Arial" charset="0"/>
              </a:defRPr>
            </a:lvl4pPr>
            <a:lvl5pPr algn="ctr" rtl="0" eaLnBrk="0" fontAlgn="base" hangingPunct="0">
              <a:spcBef>
                <a:spcPct val="0"/>
              </a:spcBef>
              <a:spcAft>
                <a:spcPct val="0"/>
              </a:spcAft>
              <a:defRPr sz="4400">
                <a:solidFill>
                  <a:srgbClr val="3333FF"/>
                </a:solidFill>
                <a:latin typeface="Berlin Sans FB" pitchFamily="34" charset="0"/>
                <a:cs typeface="Arial" charset="0"/>
              </a:defRPr>
            </a:lvl5pPr>
            <a:lvl6pPr marL="457200" algn="ctr" rtl="0" fontAlgn="base">
              <a:spcBef>
                <a:spcPct val="0"/>
              </a:spcBef>
              <a:spcAft>
                <a:spcPct val="0"/>
              </a:spcAft>
              <a:defRPr sz="4400">
                <a:solidFill>
                  <a:srgbClr val="3333FF"/>
                </a:solidFill>
                <a:latin typeface="Berlin Sans FB" pitchFamily="34" charset="0"/>
                <a:cs typeface="Arial" charset="0"/>
              </a:defRPr>
            </a:lvl6pPr>
            <a:lvl7pPr marL="914400" algn="ctr" rtl="0" fontAlgn="base">
              <a:spcBef>
                <a:spcPct val="0"/>
              </a:spcBef>
              <a:spcAft>
                <a:spcPct val="0"/>
              </a:spcAft>
              <a:defRPr sz="4400">
                <a:solidFill>
                  <a:srgbClr val="3333FF"/>
                </a:solidFill>
                <a:latin typeface="Berlin Sans FB" pitchFamily="34" charset="0"/>
                <a:cs typeface="Arial" charset="0"/>
              </a:defRPr>
            </a:lvl7pPr>
            <a:lvl8pPr marL="1371600" algn="ctr" rtl="0" fontAlgn="base">
              <a:spcBef>
                <a:spcPct val="0"/>
              </a:spcBef>
              <a:spcAft>
                <a:spcPct val="0"/>
              </a:spcAft>
              <a:defRPr sz="4400">
                <a:solidFill>
                  <a:srgbClr val="3333FF"/>
                </a:solidFill>
                <a:latin typeface="Berlin Sans FB" pitchFamily="34" charset="0"/>
                <a:cs typeface="Arial" charset="0"/>
              </a:defRPr>
            </a:lvl8pPr>
            <a:lvl9pPr marL="1828800" algn="ctr" rtl="0" fontAlgn="base">
              <a:spcBef>
                <a:spcPct val="0"/>
              </a:spcBef>
              <a:spcAft>
                <a:spcPct val="0"/>
              </a:spcAft>
              <a:defRPr sz="4400">
                <a:solidFill>
                  <a:srgbClr val="3333FF"/>
                </a:solidFill>
                <a:latin typeface="Berlin Sans FB" pitchFamily="34" charset="0"/>
                <a:cs typeface="Arial" charset="0"/>
              </a:defRPr>
            </a:lvl9pPr>
          </a:lstStyle>
          <a:p>
            <a:r>
              <a:rPr lang="en-PH" sz="3000" dirty="0">
                <a:solidFill>
                  <a:schemeClr val="tx1"/>
                </a:solidFill>
                <a:effectLst>
                  <a:outerShdw blurRad="38100" dist="38100" dir="2700000" algn="tl">
                    <a:srgbClr val="000000">
                      <a:alpha val="43137"/>
                    </a:srgbClr>
                  </a:outerShdw>
                </a:effectLst>
                <a:latin typeface="Arial Narrow" panose="020B0606020202030204" pitchFamily="34" charset="0"/>
              </a:rPr>
              <a:t>tangible</a:t>
            </a:r>
          </a:p>
        </p:txBody>
      </p:sp>
      <p:sp>
        <p:nvSpPr>
          <p:cNvPr id="13" name="Title 2"/>
          <p:cNvSpPr txBox="1">
            <a:spLocks/>
          </p:cNvSpPr>
          <p:nvPr/>
        </p:nvSpPr>
        <p:spPr bwMode="auto">
          <a:xfrm>
            <a:off x="1828800" y="1453729"/>
            <a:ext cx="2171700" cy="628650"/>
          </a:xfrm>
          <a:prstGeom prst="rect">
            <a:avLst/>
          </a:prstGeom>
          <a:solidFill>
            <a:schemeClr val="accent1">
              <a:lumMod val="60000"/>
              <a:lumOff val="40000"/>
            </a:schemeClr>
          </a:solidFill>
          <a:ln w="9525">
            <a:noFill/>
            <a:miter lim="800000"/>
            <a:headEnd/>
            <a:tailEnd/>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vert="horz" wrap="square" lIns="68580" tIns="34290" rIns="68580" bIns="34290" numCol="1" anchor="ctr" anchorCtr="0" compatLnSpc="1">
            <a:prstTxWarp prst="textNoShape">
              <a:avLst/>
            </a:prstTxWarp>
          </a:bodyPr>
          <a:lstStyle>
            <a:lvl1pPr algn="ctr" rtl="0" eaLnBrk="0" fontAlgn="base" hangingPunct="0">
              <a:spcBef>
                <a:spcPct val="0"/>
              </a:spcBef>
              <a:spcAft>
                <a:spcPct val="0"/>
              </a:spcAft>
              <a:defRPr sz="4400">
                <a:solidFill>
                  <a:srgbClr val="3333FF"/>
                </a:solidFill>
                <a:latin typeface="+mj-lt"/>
                <a:ea typeface="+mj-ea"/>
                <a:cs typeface="+mj-cs"/>
              </a:defRPr>
            </a:lvl1pPr>
            <a:lvl2pPr algn="ctr" rtl="0" eaLnBrk="0" fontAlgn="base" hangingPunct="0">
              <a:spcBef>
                <a:spcPct val="0"/>
              </a:spcBef>
              <a:spcAft>
                <a:spcPct val="0"/>
              </a:spcAft>
              <a:defRPr sz="4400">
                <a:solidFill>
                  <a:srgbClr val="3333FF"/>
                </a:solidFill>
                <a:latin typeface="Berlin Sans FB" pitchFamily="34" charset="0"/>
                <a:cs typeface="Arial" charset="0"/>
              </a:defRPr>
            </a:lvl2pPr>
            <a:lvl3pPr algn="ctr" rtl="0" eaLnBrk="0" fontAlgn="base" hangingPunct="0">
              <a:spcBef>
                <a:spcPct val="0"/>
              </a:spcBef>
              <a:spcAft>
                <a:spcPct val="0"/>
              </a:spcAft>
              <a:defRPr sz="4400">
                <a:solidFill>
                  <a:srgbClr val="3333FF"/>
                </a:solidFill>
                <a:latin typeface="Berlin Sans FB" pitchFamily="34" charset="0"/>
                <a:cs typeface="Arial" charset="0"/>
              </a:defRPr>
            </a:lvl3pPr>
            <a:lvl4pPr algn="ctr" rtl="0" eaLnBrk="0" fontAlgn="base" hangingPunct="0">
              <a:spcBef>
                <a:spcPct val="0"/>
              </a:spcBef>
              <a:spcAft>
                <a:spcPct val="0"/>
              </a:spcAft>
              <a:defRPr sz="4400">
                <a:solidFill>
                  <a:srgbClr val="3333FF"/>
                </a:solidFill>
                <a:latin typeface="Berlin Sans FB" pitchFamily="34" charset="0"/>
                <a:cs typeface="Arial" charset="0"/>
              </a:defRPr>
            </a:lvl4pPr>
            <a:lvl5pPr algn="ctr" rtl="0" eaLnBrk="0" fontAlgn="base" hangingPunct="0">
              <a:spcBef>
                <a:spcPct val="0"/>
              </a:spcBef>
              <a:spcAft>
                <a:spcPct val="0"/>
              </a:spcAft>
              <a:defRPr sz="4400">
                <a:solidFill>
                  <a:srgbClr val="3333FF"/>
                </a:solidFill>
                <a:latin typeface="Berlin Sans FB" pitchFamily="34" charset="0"/>
                <a:cs typeface="Arial" charset="0"/>
              </a:defRPr>
            </a:lvl5pPr>
            <a:lvl6pPr marL="457200" algn="ctr" rtl="0" fontAlgn="base">
              <a:spcBef>
                <a:spcPct val="0"/>
              </a:spcBef>
              <a:spcAft>
                <a:spcPct val="0"/>
              </a:spcAft>
              <a:defRPr sz="4400">
                <a:solidFill>
                  <a:srgbClr val="3333FF"/>
                </a:solidFill>
                <a:latin typeface="Berlin Sans FB" pitchFamily="34" charset="0"/>
                <a:cs typeface="Arial" charset="0"/>
              </a:defRPr>
            </a:lvl6pPr>
            <a:lvl7pPr marL="914400" algn="ctr" rtl="0" fontAlgn="base">
              <a:spcBef>
                <a:spcPct val="0"/>
              </a:spcBef>
              <a:spcAft>
                <a:spcPct val="0"/>
              </a:spcAft>
              <a:defRPr sz="4400">
                <a:solidFill>
                  <a:srgbClr val="3333FF"/>
                </a:solidFill>
                <a:latin typeface="Berlin Sans FB" pitchFamily="34" charset="0"/>
                <a:cs typeface="Arial" charset="0"/>
              </a:defRPr>
            </a:lvl7pPr>
            <a:lvl8pPr marL="1371600" algn="ctr" rtl="0" fontAlgn="base">
              <a:spcBef>
                <a:spcPct val="0"/>
              </a:spcBef>
              <a:spcAft>
                <a:spcPct val="0"/>
              </a:spcAft>
              <a:defRPr sz="4400">
                <a:solidFill>
                  <a:srgbClr val="3333FF"/>
                </a:solidFill>
                <a:latin typeface="Berlin Sans FB" pitchFamily="34" charset="0"/>
                <a:cs typeface="Arial" charset="0"/>
              </a:defRPr>
            </a:lvl8pPr>
            <a:lvl9pPr marL="1828800" algn="ctr" rtl="0" fontAlgn="base">
              <a:spcBef>
                <a:spcPct val="0"/>
              </a:spcBef>
              <a:spcAft>
                <a:spcPct val="0"/>
              </a:spcAft>
              <a:defRPr sz="4400">
                <a:solidFill>
                  <a:srgbClr val="3333FF"/>
                </a:solidFill>
                <a:latin typeface="Berlin Sans FB" pitchFamily="34" charset="0"/>
                <a:cs typeface="Arial" charset="0"/>
              </a:defRPr>
            </a:lvl9pPr>
          </a:lstStyle>
          <a:p>
            <a:r>
              <a:rPr lang="en-PH" sz="3000" dirty="0">
                <a:solidFill>
                  <a:schemeClr val="tx1"/>
                </a:solidFill>
                <a:effectLst>
                  <a:outerShdw blurRad="38100" dist="38100" dir="2700000" algn="tl">
                    <a:srgbClr val="000000">
                      <a:alpha val="43137"/>
                    </a:srgbClr>
                  </a:outerShdw>
                </a:effectLst>
                <a:latin typeface="Arial Narrow" panose="020B0606020202030204" pitchFamily="34" charset="0"/>
              </a:rPr>
              <a:t>measurable</a:t>
            </a:r>
          </a:p>
        </p:txBody>
      </p:sp>
      <p:sp>
        <p:nvSpPr>
          <p:cNvPr id="14" name="Title 2"/>
          <p:cNvSpPr txBox="1">
            <a:spLocks/>
          </p:cNvSpPr>
          <p:nvPr/>
        </p:nvSpPr>
        <p:spPr bwMode="auto">
          <a:xfrm>
            <a:off x="1943100" y="2356859"/>
            <a:ext cx="1771650" cy="628650"/>
          </a:xfrm>
          <a:prstGeom prst="rect">
            <a:avLst/>
          </a:prstGeom>
          <a:solidFill>
            <a:schemeClr val="accent1">
              <a:lumMod val="60000"/>
              <a:lumOff val="40000"/>
            </a:schemeClr>
          </a:solidFill>
          <a:ln w="9525">
            <a:noFill/>
            <a:miter lim="800000"/>
            <a:headEnd/>
            <a:tailEnd/>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vert="horz" wrap="square" lIns="68580" tIns="34290" rIns="68580" bIns="34290" numCol="1" anchor="ctr" anchorCtr="0" compatLnSpc="1">
            <a:prstTxWarp prst="textNoShape">
              <a:avLst/>
            </a:prstTxWarp>
          </a:bodyPr>
          <a:lstStyle>
            <a:lvl1pPr algn="ctr" rtl="0" eaLnBrk="0" fontAlgn="base" hangingPunct="0">
              <a:spcBef>
                <a:spcPct val="0"/>
              </a:spcBef>
              <a:spcAft>
                <a:spcPct val="0"/>
              </a:spcAft>
              <a:defRPr sz="4400">
                <a:solidFill>
                  <a:srgbClr val="3333FF"/>
                </a:solidFill>
                <a:latin typeface="+mj-lt"/>
                <a:ea typeface="+mj-ea"/>
                <a:cs typeface="+mj-cs"/>
              </a:defRPr>
            </a:lvl1pPr>
            <a:lvl2pPr algn="ctr" rtl="0" eaLnBrk="0" fontAlgn="base" hangingPunct="0">
              <a:spcBef>
                <a:spcPct val="0"/>
              </a:spcBef>
              <a:spcAft>
                <a:spcPct val="0"/>
              </a:spcAft>
              <a:defRPr sz="4400">
                <a:solidFill>
                  <a:srgbClr val="3333FF"/>
                </a:solidFill>
                <a:latin typeface="Berlin Sans FB" pitchFamily="34" charset="0"/>
                <a:cs typeface="Arial" charset="0"/>
              </a:defRPr>
            </a:lvl2pPr>
            <a:lvl3pPr algn="ctr" rtl="0" eaLnBrk="0" fontAlgn="base" hangingPunct="0">
              <a:spcBef>
                <a:spcPct val="0"/>
              </a:spcBef>
              <a:spcAft>
                <a:spcPct val="0"/>
              </a:spcAft>
              <a:defRPr sz="4400">
                <a:solidFill>
                  <a:srgbClr val="3333FF"/>
                </a:solidFill>
                <a:latin typeface="Berlin Sans FB" pitchFamily="34" charset="0"/>
                <a:cs typeface="Arial" charset="0"/>
              </a:defRPr>
            </a:lvl3pPr>
            <a:lvl4pPr algn="ctr" rtl="0" eaLnBrk="0" fontAlgn="base" hangingPunct="0">
              <a:spcBef>
                <a:spcPct val="0"/>
              </a:spcBef>
              <a:spcAft>
                <a:spcPct val="0"/>
              </a:spcAft>
              <a:defRPr sz="4400">
                <a:solidFill>
                  <a:srgbClr val="3333FF"/>
                </a:solidFill>
                <a:latin typeface="Berlin Sans FB" pitchFamily="34" charset="0"/>
                <a:cs typeface="Arial" charset="0"/>
              </a:defRPr>
            </a:lvl4pPr>
            <a:lvl5pPr algn="ctr" rtl="0" eaLnBrk="0" fontAlgn="base" hangingPunct="0">
              <a:spcBef>
                <a:spcPct val="0"/>
              </a:spcBef>
              <a:spcAft>
                <a:spcPct val="0"/>
              </a:spcAft>
              <a:defRPr sz="4400">
                <a:solidFill>
                  <a:srgbClr val="3333FF"/>
                </a:solidFill>
                <a:latin typeface="Berlin Sans FB" pitchFamily="34" charset="0"/>
                <a:cs typeface="Arial" charset="0"/>
              </a:defRPr>
            </a:lvl5pPr>
            <a:lvl6pPr marL="457200" algn="ctr" rtl="0" fontAlgn="base">
              <a:spcBef>
                <a:spcPct val="0"/>
              </a:spcBef>
              <a:spcAft>
                <a:spcPct val="0"/>
              </a:spcAft>
              <a:defRPr sz="4400">
                <a:solidFill>
                  <a:srgbClr val="3333FF"/>
                </a:solidFill>
                <a:latin typeface="Berlin Sans FB" pitchFamily="34" charset="0"/>
                <a:cs typeface="Arial" charset="0"/>
              </a:defRPr>
            </a:lvl6pPr>
            <a:lvl7pPr marL="914400" algn="ctr" rtl="0" fontAlgn="base">
              <a:spcBef>
                <a:spcPct val="0"/>
              </a:spcBef>
              <a:spcAft>
                <a:spcPct val="0"/>
              </a:spcAft>
              <a:defRPr sz="4400">
                <a:solidFill>
                  <a:srgbClr val="3333FF"/>
                </a:solidFill>
                <a:latin typeface="Berlin Sans FB" pitchFamily="34" charset="0"/>
                <a:cs typeface="Arial" charset="0"/>
              </a:defRPr>
            </a:lvl7pPr>
            <a:lvl8pPr marL="1371600" algn="ctr" rtl="0" fontAlgn="base">
              <a:spcBef>
                <a:spcPct val="0"/>
              </a:spcBef>
              <a:spcAft>
                <a:spcPct val="0"/>
              </a:spcAft>
              <a:defRPr sz="4400">
                <a:solidFill>
                  <a:srgbClr val="3333FF"/>
                </a:solidFill>
                <a:latin typeface="Berlin Sans FB" pitchFamily="34" charset="0"/>
                <a:cs typeface="Arial" charset="0"/>
              </a:defRPr>
            </a:lvl8pPr>
            <a:lvl9pPr marL="1828800" algn="ctr" rtl="0" fontAlgn="base">
              <a:spcBef>
                <a:spcPct val="0"/>
              </a:spcBef>
              <a:spcAft>
                <a:spcPct val="0"/>
              </a:spcAft>
              <a:defRPr sz="4400">
                <a:solidFill>
                  <a:srgbClr val="3333FF"/>
                </a:solidFill>
                <a:latin typeface="Berlin Sans FB" pitchFamily="34" charset="0"/>
                <a:cs typeface="Arial" charset="0"/>
              </a:defRPr>
            </a:lvl9pPr>
          </a:lstStyle>
          <a:p>
            <a:r>
              <a:rPr lang="en-PH" sz="3000" dirty="0">
                <a:solidFill>
                  <a:schemeClr val="tx1"/>
                </a:solidFill>
                <a:effectLst>
                  <a:outerShdw blurRad="38100" dist="38100" dir="2700000" algn="tl">
                    <a:srgbClr val="000000">
                      <a:alpha val="43137"/>
                    </a:srgbClr>
                  </a:outerShdw>
                </a:effectLst>
                <a:latin typeface="Arial Narrow" panose="020B0606020202030204" pitchFamily="34" charset="0"/>
              </a:rPr>
              <a:t>verifiable</a:t>
            </a:r>
          </a:p>
        </p:txBody>
      </p:sp>
      <p:sp>
        <p:nvSpPr>
          <p:cNvPr id="15" name="TextBox 14"/>
          <p:cNvSpPr txBox="1"/>
          <p:nvPr/>
        </p:nvSpPr>
        <p:spPr>
          <a:xfrm>
            <a:off x="2932245" y="3159088"/>
            <a:ext cx="2800350" cy="2713563"/>
          </a:xfrm>
          <a:prstGeom prst="rect">
            <a:avLst/>
          </a:prstGeom>
          <a:solidFill>
            <a:srgbClr val="FFFF99"/>
          </a:solidFill>
        </p:spPr>
        <p:txBody>
          <a:bodyPr wrap="square" rtlCol="0">
            <a:spAutoFit/>
          </a:bodyPr>
          <a:lstStyle/>
          <a:p>
            <a:pPr algn="ctr">
              <a:spcAft>
                <a:spcPts val="225"/>
              </a:spcAft>
              <a:buFont typeface="Arial" pitchFamily="34" charset="0"/>
              <a:buChar char="•"/>
            </a:pPr>
            <a:r>
              <a:rPr lang="en-US" b="1" dirty="0">
                <a:latin typeface="Arial Narrow" panose="020B0606020202030204" pitchFamily="34" charset="0"/>
              </a:rPr>
              <a:t>Accuracy/ No Error</a:t>
            </a:r>
          </a:p>
          <a:p>
            <a:pPr algn="ctr">
              <a:spcAft>
                <a:spcPts val="225"/>
              </a:spcAft>
              <a:buFont typeface="Arial" pitchFamily="34" charset="0"/>
              <a:buChar char="•"/>
            </a:pPr>
            <a:r>
              <a:rPr lang="en-US" b="1" dirty="0">
                <a:latin typeface="Arial Narrow" panose="020B0606020202030204" pitchFamily="34" charset="0"/>
              </a:rPr>
              <a:t>Compliance with rules</a:t>
            </a:r>
          </a:p>
          <a:p>
            <a:pPr algn="ctr">
              <a:spcAft>
                <a:spcPts val="225"/>
              </a:spcAft>
              <a:buFont typeface="Arial" pitchFamily="34" charset="0"/>
              <a:buChar char="•"/>
            </a:pPr>
            <a:r>
              <a:rPr lang="en-US" b="1" dirty="0">
                <a:latin typeface="Arial Narrow" panose="020B0606020202030204" pitchFamily="34" charset="0"/>
              </a:rPr>
              <a:t>Approval of Superior/Acceptability</a:t>
            </a:r>
          </a:p>
          <a:p>
            <a:pPr algn="ctr">
              <a:spcAft>
                <a:spcPts val="225"/>
              </a:spcAft>
              <a:buFont typeface="Arial" pitchFamily="34" charset="0"/>
              <a:buChar char="•"/>
            </a:pPr>
            <a:r>
              <a:rPr lang="en-US" b="1" dirty="0">
                <a:latin typeface="Arial Narrow" panose="020B0606020202030204" pitchFamily="34" charset="0"/>
              </a:rPr>
              <a:t>Complete attachments</a:t>
            </a:r>
          </a:p>
          <a:p>
            <a:pPr algn="ctr">
              <a:spcAft>
                <a:spcPts val="225"/>
              </a:spcAft>
              <a:buFont typeface="Arial" pitchFamily="34" charset="0"/>
              <a:buChar char="•"/>
            </a:pPr>
            <a:r>
              <a:rPr lang="en-US" b="1" dirty="0">
                <a:latin typeface="Arial Narrow" panose="020B0606020202030204" pitchFamily="34" charset="0"/>
              </a:rPr>
              <a:t>Meet standards/ Comprehensiveness/ Completeness</a:t>
            </a:r>
          </a:p>
          <a:p>
            <a:pPr algn="ctr">
              <a:spcAft>
                <a:spcPts val="225"/>
              </a:spcAft>
              <a:buFont typeface="Arial" pitchFamily="34" charset="0"/>
              <a:buChar char="•"/>
            </a:pPr>
            <a:r>
              <a:rPr lang="en-US" b="1" dirty="0">
                <a:latin typeface="Arial Narrow" panose="020B0606020202030204" pitchFamily="34" charset="0"/>
              </a:rPr>
              <a:t>Client Satisfaction</a:t>
            </a:r>
          </a:p>
        </p:txBody>
      </p:sp>
      <p:sp>
        <p:nvSpPr>
          <p:cNvPr id="16" name="TextBox 15"/>
          <p:cNvSpPr txBox="1"/>
          <p:nvPr/>
        </p:nvSpPr>
        <p:spPr>
          <a:xfrm>
            <a:off x="5867019" y="3146366"/>
            <a:ext cx="1485900" cy="1754326"/>
          </a:xfrm>
          <a:prstGeom prst="rect">
            <a:avLst/>
          </a:prstGeom>
          <a:solidFill>
            <a:srgbClr val="FFCCCC"/>
          </a:solidFill>
        </p:spPr>
        <p:txBody>
          <a:bodyPr wrap="square" rtlCol="0">
            <a:spAutoFit/>
          </a:bodyPr>
          <a:lstStyle/>
          <a:p>
            <a:pPr algn="l"/>
            <a:r>
              <a:rPr lang="en-US" b="1" dirty="0">
                <a:latin typeface="Arial Narrow" panose="020B0606020202030204" pitchFamily="34" charset="0"/>
              </a:rPr>
              <a:t>QUANTITY:</a:t>
            </a:r>
          </a:p>
          <a:p>
            <a:pPr algn="l"/>
            <a:endParaRPr lang="en-US" b="1" dirty="0">
              <a:latin typeface="Arial Narrow" panose="020B0606020202030204" pitchFamily="34" charset="0"/>
            </a:endParaRPr>
          </a:p>
          <a:p>
            <a:pPr algn="l">
              <a:buFont typeface="Arial" pitchFamily="34" charset="0"/>
              <a:buChar char="•"/>
            </a:pPr>
            <a:r>
              <a:rPr lang="en-US" b="1" dirty="0">
                <a:latin typeface="Arial Narrow" panose="020B0606020202030204" pitchFamily="34" charset="0"/>
              </a:rPr>
              <a:t>Number</a:t>
            </a:r>
          </a:p>
          <a:p>
            <a:pPr algn="l"/>
            <a:endParaRPr lang="en-US" b="1" dirty="0">
              <a:latin typeface="Arial Narrow" panose="020B0606020202030204" pitchFamily="34" charset="0"/>
            </a:endParaRPr>
          </a:p>
          <a:p>
            <a:pPr algn="l">
              <a:buFont typeface="Arial" pitchFamily="34" charset="0"/>
              <a:buChar char="•"/>
            </a:pPr>
            <a:r>
              <a:rPr lang="en-US" b="1" dirty="0">
                <a:latin typeface="Arial Narrow" panose="020B0606020202030204" pitchFamily="34" charset="0"/>
              </a:rPr>
              <a:t>Percentage</a:t>
            </a:r>
          </a:p>
          <a:p>
            <a:pPr algn="l"/>
            <a:endParaRPr lang="en-US" b="1" dirty="0">
              <a:latin typeface="Arial Narrow" panose="020B0606020202030204" pitchFamily="34" charset="0"/>
            </a:endParaRPr>
          </a:p>
        </p:txBody>
      </p:sp>
      <p:sp>
        <p:nvSpPr>
          <p:cNvPr id="17" name="TextBox 16"/>
          <p:cNvSpPr txBox="1"/>
          <p:nvPr/>
        </p:nvSpPr>
        <p:spPr>
          <a:xfrm>
            <a:off x="7467219" y="3161639"/>
            <a:ext cx="1771650" cy="2100575"/>
          </a:xfrm>
          <a:prstGeom prst="rect">
            <a:avLst/>
          </a:prstGeom>
          <a:solidFill>
            <a:srgbClr val="CCFFCC"/>
          </a:solidFill>
        </p:spPr>
        <p:txBody>
          <a:bodyPr wrap="square" rtlCol="0">
            <a:spAutoFit/>
          </a:bodyPr>
          <a:lstStyle/>
          <a:p>
            <a:pPr>
              <a:spcAft>
                <a:spcPts val="600"/>
              </a:spcAft>
              <a:buFont typeface="Arial" pitchFamily="34" charset="0"/>
              <a:buChar char="•"/>
            </a:pPr>
            <a:r>
              <a:rPr lang="en-US" sz="1650" b="1" dirty="0">
                <a:latin typeface="Arial Narrow" panose="020B0606020202030204" pitchFamily="34" charset="0"/>
              </a:rPr>
              <a:t>Action Time</a:t>
            </a:r>
          </a:p>
          <a:p>
            <a:pPr>
              <a:spcAft>
                <a:spcPts val="600"/>
              </a:spcAft>
              <a:buFont typeface="Arial" pitchFamily="34" charset="0"/>
              <a:buChar char="•"/>
            </a:pPr>
            <a:r>
              <a:rPr lang="en-US" sz="1650" b="1" dirty="0">
                <a:latin typeface="Arial Narrow" panose="020B0606020202030204" pitchFamily="34" charset="0"/>
              </a:rPr>
              <a:t>Deadline / Schedule – specify day/date</a:t>
            </a:r>
          </a:p>
          <a:p>
            <a:pPr>
              <a:spcAft>
                <a:spcPts val="600"/>
              </a:spcAft>
              <a:buFont typeface="Arial" pitchFamily="34" charset="0"/>
              <a:buChar char="•"/>
            </a:pPr>
            <a:r>
              <a:rPr lang="en-US" sz="1650" b="1" dirty="0">
                <a:latin typeface="Arial Narrow" panose="020B0606020202030204" pitchFamily="34" charset="0"/>
              </a:rPr>
              <a:t>Working Day or Calendar Day?</a:t>
            </a:r>
          </a:p>
          <a:p>
            <a:pPr>
              <a:spcAft>
                <a:spcPts val="600"/>
              </a:spcAft>
              <a:buFont typeface="Arial" pitchFamily="34" charset="0"/>
              <a:buChar char="•"/>
            </a:pPr>
            <a:r>
              <a:rPr lang="en-US" sz="1650" b="1" dirty="0">
                <a:latin typeface="Arial Narrow" panose="020B0606020202030204" pitchFamily="34" charset="0"/>
              </a:rPr>
              <a:t>Citizen’s Charter </a:t>
            </a:r>
          </a:p>
        </p:txBody>
      </p:sp>
      <p:sp>
        <p:nvSpPr>
          <p:cNvPr id="19" name="Down Arrow 18"/>
          <p:cNvSpPr/>
          <p:nvPr/>
        </p:nvSpPr>
        <p:spPr bwMode="auto">
          <a:xfrm>
            <a:off x="5181219" y="2420159"/>
            <a:ext cx="228600" cy="628650"/>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r" fontAlgn="base">
              <a:spcBef>
                <a:spcPct val="0"/>
              </a:spcBef>
              <a:spcAft>
                <a:spcPct val="0"/>
              </a:spcAft>
            </a:pPr>
            <a:endParaRPr lang="en-US" sz="3600" i="1" dirty="0">
              <a:latin typeface="Arial Narrow" panose="020B0606020202030204" pitchFamily="34" charset="0"/>
              <a:cs typeface="Arial" charset="0"/>
            </a:endParaRPr>
          </a:p>
        </p:txBody>
      </p:sp>
      <p:sp>
        <p:nvSpPr>
          <p:cNvPr id="20" name="Down Arrow 19"/>
          <p:cNvSpPr/>
          <p:nvPr/>
        </p:nvSpPr>
        <p:spPr bwMode="auto">
          <a:xfrm>
            <a:off x="6875599" y="2420159"/>
            <a:ext cx="228600" cy="628650"/>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r" fontAlgn="base">
              <a:spcBef>
                <a:spcPct val="0"/>
              </a:spcBef>
              <a:spcAft>
                <a:spcPct val="0"/>
              </a:spcAft>
            </a:pPr>
            <a:endParaRPr lang="en-US" sz="3600" i="1" dirty="0">
              <a:latin typeface="Arial Narrow" panose="020B0606020202030204" pitchFamily="34" charset="0"/>
              <a:cs typeface="Arial" charset="0"/>
            </a:endParaRPr>
          </a:p>
        </p:txBody>
      </p:sp>
      <p:sp>
        <p:nvSpPr>
          <p:cNvPr id="21" name="Down Arrow 20"/>
          <p:cNvSpPr/>
          <p:nvPr/>
        </p:nvSpPr>
        <p:spPr bwMode="auto">
          <a:xfrm>
            <a:off x="8838819" y="2420159"/>
            <a:ext cx="228600" cy="628650"/>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r" fontAlgn="base">
              <a:spcBef>
                <a:spcPct val="0"/>
              </a:spcBef>
              <a:spcAft>
                <a:spcPct val="0"/>
              </a:spcAft>
            </a:pPr>
            <a:endParaRPr lang="en-US" sz="3600" i="1" dirty="0">
              <a:latin typeface="Arial Narrow" panose="020B0606020202030204" pitchFamily="34" charset="0"/>
              <a:cs typeface="Arial" charset="0"/>
            </a:endParaRPr>
          </a:p>
        </p:txBody>
      </p:sp>
      <p:sp>
        <p:nvSpPr>
          <p:cNvPr id="22" name="Title 1"/>
          <p:cNvSpPr>
            <a:spLocks noGrp="1"/>
          </p:cNvSpPr>
          <p:nvPr/>
        </p:nvSpPr>
        <p:spPr>
          <a:xfrm>
            <a:off x="3462195" y="139965"/>
            <a:ext cx="7127228" cy="1072243"/>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THREE DIMENSIONS OF PERFORMANCE</a:t>
            </a:r>
          </a:p>
        </p:txBody>
      </p:sp>
    </p:spTree>
    <p:extLst>
      <p:ext uri="{BB962C8B-B14F-4D97-AF65-F5344CB8AC3E}">
        <p14:creationId xmlns:p14="http://schemas.microsoft.com/office/powerpoint/2010/main" val="119522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143">
                                          <p:stCondLst>
                                            <p:cond delay="0"/>
                                          </p:stCondLst>
                                        </p:cTn>
                                        <p:tgtEl>
                                          <p:spTgt spid="19"/>
                                        </p:tgtEl>
                                      </p:cBhvr>
                                    </p:animEffect>
                                    <p:anim calcmode="lin" valueType="num">
                                      <p:cBhvr>
                                        <p:cTn id="29" dur="448"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0" dur="163"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1" dur="163" tmFilter="0, 0; 0.125,0.2665; 0.25,0.4; 0.375,0.465; 0.5,0.5;  0.625,0.535; 0.75,0.6; 0.875,0.7335; 1,1">
                                          <p:stCondLst>
                                            <p:cond delay="163"/>
                                          </p:stCondLst>
                                        </p:cTn>
                                        <p:tgtEl>
                                          <p:spTgt spid="19"/>
                                        </p:tgtEl>
                                        <p:attrNameLst>
                                          <p:attrName>ppt_y</p:attrName>
                                        </p:attrNameLst>
                                      </p:cBhvr>
                                      <p:tavLst>
                                        <p:tav tm="0" fmla="#ppt_y-sin(pi*$)/9">
                                          <p:val>
                                            <p:fltVal val="0"/>
                                          </p:val>
                                        </p:tav>
                                        <p:tav tm="100000">
                                          <p:val>
                                            <p:fltVal val="1"/>
                                          </p:val>
                                        </p:tav>
                                      </p:tavLst>
                                    </p:anim>
                                    <p:anim calcmode="lin" valueType="num">
                                      <p:cBhvr>
                                        <p:cTn id="32" dur="2" tmFilter="0, 0; 0.125,0.2665; 0.25,0.4; 0.375,0.465; 0.5,0.5;  0.625,0.535; 0.75,0.6; 0.875,0.7335; 1,1">
                                          <p:stCondLst>
                                            <p:cond delay="325"/>
                                          </p:stCondLst>
                                        </p:cTn>
                                        <p:tgtEl>
                                          <p:spTgt spid="19"/>
                                        </p:tgtEl>
                                        <p:attrNameLst>
                                          <p:attrName>ppt_y</p:attrName>
                                        </p:attrNameLst>
                                      </p:cBhvr>
                                      <p:tavLst>
                                        <p:tav tm="0" fmla="#ppt_y-sin(pi*$)/27">
                                          <p:val>
                                            <p:fltVal val="0"/>
                                          </p:val>
                                        </p:tav>
                                        <p:tav tm="100000">
                                          <p:val>
                                            <p:fltVal val="1"/>
                                          </p:val>
                                        </p:tav>
                                      </p:tavLst>
                                    </p:anim>
                                    <p:anim calcmode="lin" valueType="num">
                                      <p:cBhvr>
                                        <p:cTn id="33" dur="1" tmFilter="0, 0; 0.125,0.2665; 0.25,0.4; 0.375,0.465; 0.5,0.5;  0.625,0.535; 0.75,0.6; 0.875,0.7335; 1,1">
                                          <p:stCondLst>
                                            <p:cond delay="499"/>
                                          </p:stCondLst>
                                        </p:cTn>
                                        <p:tgtEl>
                                          <p:spTgt spid="19"/>
                                        </p:tgtEl>
                                        <p:attrNameLst>
                                          <p:attrName>ppt_y</p:attrName>
                                        </p:attrNameLst>
                                      </p:cBhvr>
                                      <p:tavLst>
                                        <p:tav tm="0" fmla="#ppt_y-sin(pi*$)/81">
                                          <p:val>
                                            <p:fltVal val="0"/>
                                          </p:val>
                                        </p:tav>
                                        <p:tav tm="100000">
                                          <p:val>
                                            <p:fltVal val="1"/>
                                          </p:val>
                                        </p:tav>
                                      </p:tavLst>
                                    </p:anim>
                                    <p:animScale>
                                      <p:cBhvr>
                                        <p:cTn id="34" dur="1">
                                          <p:stCondLst>
                                            <p:cond delay="160"/>
                                          </p:stCondLst>
                                        </p:cTn>
                                        <p:tgtEl>
                                          <p:spTgt spid="19"/>
                                        </p:tgtEl>
                                      </p:cBhvr>
                                      <p:to x="100000" y="60000"/>
                                    </p:animScale>
                                    <p:animScale>
                                      <p:cBhvr>
                                        <p:cTn id="35" dur="1" decel="50000">
                                          <p:stCondLst>
                                            <p:cond delay="166"/>
                                          </p:stCondLst>
                                        </p:cTn>
                                        <p:tgtEl>
                                          <p:spTgt spid="19"/>
                                        </p:tgtEl>
                                      </p:cBhvr>
                                      <p:to x="100000" y="100000"/>
                                    </p:animScale>
                                    <p:animScale>
                                      <p:cBhvr>
                                        <p:cTn id="36" dur="1">
                                          <p:stCondLst>
                                            <p:cond delay="323"/>
                                          </p:stCondLst>
                                        </p:cTn>
                                        <p:tgtEl>
                                          <p:spTgt spid="19"/>
                                        </p:tgtEl>
                                      </p:cBhvr>
                                      <p:to x="100000" y="80000"/>
                                    </p:animScale>
                                    <p:animScale>
                                      <p:cBhvr>
                                        <p:cTn id="37" dur="1" decel="50000">
                                          <p:stCondLst>
                                            <p:cond delay="329"/>
                                          </p:stCondLst>
                                        </p:cTn>
                                        <p:tgtEl>
                                          <p:spTgt spid="19"/>
                                        </p:tgtEl>
                                      </p:cBhvr>
                                      <p:to x="100000" y="100000"/>
                                    </p:animScale>
                                    <p:animScale>
                                      <p:cBhvr>
                                        <p:cTn id="38" dur="1">
                                          <p:stCondLst>
                                            <p:cond delay="499"/>
                                          </p:stCondLst>
                                        </p:cTn>
                                        <p:tgtEl>
                                          <p:spTgt spid="19"/>
                                        </p:tgtEl>
                                      </p:cBhvr>
                                      <p:to x="100000" y="90000"/>
                                    </p:animScale>
                                    <p:animScale>
                                      <p:cBhvr>
                                        <p:cTn id="39" dur="1" decel="50000">
                                          <p:stCondLst>
                                            <p:cond delay="499"/>
                                          </p:stCondLst>
                                        </p:cTn>
                                        <p:tgtEl>
                                          <p:spTgt spid="19"/>
                                        </p:tgtEl>
                                      </p:cBhvr>
                                      <p:to x="100000" y="100000"/>
                                    </p:animScale>
                                    <p:animScale>
                                      <p:cBhvr>
                                        <p:cTn id="40" dur="1">
                                          <p:stCondLst>
                                            <p:cond delay="499"/>
                                          </p:stCondLst>
                                        </p:cTn>
                                        <p:tgtEl>
                                          <p:spTgt spid="19"/>
                                        </p:tgtEl>
                                      </p:cBhvr>
                                      <p:to x="100000" y="95000"/>
                                    </p:animScale>
                                    <p:animScale>
                                      <p:cBhvr>
                                        <p:cTn id="41" dur="1" decel="50000">
                                          <p:stCondLst>
                                            <p:cond delay="499"/>
                                          </p:stCondLst>
                                        </p:cTn>
                                        <p:tgtEl>
                                          <p:spTgt spid="19"/>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 calcmode="lin" valueType="num">
                                      <p:cBhvr additive="base">
                                        <p:cTn id="4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5">
                                            <p:txEl>
                                              <p:pRg st="1" end="1"/>
                                            </p:txEl>
                                          </p:spTgt>
                                        </p:tgtEl>
                                        <p:attrNameLst>
                                          <p:attrName>style.visibility</p:attrName>
                                        </p:attrNameLst>
                                      </p:cBhvr>
                                      <p:to>
                                        <p:strVal val="visible"/>
                                      </p:to>
                                    </p:set>
                                    <p:anim calcmode="lin" valueType="num">
                                      <p:cBhvr additive="base">
                                        <p:cTn id="52"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5">
                                            <p:txEl>
                                              <p:pRg st="2" end="2"/>
                                            </p:txEl>
                                          </p:spTgt>
                                        </p:tgtEl>
                                        <p:attrNameLst>
                                          <p:attrName>style.visibility</p:attrName>
                                        </p:attrNameLst>
                                      </p:cBhvr>
                                      <p:to>
                                        <p:strVal val="visible"/>
                                      </p:to>
                                    </p:set>
                                    <p:anim calcmode="lin" valueType="num">
                                      <p:cBhvr additive="base">
                                        <p:cTn id="58"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5">
                                            <p:txEl>
                                              <p:pRg st="3" end="3"/>
                                            </p:txEl>
                                          </p:spTgt>
                                        </p:tgtEl>
                                        <p:attrNameLst>
                                          <p:attrName>style.visibility</p:attrName>
                                        </p:attrNameLst>
                                      </p:cBhvr>
                                      <p:to>
                                        <p:strVal val="visible"/>
                                      </p:to>
                                    </p:set>
                                    <p:anim calcmode="lin" valueType="num">
                                      <p:cBhvr additive="base">
                                        <p:cTn id="64"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15">
                                            <p:txEl>
                                              <p:pRg st="4" end="4"/>
                                            </p:txEl>
                                          </p:spTgt>
                                        </p:tgtEl>
                                        <p:attrNameLst>
                                          <p:attrName>style.visibility</p:attrName>
                                        </p:attrNameLst>
                                      </p:cBhvr>
                                      <p:to>
                                        <p:strVal val="visible"/>
                                      </p:to>
                                    </p:set>
                                    <p:anim calcmode="lin" valueType="num">
                                      <p:cBhvr additive="base">
                                        <p:cTn id="70"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15">
                                            <p:txEl>
                                              <p:pRg st="5" end="5"/>
                                            </p:txEl>
                                          </p:spTgt>
                                        </p:tgtEl>
                                        <p:attrNameLst>
                                          <p:attrName>style.visibility</p:attrName>
                                        </p:attrNameLst>
                                      </p:cBhvr>
                                      <p:to>
                                        <p:strVal val="visible"/>
                                      </p:to>
                                    </p:set>
                                    <p:anim calcmode="lin" valueType="num">
                                      <p:cBhvr additive="base">
                                        <p:cTn id="76"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6"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wipe(down)">
                                      <p:cBhvr>
                                        <p:cTn id="82" dur="143">
                                          <p:stCondLst>
                                            <p:cond delay="0"/>
                                          </p:stCondLst>
                                        </p:cTn>
                                        <p:tgtEl>
                                          <p:spTgt spid="20"/>
                                        </p:tgtEl>
                                      </p:cBhvr>
                                    </p:animEffect>
                                    <p:anim calcmode="lin" valueType="num">
                                      <p:cBhvr>
                                        <p:cTn id="83" dur="448"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84" dur="163"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85" dur="163" tmFilter="0, 0; 0.125,0.2665; 0.25,0.4; 0.375,0.465; 0.5,0.5;  0.625,0.535; 0.75,0.6; 0.875,0.7335; 1,1">
                                          <p:stCondLst>
                                            <p:cond delay="163"/>
                                          </p:stCondLst>
                                        </p:cTn>
                                        <p:tgtEl>
                                          <p:spTgt spid="20"/>
                                        </p:tgtEl>
                                        <p:attrNameLst>
                                          <p:attrName>ppt_y</p:attrName>
                                        </p:attrNameLst>
                                      </p:cBhvr>
                                      <p:tavLst>
                                        <p:tav tm="0" fmla="#ppt_y-sin(pi*$)/9">
                                          <p:val>
                                            <p:fltVal val="0"/>
                                          </p:val>
                                        </p:tav>
                                        <p:tav tm="100000">
                                          <p:val>
                                            <p:fltVal val="1"/>
                                          </p:val>
                                        </p:tav>
                                      </p:tavLst>
                                    </p:anim>
                                    <p:anim calcmode="lin" valueType="num">
                                      <p:cBhvr>
                                        <p:cTn id="86" dur="2" tmFilter="0, 0; 0.125,0.2665; 0.25,0.4; 0.375,0.465; 0.5,0.5;  0.625,0.535; 0.75,0.6; 0.875,0.7335; 1,1">
                                          <p:stCondLst>
                                            <p:cond delay="325"/>
                                          </p:stCondLst>
                                        </p:cTn>
                                        <p:tgtEl>
                                          <p:spTgt spid="20"/>
                                        </p:tgtEl>
                                        <p:attrNameLst>
                                          <p:attrName>ppt_y</p:attrName>
                                        </p:attrNameLst>
                                      </p:cBhvr>
                                      <p:tavLst>
                                        <p:tav tm="0" fmla="#ppt_y-sin(pi*$)/27">
                                          <p:val>
                                            <p:fltVal val="0"/>
                                          </p:val>
                                        </p:tav>
                                        <p:tav tm="100000">
                                          <p:val>
                                            <p:fltVal val="1"/>
                                          </p:val>
                                        </p:tav>
                                      </p:tavLst>
                                    </p:anim>
                                    <p:anim calcmode="lin" valueType="num">
                                      <p:cBhvr>
                                        <p:cTn id="87" dur="1" tmFilter="0, 0; 0.125,0.2665; 0.25,0.4; 0.375,0.465; 0.5,0.5;  0.625,0.535; 0.75,0.6; 0.875,0.7335; 1,1">
                                          <p:stCondLst>
                                            <p:cond delay="499"/>
                                          </p:stCondLst>
                                        </p:cTn>
                                        <p:tgtEl>
                                          <p:spTgt spid="20"/>
                                        </p:tgtEl>
                                        <p:attrNameLst>
                                          <p:attrName>ppt_y</p:attrName>
                                        </p:attrNameLst>
                                      </p:cBhvr>
                                      <p:tavLst>
                                        <p:tav tm="0" fmla="#ppt_y-sin(pi*$)/81">
                                          <p:val>
                                            <p:fltVal val="0"/>
                                          </p:val>
                                        </p:tav>
                                        <p:tav tm="100000">
                                          <p:val>
                                            <p:fltVal val="1"/>
                                          </p:val>
                                        </p:tav>
                                      </p:tavLst>
                                    </p:anim>
                                    <p:animScale>
                                      <p:cBhvr>
                                        <p:cTn id="88" dur="1">
                                          <p:stCondLst>
                                            <p:cond delay="160"/>
                                          </p:stCondLst>
                                        </p:cTn>
                                        <p:tgtEl>
                                          <p:spTgt spid="20"/>
                                        </p:tgtEl>
                                      </p:cBhvr>
                                      <p:to x="100000" y="60000"/>
                                    </p:animScale>
                                    <p:animScale>
                                      <p:cBhvr>
                                        <p:cTn id="89" dur="1" decel="50000">
                                          <p:stCondLst>
                                            <p:cond delay="166"/>
                                          </p:stCondLst>
                                        </p:cTn>
                                        <p:tgtEl>
                                          <p:spTgt spid="20"/>
                                        </p:tgtEl>
                                      </p:cBhvr>
                                      <p:to x="100000" y="100000"/>
                                    </p:animScale>
                                    <p:animScale>
                                      <p:cBhvr>
                                        <p:cTn id="90" dur="1">
                                          <p:stCondLst>
                                            <p:cond delay="323"/>
                                          </p:stCondLst>
                                        </p:cTn>
                                        <p:tgtEl>
                                          <p:spTgt spid="20"/>
                                        </p:tgtEl>
                                      </p:cBhvr>
                                      <p:to x="100000" y="80000"/>
                                    </p:animScale>
                                    <p:animScale>
                                      <p:cBhvr>
                                        <p:cTn id="91" dur="1" decel="50000">
                                          <p:stCondLst>
                                            <p:cond delay="329"/>
                                          </p:stCondLst>
                                        </p:cTn>
                                        <p:tgtEl>
                                          <p:spTgt spid="20"/>
                                        </p:tgtEl>
                                      </p:cBhvr>
                                      <p:to x="100000" y="100000"/>
                                    </p:animScale>
                                    <p:animScale>
                                      <p:cBhvr>
                                        <p:cTn id="92" dur="1">
                                          <p:stCondLst>
                                            <p:cond delay="499"/>
                                          </p:stCondLst>
                                        </p:cTn>
                                        <p:tgtEl>
                                          <p:spTgt spid="20"/>
                                        </p:tgtEl>
                                      </p:cBhvr>
                                      <p:to x="100000" y="90000"/>
                                    </p:animScale>
                                    <p:animScale>
                                      <p:cBhvr>
                                        <p:cTn id="93" dur="1" decel="50000">
                                          <p:stCondLst>
                                            <p:cond delay="499"/>
                                          </p:stCondLst>
                                        </p:cTn>
                                        <p:tgtEl>
                                          <p:spTgt spid="20"/>
                                        </p:tgtEl>
                                      </p:cBhvr>
                                      <p:to x="100000" y="100000"/>
                                    </p:animScale>
                                    <p:animScale>
                                      <p:cBhvr>
                                        <p:cTn id="94" dur="1">
                                          <p:stCondLst>
                                            <p:cond delay="499"/>
                                          </p:stCondLst>
                                        </p:cTn>
                                        <p:tgtEl>
                                          <p:spTgt spid="20"/>
                                        </p:tgtEl>
                                      </p:cBhvr>
                                      <p:to x="100000" y="95000"/>
                                    </p:animScale>
                                    <p:animScale>
                                      <p:cBhvr>
                                        <p:cTn id="95" dur="1" decel="50000">
                                          <p:stCondLst>
                                            <p:cond delay="499"/>
                                          </p:stCondLst>
                                        </p:cTn>
                                        <p:tgtEl>
                                          <p:spTgt spid="20"/>
                                        </p:tgtEl>
                                      </p:cBhvr>
                                      <p:to x="100000" y="100000"/>
                                    </p:animScale>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nodeType="clickEffect">
                                  <p:stCondLst>
                                    <p:cond delay="0"/>
                                  </p:stCondLst>
                                  <p:childTnLst>
                                    <p:set>
                                      <p:cBhvr>
                                        <p:cTn id="99" dur="1" fill="hold">
                                          <p:stCondLst>
                                            <p:cond delay="0"/>
                                          </p:stCondLst>
                                        </p:cTn>
                                        <p:tgtEl>
                                          <p:spTgt spid="16">
                                            <p:txEl>
                                              <p:pRg st="0" end="0"/>
                                            </p:txEl>
                                          </p:spTgt>
                                        </p:tgtEl>
                                        <p:attrNameLst>
                                          <p:attrName>style.visibility</p:attrName>
                                        </p:attrNameLst>
                                      </p:cBhvr>
                                      <p:to>
                                        <p:strVal val="visible"/>
                                      </p:to>
                                    </p:set>
                                    <p:anim calcmode="lin" valueType="num">
                                      <p:cBhvr additive="base">
                                        <p:cTn id="10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16">
                                            <p:txEl>
                                              <p:pRg st="2" end="2"/>
                                            </p:txEl>
                                          </p:spTgt>
                                        </p:tgtEl>
                                        <p:attrNameLst>
                                          <p:attrName>style.visibility</p:attrName>
                                        </p:attrNameLst>
                                      </p:cBhvr>
                                      <p:to>
                                        <p:strVal val="visible"/>
                                      </p:to>
                                    </p:set>
                                    <p:anim calcmode="lin" valueType="num">
                                      <p:cBhvr additive="base">
                                        <p:cTn id="106"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nodeType="clickEffect">
                                  <p:stCondLst>
                                    <p:cond delay="0"/>
                                  </p:stCondLst>
                                  <p:childTnLst>
                                    <p:set>
                                      <p:cBhvr>
                                        <p:cTn id="111" dur="1" fill="hold">
                                          <p:stCondLst>
                                            <p:cond delay="0"/>
                                          </p:stCondLst>
                                        </p:cTn>
                                        <p:tgtEl>
                                          <p:spTgt spid="16">
                                            <p:txEl>
                                              <p:pRg st="4" end="4"/>
                                            </p:txEl>
                                          </p:spTgt>
                                        </p:tgtEl>
                                        <p:attrNameLst>
                                          <p:attrName>style.visibility</p:attrName>
                                        </p:attrNameLst>
                                      </p:cBhvr>
                                      <p:to>
                                        <p:strVal val="visible"/>
                                      </p:to>
                                    </p:set>
                                    <p:anim calcmode="lin" valueType="num">
                                      <p:cBhvr additive="base">
                                        <p:cTn id="112"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1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6" presetClass="entr" presetSubtype="0" fill="hold" grpId="0" nodeType="clickEffect">
                                  <p:stCondLst>
                                    <p:cond delay="0"/>
                                  </p:stCondLst>
                                  <p:childTnLst>
                                    <p:set>
                                      <p:cBhvr>
                                        <p:cTn id="117" dur="1" fill="hold">
                                          <p:stCondLst>
                                            <p:cond delay="0"/>
                                          </p:stCondLst>
                                        </p:cTn>
                                        <p:tgtEl>
                                          <p:spTgt spid="21"/>
                                        </p:tgtEl>
                                        <p:attrNameLst>
                                          <p:attrName>style.visibility</p:attrName>
                                        </p:attrNameLst>
                                      </p:cBhvr>
                                      <p:to>
                                        <p:strVal val="visible"/>
                                      </p:to>
                                    </p:set>
                                    <p:animEffect transition="in" filter="wipe(down)">
                                      <p:cBhvr>
                                        <p:cTn id="118" dur="143">
                                          <p:stCondLst>
                                            <p:cond delay="0"/>
                                          </p:stCondLst>
                                        </p:cTn>
                                        <p:tgtEl>
                                          <p:spTgt spid="21"/>
                                        </p:tgtEl>
                                      </p:cBhvr>
                                    </p:animEffect>
                                    <p:anim calcmode="lin" valueType="num">
                                      <p:cBhvr>
                                        <p:cTn id="119" dur="448"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120" dur="163"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21" dur="163" tmFilter="0, 0; 0.125,0.2665; 0.25,0.4; 0.375,0.465; 0.5,0.5;  0.625,0.535; 0.75,0.6; 0.875,0.7335; 1,1">
                                          <p:stCondLst>
                                            <p:cond delay="163"/>
                                          </p:stCondLst>
                                        </p:cTn>
                                        <p:tgtEl>
                                          <p:spTgt spid="21"/>
                                        </p:tgtEl>
                                        <p:attrNameLst>
                                          <p:attrName>ppt_y</p:attrName>
                                        </p:attrNameLst>
                                      </p:cBhvr>
                                      <p:tavLst>
                                        <p:tav tm="0" fmla="#ppt_y-sin(pi*$)/9">
                                          <p:val>
                                            <p:fltVal val="0"/>
                                          </p:val>
                                        </p:tav>
                                        <p:tav tm="100000">
                                          <p:val>
                                            <p:fltVal val="1"/>
                                          </p:val>
                                        </p:tav>
                                      </p:tavLst>
                                    </p:anim>
                                    <p:anim calcmode="lin" valueType="num">
                                      <p:cBhvr>
                                        <p:cTn id="122" dur="2" tmFilter="0, 0; 0.125,0.2665; 0.25,0.4; 0.375,0.465; 0.5,0.5;  0.625,0.535; 0.75,0.6; 0.875,0.7335; 1,1">
                                          <p:stCondLst>
                                            <p:cond delay="325"/>
                                          </p:stCondLst>
                                        </p:cTn>
                                        <p:tgtEl>
                                          <p:spTgt spid="21"/>
                                        </p:tgtEl>
                                        <p:attrNameLst>
                                          <p:attrName>ppt_y</p:attrName>
                                        </p:attrNameLst>
                                      </p:cBhvr>
                                      <p:tavLst>
                                        <p:tav tm="0" fmla="#ppt_y-sin(pi*$)/27">
                                          <p:val>
                                            <p:fltVal val="0"/>
                                          </p:val>
                                        </p:tav>
                                        <p:tav tm="100000">
                                          <p:val>
                                            <p:fltVal val="1"/>
                                          </p:val>
                                        </p:tav>
                                      </p:tavLst>
                                    </p:anim>
                                    <p:anim calcmode="lin" valueType="num">
                                      <p:cBhvr>
                                        <p:cTn id="123" dur="1" tmFilter="0, 0; 0.125,0.2665; 0.25,0.4; 0.375,0.465; 0.5,0.5;  0.625,0.535; 0.75,0.6; 0.875,0.7335; 1,1">
                                          <p:stCondLst>
                                            <p:cond delay="499"/>
                                          </p:stCondLst>
                                        </p:cTn>
                                        <p:tgtEl>
                                          <p:spTgt spid="21"/>
                                        </p:tgtEl>
                                        <p:attrNameLst>
                                          <p:attrName>ppt_y</p:attrName>
                                        </p:attrNameLst>
                                      </p:cBhvr>
                                      <p:tavLst>
                                        <p:tav tm="0" fmla="#ppt_y-sin(pi*$)/81">
                                          <p:val>
                                            <p:fltVal val="0"/>
                                          </p:val>
                                        </p:tav>
                                        <p:tav tm="100000">
                                          <p:val>
                                            <p:fltVal val="1"/>
                                          </p:val>
                                        </p:tav>
                                      </p:tavLst>
                                    </p:anim>
                                    <p:animScale>
                                      <p:cBhvr>
                                        <p:cTn id="124" dur="1">
                                          <p:stCondLst>
                                            <p:cond delay="160"/>
                                          </p:stCondLst>
                                        </p:cTn>
                                        <p:tgtEl>
                                          <p:spTgt spid="21"/>
                                        </p:tgtEl>
                                      </p:cBhvr>
                                      <p:to x="100000" y="60000"/>
                                    </p:animScale>
                                    <p:animScale>
                                      <p:cBhvr>
                                        <p:cTn id="125" dur="1" decel="50000">
                                          <p:stCondLst>
                                            <p:cond delay="166"/>
                                          </p:stCondLst>
                                        </p:cTn>
                                        <p:tgtEl>
                                          <p:spTgt spid="21"/>
                                        </p:tgtEl>
                                      </p:cBhvr>
                                      <p:to x="100000" y="100000"/>
                                    </p:animScale>
                                    <p:animScale>
                                      <p:cBhvr>
                                        <p:cTn id="126" dur="1">
                                          <p:stCondLst>
                                            <p:cond delay="323"/>
                                          </p:stCondLst>
                                        </p:cTn>
                                        <p:tgtEl>
                                          <p:spTgt spid="21"/>
                                        </p:tgtEl>
                                      </p:cBhvr>
                                      <p:to x="100000" y="80000"/>
                                    </p:animScale>
                                    <p:animScale>
                                      <p:cBhvr>
                                        <p:cTn id="127" dur="1" decel="50000">
                                          <p:stCondLst>
                                            <p:cond delay="329"/>
                                          </p:stCondLst>
                                        </p:cTn>
                                        <p:tgtEl>
                                          <p:spTgt spid="21"/>
                                        </p:tgtEl>
                                      </p:cBhvr>
                                      <p:to x="100000" y="100000"/>
                                    </p:animScale>
                                    <p:animScale>
                                      <p:cBhvr>
                                        <p:cTn id="128" dur="1">
                                          <p:stCondLst>
                                            <p:cond delay="499"/>
                                          </p:stCondLst>
                                        </p:cTn>
                                        <p:tgtEl>
                                          <p:spTgt spid="21"/>
                                        </p:tgtEl>
                                      </p:cBhvr>
                                      <p:to x="100000" y="90000"/>
                                    </p:animScale>
                                    <p:animScale>
                                      <p:cBhvr>
                                        <p:cTn id="129" dur="1" decel="50000">
                                          <p:stCondLst>
                                            <p:cond delay="499"/>
                                          </p:stCondLst>
                                        </p:cTn>
                                        <p:tgtEl>
                                          <p:spTgt spid="21"/>
                                        </p:tgtEl>
                                      </p:cBhvr>
                                      <p:to x="100000" y="100000"/>
                                    </p:animScale>
                                    <p:animScale>
                                      <p:cBhvr>
                                        <p:cTn id="130" dur="1">
                                          <p:stCondLst>
                                            <p:cond delay="499"/>
                                          </p:stCondLst>
                                        </p:cTn>
                                        <p:tgtEl>
                                          <p:spTgt spid="21"/>
                                        </p:tgtEl>
                                      </p:cBhvr>
                                      <p:to x="100000" y="95000"/>
                                    </p:animScale>
                                    <p:animScale>
                                      <p:cBhvr>
                                        <p:cTn id="131" dur="1" decel="50000">
                                          <p:stCondLst>
                                            <p:cond delay="499"/>
                                          </p:stCondLst>
                                        </p:cTn>
                                        <p:tgtEl>
                                          <p:spTgt spid="21"/>
                                        </p:tgtEl>
                                      </p:cBhvr>
                                      <p:to x="100000" y="100000"/>
                                    </p:animScale>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nodeType="clickEffect">
                                  <p:stCondLst>
                                    <p:cond delay="0"/>
                                  </p:stCondLst>
                                  <p:childTnLst>
                                    <p:set>
                                      <p:cBhvr>
                                        <p:cTn id="135" dur="1" fill="hold">
                                          <p:stCondLst>
                                            <p:cond delay="0"/>
                                          </p:stCondLst>
                                        </p:cTn>
                                        <p:tgtEl>
                                          <p:spTgt spid="17">
                                            <p:txEl>
                                              <p:pRg st="0" end="0"/>
                                            </p:txEl>
                                          </p:spTgt>
                                        </p:tgtEl>
                                        <p:attrNameLst>
                                          <p:attrName>style.visibility</p:attrName>
                                        </p:attrNameLst>
                                      </p:cBhvr>
                                      <p:to>
                                        <p:strVal val="visible"/>
                                      </p:to>
                                    </p:set>
                                    <p:anim calcmode="lin" valueType="num">
                                      <p:cBhvr additive="base">
                                        <p:cTn id="136"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37"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4" fill="hold" nodeType="clickEffect">
                                  <p:stCondLst>
                                    <p:cond delay="0"/>
                                  </p:stCondLst>
                                  <p:childTnLst>
                                    <p:set>
                                      <p:cBhvr>
                                        <p:cTn id="141" dur="1" fill="hold">
                                          <p:stCondLst>
                                            <p:cond delay="0"/>
                                          </p:stCondLst>
                                        </p:cTn>
                                        <p:tgtEl>
                                          <p:spTgt spid="17">
                                            <p:txEl>
                                              <p:pRg st="1" end="1"/>
                                            </p:txEl>
                                          </p:spTgt>
                                        </p:tgtEl>
                                        <p:attrNameLst>
                                          <p:attrName>style.visibility</p:attrName>
                                        </p:attrNameLst>
                                      </p:cBhvr>
                                      <p:to>
                                        <p:strVal val="visible"/>
                                      </p:to>
                                    </p:set>
                                    <p:anim calcmode="lin" valueType="num">
                                      <p:cBhvr additive="base">
                                        <p:cTn id="142"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143"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2" presetClass="entr" presetSubtype="4" fill="hold" nodeType="clickEffect">
                                  <p:stCondLst>
                                    <p:cond delay="0"/>
                                  </p:stCondLst>
                                  <p:childTnLst>
                                    <p:set>
                                      <p:cBhvr>
                                        <p:cTn id="147" dur="1" fill="hold">
                                          <p:stCondLst>
                                            <p:cond delay="0"/>
                                          </p:stCondLst>
                                        </p:cTn>
                                        <p:tgtEl>
                                          <p:spTgt spid="17">
                                            <p:txEl>
                                              <p:pRg st="2" end="2"/>
                                            </p:txEl>
                                          </p:spTgt>
                                        </p:tgtEl>
                                        <p:attrNameLst>
                                          <p:attrName>style.visibility</p:attrName>
                                        </p:attrNameLst>
                                      </p:cBhvr>
                                      <p:to>
                                        <p:strVal val="visible"/>
                                      </p:to>
                                    </p:set>
                                    <p:anim calcmode="lin" valueType="num">
                                      <p:cBhvr additive="base">
                                        <p:cTn id="148"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149"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2" presetClass="entr" presetSubtype="4" fill="hold" nodeType="clickEffect">
                                  <p:stCondLst>
                                    <p:cond delay="0"/>
                                  </p:stCondLst>
                                  <p:childTnLst>
                                    <p:set>
                                      <p:cBhvr>
                                        <p:cTn id="153" dur="1" fill="hold">
                                          <p:stCondLst>
                                            <p:cond delay="0"/>
                                          </p:stCondLst>
                                        </p:cTn>
                                        <p:tgtEl>
                                          <p:spTgt spid="17">
                                            <p:txEl>
                                              <p:pRg st="3" end="3"/>
                                            </p:txEl>
                                          </p:spTgt>
                                        </p:tgtEl>
                                        <p:attrNameLst>
                                          <p:attrName>style.visibility</p:attrName>
                                        </p:attrNameLst>
                                      </p:cBhvr>
                                      <p:to>
                                        <p:strVal val="visible"/>
                                      </p:to>
                                    </p:set>
                                    <p:anim calcmode="lin" valueType="num">
                                      <p:cBhvr additive="base">
                                        <p:cTn id="154"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1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9" grpId="0" animBg="1"/>
      <p:bldP spid="20"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depth of field green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itle 5"/>
          <p:cNvSpPr>
            <a:spLocks noGrp="1"/>
          </p:cNvSpPr>
          <p:nvPr>
            <p:ph type="title"/>
          </p:nvPr>
        </p:nvSpPr>
        <p:spPr>
          <a:xfrm>
            <a:off x="1573213" y="244475"/>
            <a:ext cx="8794750" cy="1327150"/>
          </a:xfrm>
        </p:spPr>
        <p:txBody>
          <a:bodyPr>
            <a:normAutofit fontScale="90000"/>
          </a:bodyPr>
          <a:lstStyle/>
          <a:p>
            <a:pPr algn="ctr"/>
            <a:r>
              <a:rPr lang="en-US" altLang="id-ID" sz="4800" b="1">
                <a:latin typeface="AR CARTER" pitchFamily="2" charset="0"/>
              </a:rPr>
              <a:t>                             SPMS Categories                             </a:t>
            </a:r>
            <a:endParaRPr lang="en-PH" altLang="id-ID" sz="4800" b="1">
              <a:latin typeface="AR CARTER" pitchFamily="2" charset="0"/>
            </a:endParaRPr>
          </a:p>
        </p:txBody>
      </p:sp>
      <p:sp>
        <p:nvSpPr>
          <p:cNvPr id="2" name="TextBox 1"/>
          <p:cNvSpPr txBox="1"/>
          <p:nvPr/>
        </p:nvSpPr>
        <p:spPr>
          <a:xfrm>
            <a:off x="2662239" y="2687639"/>
            <a:ext cx="7483475" cy="2308225"/>
          </a:xfrm>
          <a:prstGeom prst="rect">
            <a:avLst/>
          </a:prstGeom>
          <a:noFill/>
        </p:spPr>
        <p:txBody>
          <a:bodyPr>
            <a:spAutoFit/>
          </a:bodyPr>
          <a:lstStyle/>
          <a:p>
            <a:pPr marL="0" lvl="1">
              <a:defRPr/>
            </a:pPr>
            <a:endParaRPr lang="en-US" altLang="en-US" sz="3600" dirty="0">
              <a:latin typeface="AR CARTER" pitchFamily="2" charset="0"/>
              <a:cs typeface="Arial" charset="0"/>
            </a:endParaRPr>
          </a:p>
          <a:p>
            <a:pPr marL="571500" lvl="1" indent="-571500">
              <a:buFont typeface="Wingdings" pitchFamily="2" charset="2"/>
              <a:buChar char="Ø"/>
              <a:defRPr/>
            </a:pPr>
            <a:endParaRPr lang="en-US" altLang="en-US" sz="3600" dirty="0">
              <a:latin typeface="AR CARTER" pitchFamily="2" charset="0"/>
              <a:cs typeface="Arial" charset="0"/>
            </a:endParaRPr>
          </a:p>
          <a:p>
            <a:pPr>
              <a:defRPr/>
            </a:pPr>
            <a:endParaRPr lang="en-PH" sz="7200" dirty="0">
              <a:latin typeface="AR CARTER" pitchFamily="2" charset="0"/>
              <a:cs typeface="Arial" charset="0"/>
            </a:endParaRPr>
          </a:p>
        </p:txBody>
      </p:sp>
      <p:sp>
        <p:nvSpPr>
          <p:cNvPr id="19461" name="TextBox 5"/>
          <p:cNvSpPr txBox="1">
            <a:spLocks noChangeArrowheads="1"/>
          </p:cNvSpPr>
          <p:nvPr/>
        </p:nvSpPr>
        <p:spPr bwMode="auto">
          <a:xfrm>
            <a:off x="3500438" y="31559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PH" altLang="id-ID" sz="1800">
              <a:latin typeface="Arial" panose="020B0604020202020204" pitchFamily="34" charset="0"/>
            </a:endParaRPr>
          </a:p>
        </p:txBody>
      </p:sp>
      <p:sp>
        <p:nvSpPr>
          <p:cNvPr id="12294" name="Content Placeholder 3"/>
          <p:cNvSpPr>
            <a:spLocks noGrp="1"/>
          </p:cNvSpPr>
          <p:nvPr>
            <p:ph idx="1"/>
          </p:nvPr>
        </p:nvSpPr>
        <p:spPr>
          <a:xfrm>
            <a:off x="2205039" y="1747839"/>
            <a:ext cx="8162925" cy="4429125"/>
          </a:xfrm>
        </p:spPr>
        <p:txBody>
          <a:bodyPr>
            <a:normAutofit lnSpcReduction="10000"/>
          </a:bodyPr>
          <a:lstStyle/>
          <a:p>
            <a:pPr>
              <a:buFont typeface="Arial" charset="0"/>
              <a:buChar char="•"/>
              <a:defRPr/>
            </a:pPr>
            <a:r>
              <a:rPr lang="en-US" dirty="0" smtClean="0"/>
              <a:t>Strategic Priorities – these are outputs that implement and deliver the mandates of the agency as identified its strategy roadmap, OPIF, etc.</a:t>
            </a:r>
          </a:p>
          <a:p>
            <a:pPr marL="0" indent="0">
              <a:buNone/>
              <a:defRPr/>
            </a:pPr>
            <a:endParaRPr lang="en-US" dirty="0" smtClean="0"/>
          </a:p>
          <a:p>
            <a:pPr>
              <a:buFont typeface="Arial" charset="0"/>
              <a:buChar char="•"/>
              <a:defRPr/>
            </a:pPr>
            <a:r>
              <a:rPr lang="en-US" dirty="0" smtClean="0"/>
              <a:t>Core Functions – these are functions that deliver the main services and products of the agency</a:t>
            </a:r>
          </a:p>
          <a:p>
            <a:pPr marL="0" indent="0">
              <a:buNone/>
              <a:defRPr/>
            </a:pPr>
            <a:endParaRPr lang="en-US" dirty="0" smtClean="0"/>
          </a:p>
          <a:p>
            <a:pPr>
              <a:buFont typeface="Arial" charset="0"/>
              <a:buChar char="•"/>
              <a:defRPr/>
            </a:pPr>
            <a:r>
              <a:rPr lang="en-US" dirty="0" smtClean="0"/>
              <a:t>Support Functions – these are functions that provide necessary resources to enable the agency - its offices and units - to effectively perform its mandate</a:t>
            </a:r>
            <a:endParaRPr lang="id-ID" dirty="0" smtClean="0"/>
          </a:p>
          <a:p>
            <a:pPr marL="0" indent="0">
              <a:buNone/>
              <a:defRPr/>
            </a:pPr>
            <a:endParaRPr lang="en-PH" dirty="0" smtClean="0"/>
          </a:p>
        </p:txBody>
      </p:sp>
    </p:spTree>
    <p:extLst>
      <p:ext uri="{BB962C8B-B14F-4D97-AF65-F5344CB8AC3E}">
        <p14:creationId xmlns:p14="http://schemas.microsoft.com/office/powerpoint/2010/main" val="3033976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depth of field green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itle 5"/>
          <p:cNvSpPr>
            <a:spLocks noGrp="1"/>
          </p:cNvSpPr>
          <p:nvPr>
            <p:ph type="title"/>
          </p:nvPr>
        </p:nvSpPr>
        <p:spPr>
          <a:xfrm>
            <a:off x="1573213" y="244475"/>
            <a:ext cx="8794750" cy="1327150"/>
          </a:xfrm>
        </p:spPr>
        <p:txBody>
          <a:bodyPr>
            <a:normAutofit fontScale="90000"/>
          </a:bodyPr>
          <a:lstStyle/>
          <a:p>
            <a:pPr algn="ctr"/>
            <a:r>
              <a:rPr lang="en-US" altLang="id-ID" sz="4800" b="1">
                <a:latin typeface="AR CARTER" pitchFamily="2" charset="0"/>
              </a:rPr>
              <a:t>                             SPMS General Rules                             </a:t>
            </a:r>
            <a:endParaRPr lang="en-PH" altLang="id-ID" sz="4800" b="1">
              <a:latin typeface="AR CARTER" pitchFamily="2" charset="0"/>
            </a:endParaRPr>
          </a:p>
        </p:txBody>
      </p:sp>
      <p:sp>
        <p:nvSpPr>
          <p:cNvPr id="2" name="TextBox 1"/>
          <p:cNvSpPr txBox="1"/>
          <p:nvPr/>
        </p:nvSpPr>
        <p:spPr>
          <a:xfrm>
            <a:off x="2662239" y="2687639"/>
            <a:ext cx="7483475" cy="2308225"/>
          </a:xfrm>
          <a:prstGeom prst="rect">
            <a:avLst/>
          </a:prstGeom>
          <a:noFill/>
        </p:spPr>
        <p:txBody>
          <a:bodyPr>
            <a:spAutoFit/>
          </a:bodyPr>
          <a:lstStyle/>
          <a:p>
            <a:pPr marL="0" lvl="1">
              <a:defRPr/>
            </a:pPr>
            <a:endParaRPr lang="en-US" altLang="en-US" sz="3600" dirty="0">
              <a:latin typeface="AR CARTER" pitchFamily="2" charset="0"/>
              <a:cs typeface="Arial" charset="0"/>
            </a:endParaRPr>
          </a:p>
          <a:p>
            <a:pPr marL="571500" lvl="1" indent="-571500">
              <a:buFont typeface="Wingdings" pitchFamily="2" charset="2"/>
              <a:buChar char="Ø"/>
              <a:defRPr/>
            </a:pPr>
            <a:endParaRPr lang="en-US" altLang="en-US" sz="3600" dirty="0">
              <a:latin typeface="AR CARTER" pitchFamily="2" charset="0"/>
              <a:cs typeface="Arial" charset="0"/>
            </a:endParaRPr>
          </a:p>
          <a:p>
            <a:pPr>
              <a:defRPr/>
            </a:pPr>
            <a:endParaRPr lang="en-PH" sz="7200" dirty="0">
              <a:latin typeface="AR CARTER" pitchFamily="2" charset="0"/>
              <a:cs typeface="Arial" charset="0"/>
            </a:endParaRPr>
          </a:p>
        </p:txBody>
      </p:sp>
      <p:sp>
        <p:nvSpPr>
          <p:cNvPr id="21509" name="TextBox 5"/>
          <p:cNvSpPr txBox="1">
            <a:spLocks noChangeArrowheads="1"/>
          </p:cNvSpPr>
          <p:nvPr/>
        </p:nvSpPr>
        <p:spPr bwMode="auto">
          <a:xfrm>
            <a:off x="3500438" y="31559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PH" altLang="id-ID" sz="1800">
              <a:latin typeface="Arial" panose="020B0604020202020204" pitchFamily="34" charset="0"/>
            </a:endParaRPr>
          </a:p>
        </p:txBody>
      </p:sp>
      <p:sp>
        <p:nvSpPr>
          <p:cNvPr id="12294" name="Content Placeholder 3"/>
          <p:cNvSpPr>
            <a:spLocks noGrp="1"/>
          </p:cNvSpPr>
          <p:nvPr>
            <p:ph idx="1"/>
          </p:nvPr>
        </p:nvSpPr>
        <p:spPr>
          <a:xfrm>
            <a:off x="2205039" y="1438275"/>
            <a:ext cx="8162925" cy="4738688"/>
          </a:xfrm>
        </p:spPr>
        <p:txBody>
          <a:bodyPr>
            <a:normAutofit lnSpcReduction="10000"/>
          </a:bodyPr>
          <a:lstStyle/>
          <a:p>
            <a:pPr>
              <a:buFont typeface="Arial" charset="0"/>
              <a:buChar char="•"/>
              <a:defRPr/>
            </a:pPr>
            <a:r>
              <a:rPr lang="en-US" dirty="0" smtClean="0"/>
              <a:t>Under SPMS, not all SIs have to be measured using all the available dimensions</a:t>
            </a:r>
          </a:p>
          <a:p>
            <a:pPr marL="0" indent="0">
              <a:buNone/>
              <a:defRPr/>
            </a:pPr>
            <a:endParaRPr lang="en-US" dirty="0" smtClean="0"/>
          </a:p>
          <a:p>
            <a:pPr>
              <a:buFont typeface="Arial" charset="0"/>
              <a:buChar char="•"/>
              <a:defRPr/>
            </a:pPr>
            <a:r>
              <a:rPr lang="en-US" dirty="0" smtClean="0"/>
              <a:t>The use and appropriate application of rating dimension for each SI depends on the nature of the targets, to be reviewed and approved by the Head of Office and concurred by the PMT</a:t>
            </a:r>
          </a:p>
          <a:p>
            <a:pPr marL="0" indent="0">
              <a:buNone/>
              <a:defRPr/>
            </a:pPr>
            <a:endParaRPr lang="en-US" dirty="0" smtClean="0"/>
          </a:p>
          <a:p>
            <a:pPr>
              <a:buFont typeface="Arial" charset="0"/>
              <a:buChar char="•"/>
              <a:defRPr/>
            </a:pPr>
            <a:r>
              <a:rPr lang="en-US" dirty="0" smtClean="0"/>
              <a:t>Thus, there are SIs that carry only 1 dimension or 2 dimensions or all dimensions depending on the final discussions and agreements of concerned parties, including PMT</a:t>
            </a:r>
            <a:endParaRPr lang="id-ID" dirty="0" smtClean="0"/>
          </a:p>
          <a:p>
            <a:pPr marL="0" indent="0">
              <a:buNone/>
              <a:defRPr/>
            </a:pPr>
            <a:endParaRPr lang="en-PH" dirty="0" smtClean="0"/>
          </a:p>
        </p:txBody>
      </p:sp>
    </p:spTree>
    <p:extLst>
      <p:ext uri="{BB962C8B-B14F-4D97-AF65-F5344CB8AC3E}">
        <p14:creationId xmlns:p14="http://schemas.microsoft.com/office/powerpoint/2010/main" val="3153694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850" y="195264"/>
            <a:ext cx="8832850" cy="1252537"/>
          </a:xfrm>
        </p:spPr>
        <p:txBody>
          <a:bodyPr/>
          <a:lstStyle/>
          <a:p>
            <a:pPr>
              <a:defRPr/>
            </a:pPr>
            <a:r>
              <a:rPr lang="en-US" dirty="0" smtClean="0">
                <a:solidFill>
                  <a:schemeClr val="accent1">
                    <a:satMod val="150000"/>
                  </a:schemeClr>
                </a:solidFill>
              </a:rPr>
              <a:t>  Rating Scale</a:t>
            </a:r>
            <a:endParaRPr lang="en-US" dirty="0">
              <a:solidFill>
                <a:schemeClr val="accent1">
                  <a:satMod val="150000"/>
                </a:schemeClr>
              </a:solidFill>
            </a:endParaRPr>
          </a:p>
        </p:txBody>
      </p:sp>
      <p:graphicFrame>
        <p:nvGraphicFramePr>
          <p:cNvPr id="5" name="Group 168"/>
          <p:cNvGraphicFramePr>
            <a:graphicFrameLocks/>
          </p:cNvGraphicFramePr>
          <p:nvPr/>
        </p:nvGraphicFramePr>
        <p:xfrm>
          <a:off x="1890714" y="1339850"/>
          <a:ext cx="8434387" cy="5194300"/>
        </p:xfrm>
        <a:graphic>
          <a:graphicData uri="http://schemas.openxmlformats.org/drawingml/2006/table">
            <a:tbl>
              <a:tblPr/>
              <a:tblGrid>
                <a:gridCol w="1310991">
                  <a:extLst>
                    <a:ext uri="{9D8B030D-6E8A-4147-A177-3AD203B41FA5}">
                      <a16:colId xmlns:a16="http://schemas.microsoft.com/office/drawing/2014/main" val="20000"/>
                    </a:ext>
                  </a:extLst>
                </a:gridCol>
                <a:gridCol w="1556802">
                  <a:extLst>
                    <a:ext uri="{9D8B030D-6E8A-4147-A177-3AD203B41FA5}">
                      <a16:colId xmlns:a16="http://schemas.microsoft.com/office/drawing/2014/main" val="20001"/>
                    </a:ext>
                  </a:extLst>
                </a:gridCol>
                <a:gridCol w="5566594">
                  <a:extLst>
                    <a:ext uri="{9D8B030D-6E8A-4147-A177-3AD203B41FA5}">
                      <a16:colId xmlns:a16="http://schemas.microsoft.com/office/drawing/2014/main" val="20002"/>
                    </a:ext>
                  </a:extLst>
                </a:gridCol>
              </a:tblGrid>
              <a:tr h="399727">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Narrow" pitchFamily="34" charset="0"/>
                          <a:cs typeface="Arial" charset="0"/>
                        </a:rPr>
                        <a:t>Rating</a:t>
                      </a:r>
                    </a:p>
                  </a:txBody>
                  <a:tcPr marL="99058" marR="99058" marT="45711" marB="45711" horzOverflow="overflow">
                    <a:lnL w="28575"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solidFill>
                      <a:srgbClr val="99FF99"/>
                    </a:solidFill>
                  </a:tcPr>
                </a:tc>
                <a:tc hMerge="1">
                  <a:txBody>
                    <a:bodyPr/>
                    <a:lstStyle/>
                    <a:p>
                      <a:endParaRPr lang="en-PH"/>
                    </a:p>
                  </a:txBody>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Narrow" pitchFamily="34" charset="0"/>
                          <a:cs typeface="Arial" charset="0"/>
                        </a:rPr>
                        <a:t>Description</a:t>
                      </a:r>
                    </a:p>
                  </a:txBody>
                  <a:tcPr marL="99058" marR="99058" marT="45711" marB="45711" horzOverflow="overflow">
                    <a:lnL w="12700" cap="flat" cmpd="sng" algn="ctr">
                      <a:solidFill>
                        <a:srgbClr val="008000"/>
                      </a:solidFill>
                      <a:prstDash val="solid"/>
                      <a:round/>
                      <a:headEnd type="none" w="med" len="med"/>
                      <a:tailEnd type="none" w="med" len="med"/>
                    </a:lnL>
                    <a:lnR w="28575"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0"/>
                  </a:ext>
                </a:extLst>
              </a:tr>
              <a:tr h="3973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Narrow" pitchFamily="34" charset="0"/>
                          <a:cs typeface="Arial" charset="0"/>
                        </a:rPr>
                        <a:t>Numerical</a:t>
                      </a:r>
                    </a:p>
                  </a:txBody>
                  <a:tcPr marL="99058" marR="99058" marT="45711" marB="45711" horzOverflow="overflow">
                    <a:lnL w="28575"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solidFill>
                      <a:srgbClr val="99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Narrow" pitchFamily="34" charset="0"/>
                          <a:cs typeface="Arial" charset="0"/>
                        </a:rPr>
                        <a:t>Adjectival</a:t>
                      </a:r>
                    </a:p>
                  </a:txBody>
                  <a:tcPr marL="99058" marR="99058" marT="45711" marB="45711"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solidFill>
                      <a:srgbClr val="99FF99"/>
                    </a:solidFill>
                  </a:tcPr>
                </a:tc>
                <a:tc vMerge="1">
                  <a:txBody>
                    <a:bodyPr/>
                    <a:lstStyle/>
                    <a:p>
                      <a:endParaRPr lang="en-PH"/>
                    </a:p>
                  </a:txBody>
                  <a:tcPr/>
                </a:tc>
                <a:extLst>
                  <a:ext uri="{0D108BD9-81ED-4DB2-BD59-A6C34878D82A}">
                    <a16:rowId xmlns:a16="http://schemas.microsoft.com/office/drawing/2014/main" val="10001"/>
                  </a:ext>
                </a:extLst>
              </a:tr>
              <a:tr h="16357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Narrow" pitchFamily="34" charset="0"/>
                          <a:cs typeface="Arial" charset="0"/>
                        </a:rPr>
                        <a:t>5</a:t>
                      </a:r>
                    </a:p>
                  </a:txBody>
                  <a:tcPr marL="99058" marR="99058" marT="45711" marB="45711" horzOverflow="overflow">
                    <a:lnL w="28575"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Narrow" pitchFamily="34" charset="0"/>
                          <a:cs typeface="Arial" charset="0"/>
                        </a:rPr>
                        <a:t>Outstanding</a:t>
                      </a:r>
                    </a:p>
                  </a:txBody>
                  <a:tcPr marL="99058" marR="99058" marT="45711" marB="45711"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solidFill>
                      <a:srgbClr val="FF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Arial Narrow" pitchFamily="34" charset="0"/>
                          <a:cs typeface="Arial" charset="0"/>
                        </a:rPr>
                        <a:t> Extraordinary level of achievement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Arial Narrow" pitchFamily="34" charset="0"/>
                          <a:cs typeface="Arial" charset="0"/>
                        </a:rPr>
                        <a:t> Exceptional job mastery in all major areas of responsibility have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Narrow" pitchFamily="34" charset="0"/>
                          <a:cs typeface="Arial" charset="0"/>
                        </a:rPr>
                        <a:t> demonstrated</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Arial Narrow" pitchFamily="34" charset="0"/>
                          <a:cs typeface="Arial" charset="0"/>
                        </a:rPr>
                        <a:t> Marked excellence of achievement and contributions to the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Narrow" pitchFamily="34" charset="0"/>
                          <a:cs typeface="Arial" charset="0"/>
                        </a:rPr>
                        <a:t>  organization</a:t>
                      </a:r>
                    </a:p>
                  </a:txBody>
                  <a:tcPr marL="99058" marR="99058" marT="45711" marB="45711" horzOverflow="overflow">
                    <a:lnL w="12700" cap="flat" cmpd="sng" algn="ctr">
                      <a:solidFill>
                        <a:srgbClr val="008000"/>
                      </a:solidFill>
                      <a:prstDash val="solid"/>
                      <a:round/>
                      <a:headEnd type="none" w="med" len="med"/>
                      <a:tailEnd type="none" w="med" len="med"/>
                    </a:lnL>
                    <a:lnR w="28575"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2"/>
                  </a:ext>
                </a:extLst>
              </a:tr>
              <a:tr h="6820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Narrow" pitchFamily="34" charset="0"/>
                          <a:cs typeface="Arial" charset="0"/>
                        </a:rPr>
                        <a:t>4</a:t>
                      </a:r>
                    </a:p>
                  </a:txBody>
                  <a:tcPr marL="99058" marR="99058" marT="45711" marB="45711" horzOverflow="overflow">
                    <a:lnL w="28575"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Arial Narrow" pitchFamily="34" charset="0"/>
                          <a:cs typeface="Arial" charset="0"/>
                        </a:rPr>
                        <a:t>Very Satisfactory</a:t>
                      </a:r>
                    </a:p>
                  </a:txBody>
                  <a:tcPr marL="99058" marR="99058" marT="45711" marB="45711"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Arial Narrow" pitchFamily="34" charset="0"/>
                          <a:cs typeface="Arial" charset="0"/>
                        </a:rPr>
                        <a:t> Exceeded expectations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Arial Narrow" pitchFamily="34" charset="0"/>
                          <a:cs typeface="Arial" charset="0"/>
                        </a:rPr>
                        <a:t> All goals, objectives and targets were achieved above standards</a:t>
                      </a:r>
                    </a:p>
                  </a:txBody>
                  <a:tcPr marL="99058" marR="99058" marT="45711" marB="45711" horzOverflow="overflow">
                    <a:lnL w="12700" cap="flat" cmpd="sng" algn="ctr">
                      <a:solidFill>
                        <a:srgbClr val="008000"/>
                      </a:solidFill>
                      <a:prstDash val="solid"/>
                      <a:round/>
                      <a:headEnd type="none" w="med" len="med"/>
                      <a:tailEnd type="none" w="med" len="med"/>
                    </a:lnL>
                    <a:lnR w="28575"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6820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Narrow" pitchFamily="34" charset="0"/>
                          <a:cs typeface="Arial" charset="0"/>
                        </a:rPr>
                        <a:t>3</a:t>
                      </a:r>
                    </a:p>
                  </a:txBody>
                  <a:tcPr marL="99058" marR="99058" marT="45711" marB="45711" horzOverflow="overflow">
                    <a:lnL w="28575"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Arial Narrow" pitchFamily="34" charset="0"/>
                          <a:cs typeface="Arial" charset="0"/>
                        </a:rPr>
                        <a:t>Satisfactory</a:t>
                      </a:r>
                    </a:p>
                  </a:txBody>
                  <a:tcPr marL="99058" marR="99058" marT="45711" marB="45711"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Arial Narrow" pitchFamily="34" charset="0"/>
                          <a:cs typeface="Arial" charset="0"/>
                        </a:rPr>
                        <a:t> Met expectations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Arial Narrow" pitchFamily="34" charset="0"/>
                          <a:cs typeface="Arial" charset="0"/>
                        </a:rPr>
                        <a:t> Most critical annual goals are met</a:t>
                      </a:r>
                    </a:p>
                  </a:txBody>
                  <a:tcPr marL="99058" marR="99058" marT="45711" marB="45711" horzOverflow="overflow">
                    <a:lnL w="12700" cap="flat" cmpd="sng" algn="ctr">
                      <a:solidFill>
                        <a:srgbClr val="008000"/>
                      </a:solidFill>
                      <a:prstDash val="solid"/>
                      <a:round/>
                      <a:headEnd type="none" w="med" len="med"/>
                      <a:tailEnd type="none" w="med" len="med"/>
                    </a:lnL>
                    <a:lnR w="28575"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6820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000000"/>
                          </a:solidFill>
                          <a:effectLst/>
                          <a:latin typeface="Arial Narrow" pitchFamily="34" charset="0"/>
                          <a:cs typeface="Arial" charset="0"/>
                        </a:rPr>
                        <a:t>2</a:t>
                      </a:r>
                    </a:p>
                  </a:txBody>
                  <a:tcPr marL="99058" marR="99058" marT="45711" marB="45711" horzOverflow="overflow">
                    <a:lnL w="28575"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Arial Narrow" pitchFamily="34" charset="0"/>
                          <a:cs typeface="Arial" charset="0"/>
                        </a:rPr>
                        <a:t>Unsatisfactory</a:t>
                      </a:r>
                    </a:p>
                  </a:txBody>
                  <a:tcPr marL="99058" marR="99058" marT="45711" marB="45711"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Arial Narrow" pitchFamily="34" charset="0"/>
                          <a:cs typeface="Arial" charset="0"/>
                        </a:rPr>
                        <a:t> Failed to meet expectations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Arial Narrow" pitchFamily="34" charset="0"/>
                          <a:cs typeface="Arial" charset="0"/>
                        </a:rPr>
                        <a:t> One or more of the most critical goals were not met</a:t>
                      </a:r>
                      <a:endParaRPr kumimoji="0" lang="en-US" sz="1800" b="0" i="0" u="none" strike="noStrike" cap="none" normalizeH="0" baseline="0" dirty="0" smtClean="0">
                        <a:ln>
                          <a:noFill/>
                        </a:ln>
                        <a:solidFill>
                          <a:srgbClr val="000000"/>
                        </a:solidFill>
                        <a:effectLst/>
                        <a:latin typeface="Arial Narrow" pitchFamily="34" charset="0"/>
                        <a:cs typeface="Arial" charset="0"/>
                      </a:endParaRPr>
                    </a:p>
                  </a:txBody>
                  <a:tcPr marL="99058" marR="99058" marT="45711" marB="45711" horzOverflow="overflow">
                    <a:lnL w="12700" cap="flat" cmpd="sng" algn="ctr">
                      <a:solidFill>
                        <a:srgbClr val="008000"/>
                      </a:solidFill>
                      <a:prstDash val="solid"/>
                      <a:round/>
                      <a:headEnd type="none" w="med" len="med"/>
                      <a:tailEnd type="none" w="med" len="med"/>
                    </a:lnL>
                    <a:lnR w="28575"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5"/>
                  </a:ext>
                </a:extLst>
              </a:tr>
              <a:tr h="7152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Narrow" pitchFamily="34" charset="0"/>
                          <a:cs typeface="Arial" charset="0"/>
                        </a:rPr>
                        <a:t>1</a:t>
                      </a:r>
                    </a:p>
                  </a:txBody>
                  <a:tcPr marL="99058" marR="99058" marT="45711" marB="45711" horzOverflow="overflow">
                    <a:lnL w="28575"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solidFill>
                      <a:srgbClr val="CC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Arial Narrow" pitchFamily="34" charset="0"/>
                          <a:cs typeface="Arial" charset="0"/>
                        </a:rPr>
                        <a:t>Poor</a:t>
                      </a:r>
                    </a:p>
                  </a:txBody>
                  <a:tcPr marL="99058" marR="99058" marT="45711" marB="45711"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solidFill>
                      <a:srgbClr val="CC99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800" b="0" i="0" u="none" strike="noStrike" cap="none" normalizeH="0" baseline="0" dirty="0" smtClean="0">
                          <a:ln>
                            <a:noFill/>
                          </a:ln>
                          <a:solidFill>
                            <a:srgbClr val="000000"/>
                          </a:solidFill>
                          <a:effectLst/>
                          <a:latin typeface="Arial Narrow" pitchFamily="34" charset="0"/>
                          <a:cs typeface="Arial" charset="0"/>
                        </a:rPr>
                        <a:t> </a:t>
                      </a:r>
                      <a:r>
                        <a:rPr kumimoji="0" lang="en-US" sz="1600" b="0" i="0" u="none" strike="noStrike" cap="none" normalizeH="0" baseline="0" dirty="0" smtClean="0">
                          <a:ln>
                            <a:noFill/>
                          </a:ln>
                          <a:solidFill>
                            <a:srgbClr val="000000"/>
                          </a:solidFill>
                          <a:effectLst/>
                          <a:latin typeface="Arial Narrow" pitchFamily="34" charset="0"/>
                          <a:cs typeface="Arial" charset="0"/>
                        </a:rPr>
                        <a:t>Consistently below expectations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Arial Narrow" pitchFamily="34" charset="0"/>
                          <a:cs typeface="Arial" charset="0"/>
                        </a:rPr>
                        <a:t> Reasonable progress toward critical goals was not made</a:t>
                      </a:r>
                      <a:endParaRPr kumimoji="0" lang="en-US" sz="1800" b="0" i="0" u="none" strike="noStrike" cap="none" normalizeH="0" baseline="0" dirty="0" smtClean="0">
                        <a:ln>
                          <a:noFill/>
                        </a:ln>
                        <a:solidFill>
                          <a:srgbClr val="000000"/>
                        </a:solidFill>
                        <a:effectLst/>
                        <a:latin typeface="Arial Narrow" pitchFamily="34" charset="0"/>
                        <a:cs typeface="Arial" charset="0"/>
                      </a:endParaRPr>
                    </a:p>
                  </a:txBody>
                  <a:tcPr marL="99058" marR="99058" marT="45711" marB="45711" horzOverflow="overflow">
                    <a:lnL w="12700" cap="flat" cmpd="sng" algn="ctr">
                      <a:solidFill>
                        <a:srgbClr val="008000"/>
                      </a:solidFill>
                      <a:prstDash val="solid"/>
                      <a:round/>
                      <a:headEnd type="none" w="med" len="med"/>
                      <a:tailEnd type="none" w="med" len="med"/>
                    </a:lnL>
                    <a:lnR w="28575"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solidFill>
                      <a:srgbClr val="CC99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37949438"/>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depth of field green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itle 5"/>
          <p:cNvSpPr>
            <a:spLocks noGrp="1"/>
          </p:cNvSpPr>
          <p:nvPr>
            <p:ph type="title"/>
          </p:nvPr>
        </p:nvSpPr>
        <p:spPr>
          <a:xfrm>
            <a:off x="1573213" y="523875"/>
            <a:ext cx="8794750" cy="1385888"/>
          </a:xfrm>
        </p:spPr>
        <p:txBody>
          <a:bodyPr>
            <a:normAutofit fontScale="90000"/>
          </a:bodyPr>
          <a:lstStyle/>
          <a:p>
            <a:pPr algn="ctr"/>
            <a:r>
              <a:rPr lang="en-US" altLang="id-ID" sz="4800" b="1">
                <a:latin typeface="AR CARTER" pitchFamily="2" charset="0"/>
              </a:rPr>
              <a:t>                             SPMS Rating Ranges </a:t>
            </a:r>
            <a:br>
              <a:rPr lang="en-US" altLang="id-ID" sz="4800" b="1">
                <a:latin typeface="AR CARTER" pitchFamily="2" charset="0"/>
              </a:rPr>
            </a:br>
            <a:r>
              <a:rPr lang="en-US" altLang="id-ID" sz="4800" b="1">
                <a:latin typeface="AR CARTER" pitchFamily="2" charset="0"/>
              </a:rPr>
              <a:t>                 CSC-MC No. 13, Series of 1999                            </a:t>
            </a:r>
            <a:endParaRPr lang="en-PH" altLang="id-ID" sz="4800" b="1">
              <a:latin typeface="AR CARTER" pitchFamily="2" charset="0"/>
            </a:endParaRPr>
          </a:p>
        </p:txBody>
      </p:sp>
      <p:sp>
        <p:nvSpPr>
          <p:cNvPr id="2" name="TextBox 1"/>
          <p:cNvSpPr txBox="1"/>
          <p:nvPr/>
        </p:nvSpPr>
        <p:spPr>
          <a:xfrm>
            <a:off x="2662239" y="2687639"/>
            <a:ext cx="7483475" cy="2308225"/>
          </a:xfrm>
          <a:prstGeom prst="rect">
            <a:avLst/>
          </a:prstGeom>
          <a:noFill/>
        </p:spPr>
        <p:txBody>
          <a:bodyPr>
            <a:spAutoFit/>
          </a:bodyPr>
          <a:lstStyle/>
          <a:p>
            <a:pPr marL="0" lvl="1">
              <a:defRPr/>
            </a:pPr>
            <a:endParaRPr lang="en-US" altLang="en-US" sz="3600" dirty="0">
              <a:latin typeface="AR CARTER" pitchFamily="2" charset="0"/>
              <a:cs typeface="Arial" charset="0"/>
            </a:endParaRPr>
          </a:p>
          <a:p>
            <a:pPr marL="571500" lvl="1" indent="-571500">
              <a:buFont typeface="Wingdings" pitchFamily="2" charset="2"/>
              <a:buChar char="Ø"/>
              <a:defRPr/>
            </a:pPr>
            <a:endParaRPr lang="en-US" altLang="en-US" sz="3600" dirty="0">
              <a:latin typeface="AR CARTER" pitchFamily="2" charset="0"/>
              <a:cs typeface="Arial" charset="0"/>
            </a:endParaRPr>
          </a:p>
          <a:p>
            <a:pPr>
              <a:defRPr/>
            </a:pPr>
            <a:endParaRPr lang="en-PH" sz="7200" dirty="0">
              <a:latin typeface="AR CARTER" pitchFamily="2" charset="0"/>
              <a:cs typeface="Arial" charset="0"/>
            </a:endParaRPr>
          </a:p>
        </p:txBody>
      </p:sp>
      <p:sp>
        <p:nvSpPr>
          <p:cNvPr id="23557" name="TextBox 5"/>
          <p:cNvSpPr txBox="1">
            <a:spLocks noChangeArrowheads="1"/>
          </p:cNvSpPr>
          <p:nvPr/>
        </p:nvSpPr>
        <p:spPr bwMode="auto">
          <a:xfrm>
            <a:off x="3500438" y="31559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PH" altLang="id-ID" sz="1800">
              <a:latin typeface="Arial" panose="020B0604020202020204" pitchFamily="34" charset="0"/>
            </a:endParaRPr>
          </a:p>
        </p:txBody>
      </p:sp>
      <p:sp>
        <p:nvSpPr>
          <p:cNvPr id="23558" name="Content Placeholder 2"/>
          <p:cNvSpPr>
            <a:spLocks noGrp="1"/>
          </p:cNvSpPr>
          <p:nvPr>
            <p:ph idx="1"/>
          </p:nvPr>
        </p:nvSpPr>
        <p:spPr>
          <a:xfrm>
            <a:off x="2487613" y="2460625"/>
            <a:ext cx="7880350" cy="3716338"/>
          </a:xfrm>
        </p:spPr>
        <p:txBody>
          <a:bodyPr/>
          <a:lstStyle/>
          <a:p>
            <a:r>
              <a:rPr lang="en-PH" altLang="id-ID" smtClean="0"/>
              <a:t>Outstanding           (5) 	=  	130 % and UP</a:t>
            </a:r>
          </a:p>
          <a:p>
            <a:r>
              <a:rPr lang="en-PH" altLang="id-ID" smtClean="0"/>
              <a:t>Very Satisfactory  (4) 	=  	115 % to 129 %</a:t>
            </a:r>
          </a:p>
          <a:p>
            <a:r>
              <a:rPr lang="en-PH" altLang="id-ID" smtClean="0"/>
              <a:t>Satisfactory             (3) 	=  	100 % - 114 %</a:t>
            </a:r>
          </a:p>
          <a:p>
            <a:r>
              <a:rPr lang="en-PH" altLang="id-ID" smtClean="0"/>
              <a:t>Unsatisfactory       (2) 	=   	99 % - 51 %</a:t>
            </a:r>
          </a:p>
          <a:p>
            <a:r>
              <a:rPr lang="en-PH" altLang="id-ID" smtClean="0"/>
              <a:t>Poor                            (1) 	=	 50 %  and BELOW</a:t>
            </a:r>
          </a:p>
          <a:p>
            <a:endParaRPr lang="en-PH" altLang="id-ID" smtClean="0"/>
          </a:p>
        </p:txBody>
      </p:sp>
    </p:spTree>
    <p:extLst>
      <p:ext uri="{BB962C8B-B14F-4D97-AF65-F5344CB8AC3E}">
        <p14:creationId xmlns:p14="http://schemas.microsoft.com/office/powerpoint/2010/main" val="2669401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depth of field green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itle 5"/>
          <p:cNvSpPr>
            <a:spLocks noGrp="1"/>
          </p:cNvSpPr>
          <p:nvPr>
            <p:ph type="title"/>
          </p:nvPr>
        </p:nvSpPr>
        <p:spPr>
          <a:xfrm>
            <a:off x="1573213" y="484189"/>
            <a:ext cx="8794750" cy="1317625"/>
          </a:xfrm>
        </p:spPr>
        <p:txBody>
          <a:bodyPr>
            <a:normAutofit fontScale="90000"/>
          </a:bodyPr>
          <a:lstStyle/>
          <a:p>
            <a:pPr algn="ctr"/>
            <a:r>
              <a:rPr lang="en-US" altLang="id-ID" sz="4800" b="1">
                <a:latin typeface="AR CARTER" pitchFamily="2" charset="0"/>
              </a:rPr>
              <a:t>                             SPMS General Rules</a:t>
            </a:r>
            <a:br>
              <a:rPr lang="en-US" altLang="id-ID" sz="4800" b="1">
                <a:latin typeface="AR CARTER" pitchFamily="2" charset="0"/>
              </a:rPr>
            </a:br>
            <a:r>
              <a:rPr lang="en-US" altLang="id-ID" sz="4800" b="1">
                <a:latin typeface="AR CARTER" pitchFamily="2" charset="0"/>
              </a:rPr>
              <a:t>                              Grading System                             </a:t>
            </a:r>
            <a:endParaRPr lang="en-PH" altLang="id-ID" sz="4800" b="1">
              <a:latin typeface="AR CARTER" pitchFamily="2" charset="0"/>
            </a:endParaRPr>
          </a:p>
        </p:txBody>
      </p:sp>
      <p:sp>
        <p:nvSpPr>
          <p:cNvPr id="2" name="TextBox 1"/>
          <p:cNvSpPr txBox="1"/>
          <p:nvPr/>
        </p:nvSpPr>
        <p:spPr>
          <a:xfrm>
            <a:off x="2662239" y="2687639"/>
            <a:ext cx="7483475" cy="2308225"/>
          </a:xfrm>
          <a:prstGeom prst="rect">
            <a:avLst/>
          </a:prstGeom>
          <a:noFill/>
        </p:spPr>
        <p:txBody>
          <a:bodyPr>
            <a:spAutoFit/>
          </a:bodyPr>
          <a:lstStyle/>
          <a:p>
            <a:pPr marL="0" lvl="1">
              <a:defRPr/>
            </a:pPr>
            <a:endParaRPr lang="en-US" altLang="en-US" sz="3600" dirty="0">
              <a:latin typeface="AR CARTER" pitchFamily="2" charset="0"/>
              <a:cs typeface="Arial" charset="0"/>
            </a:endParaRPr>
          </a:p>
          <a:p>
            <a:pPr marL="571500" lvl="1" indent="-571500">
              <a:buFont typeface="Wingdings" pitchFamily="2" charset="2"/>
              <a:buChar char="Ø"/>
              <a:defRPr/>
            </a:pPr>
            <a:endParaRPr lang="en-US" altLang="en-US" sz="3600" dirty="0">
              <a:latin typeface="AR CARTER" pitchFamily="2" charset="0"/>
              <a:cs typeface="Arial" charset="0"/>
            </a:endParaRPr>
          </a:p>
          <a:p>
            <a:pPr>
              <a:defRPr/>
            </a:pPr>
            <a:endParaRPr lang="en-PH" sz="7200" dirty="0">
              <a:latin typeface="AR CARTER" pitchFamily="2" charset="0"/>
              <a:cs typeface="Arial" charset="0"/>
            </a:endParaRPr>
          </a:p>
        </p:txBody>
      </p:sp>
      <p:sp>
        <p:nvSpPr>
          <p:cNvPr id="24581" name="TextBox 5"/>
          <p:cNvSpPr txBox="1">
            <a:spLocks noChangeArrowheads="1"/>
          </p:cNvSpPr>
          <p:nvPr/>
        </p:nvSpPr>
        <p:spPr bwMode="auto">
          <a:xfrm>
            <a:off x="3500438" y="31559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PH" altLang="id-ID" sz="1800">
              <a:latin typeface="Arial" panose="020B0604020202020204" pitchFamily="34" charset="0"/>
            </a:endParaRPr>
          </a:p>
        </p:txBody>
      </p:sp>
      <p:sp>
        <p:nvSpPr>
          <p:cNvPr id="3" name="Content Placeholder 2"/>
          <p:cNvSpPr>
            <a:spLocks noGrp="1"/>
          </p:cNvSpPr>
          <p:nvPr>
            <p:ph idx="1"/>
          </p:nvPr>
        </p:nvSpPr>
        <p:spPr>
          <a:xfrm>
            <a:off x="2168526" y="2474914"/>
            <a:ext cx="7853363" cy="3729037"/>
          </a:xfrm>
        </p:spPr>
        <p:txBody>
          <a:bodyPr/>
          <a:lstStyle/>
          <a:p>
            <a:pPr marL="119062" indent="0" algn="ctr">
              <a:buNone/>
              <a:defRPr/>
            </a:pPr>
            <a:r>
              <a:rPr lang="en-US" sz="3600" dirty="0"/>
              <a:t>The average performance rating of all individual employees shall </a:t>
            </a:r>
            <a:r>
              <a:rPr lang="en-US" sz="3600" u="sng" dirty="0"/>
              <a:t>NOT</a:t>
            </a:r>
            <a:r>
              <a:rPr lang="en-US" sz="3600" dirty="0"/>
              <a:t> go higher than the final performance </a:t>
            </a:r>
          </a:p>
          <a:p>
            <a:pPr marL="119062" indent="0" algn="ctr">
              <a:buNone/>
              <a:defRPr/>
            </a:pPr>
            <a:r>
              <a:rPr lang="en-US" sz="3600" dirty="0"/>
              <a:t>rating of the office</a:t>
            </a:r>
          </a:p>
          <a:p>
            <a:pPr marL="119062" indent="0" algn="ctr">
              <a:buNone/>
              <a:defRPr/>
            </a:pPr>
            <a:endParaRPr lang="en-US" sz="3600" dirty="0"/>
          </a:p>
          <a:p>
            <a:pPr marL="119062" indent="0">
              <a:buNone/>
              <a:defRPr/>
            </a:pPr>
            <a:r>
              <a:rPr lang="en-US" sz="3600" dirty="0"/>
              <a:t> 		  </a:t>
            </a:r>
            <a:r>
              <a:rPr lang="en-US" sz="3600" b="1" u="sng" dirty="0"/>
              <a:t>( O.R.  = or &gt; A. R. E. )</a:t>
            </a:r>
          </a:p>
          <a:p>
            <a:pPr>
              <a:buFont typeface="Arial" charset="0"/>
              <a:buChar char="•"/>
              <a:defRPr/>
            </a:pPr>
            <a:endParaRPr lang="en-PH" dirty="0"/>
          </a:p>
        </p:txBody>
      </p:sp>
    </p:spTree>
    <p:extLst>
      <p:ext uri="{BB962C8B-B14F-4D97-AF65-F5344CB8AC3E}">
        <p14:creationId xmlns:p14="http://schemas.microsoft.com/office/powerpoint/2010/main" val="3919005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1752599" y="98412"/>
          <a:ext cx="8686801" cy="5768989"/>
        </p:xfrm>
        <a:graphic>
          <a:graphicData uri="http://schemas.openxmlformats.org/drawingml/2006/table">
            <a:tbl>
              <a:tblPr/>
              <a:tblGrid>
                <a:gridCol w="246436">
                  <a:extLst>
                    <a:ext uri="{9D8B030D-6E8A-4147-A177-3AD203B41FA5}">
                      <a16:colId xmlns:a16="http://schemas.microsoft.com/office/drawing/2014/main" val="20000"/>
                    </a:ext>
                  </a:extLst>
                </a:gridCol>
                <a:gridCol w="2760832">
                  <a:extLst>
                    <a:ext uri="{9D8B030D-6E8A-4147-A177-3AD203B41FA5}">
                      <a16:colId xmlns:a16="http://schemas.microsoft.com/office/drawing/2014/main" val="20001"/>
                    </a:ext>
                  </a:extLst>
                </a:gridCol>
                <a:gridCol w="751443">
                  <a:extLst>
                    <a:ext uri="{9D8B030D-6E8A-4147-A177-3AD203B41FA5}">
                      <a16:colId xmlns:a16="http://schemas.microsoft.com/office/drawing/2014/main" val="20002"/>
                    </a:ext>
                  </a:extLst>
                </a:gridCol>
                <a:gridCol w="496130">
                  <a:extLst>
                    <a:ext uri="{9D8B030D-6E8A-4147-A177-3AD203B41FA5}">
                      <a16:colId xmlns:a16="http://schemas.microsoft.com/office/drawing/2014/main" val="20003"/>
                    </a:ext>
                  </a:extLst>
                </a:gridCol>
                <a:gridCol w="88558">
                  <a:extLst>
                    <a:ext uri="{9D8B030D-6E8A-4147-A177-3AD203B41FA5}">
                      <a16:colId xmlns:a16="http://schemas.microsoft.com/office/drawing/2014/main" val="20004"/>
                    </a:ext>
                  </a:extLst>
                </a:gridCol>
                <a:gridCol w="1621076">
                  <a:extLst>
                    <a:ext uri="{9D8B030D-6E8A-4147-A177-3AD203B41FA5}">
                      <a16:colId xmlns:a16="http://schemas.microsoft.com/office/drawing/2014/main" val="20005"/>
                    </a:ext>
                  </a:extLst>
                </a:gridCol>
                <a:gridCol w="385053">
                  <a:extLst>
                    <a:ext uri="{9D8B030D-6E8A-4147-A177-3AD203B41FA5}">
                      <a16:colId xmlns:a16="http://schemas.microsoft.com/office/drawing/2014/main" val="20006"/>
                    </a:ext>
                  </a:extLst>
                </a:gridCol>
                <a:gridCol w="385053">
                  <a:extLst>
                    <a:ext uri="{9D8B030D-6E8A-4147-A177-3AD203B41FA5}">
                      <a16:colId xmlns:a16="http://schemas.microsoft.com/office/drawing/2014/main" val="20007"/>
                    </a:ext>
                  </a:extLst>
                </a:gridCol>
                <a:gridCol w="381204">
                  <a:extLst>
                    <a:ext uri="{9D8B030D-6E8A-4147-A177-3AD203B41FA5}">
                      <a16:colId xmlns:a16="http://schemas.microsoft.com/office/drawing/2014/main" val="20008"/>
                    </a:ext>
                  </a:extLst>
                </a:gridCol>
                <a:gridCol w="385053">
                  <a:extLst>
                    <a:ext uri="{9D8B030D-6E8A-4147-A177-3AD203B41FA5}">
                      <a16:colId xmlns:a16="http://schemas.microsoft.com/office/drawing/2014/main" val="20009"/>
                    </a:ext>
                  </a:extLst>
                </a:gridCol>
                <a:gridCol w="1185963">
                  <a:extLst>
                    <a:ext uri="{9D8B030D-6E8A-4147-A177-3AD203B41FA5}">
                      <a16:colId xmlns:a16="http://schemas.microsoft.com/office/drawing/2014/main" val="20010"/>
                    </a:ext>
                  </a:extLst>
                </a:gridCol>
              </a:tblGrid>
              <a:tr h="292491">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a:noFill/>
                    </a:lnB>
                  </a:tcPr>
                </a:tc>
                <a:tc gridSpan="10">
                  <a:txBody>
                    <a:bodyPr/>
                    <a:lstStyle/>
                    <a:p>
                      <a:pPr algn="ctr" fontAlgn="ctr"/>
                      <a:r>
                        <a:rPr lang="en-PH" sz="1600" b="1" i="0" u="none" strike="noStrike" dirty="0">
                          <a:solidFill>
                            <a:srgbClr val="000000"/>
                          </a:solidFill>
                          <a:latin typeface="+mn-lt"/>
                        </a:rPr>
                        <a:t>INDIVIDUAL PERFORMANCE COMMITMENT AND REVIEW (IPCR)</a:t>
                      </a:r>
                    </a:p>
                  </a:txBody>
                  <a:tcPr marL="4363" marR="4363" marT="4363" marB="0" anchor="ctr">
                    <a:lnL>
                      <a:noFill/>
                    </a:lnL>
                    <a:lnR>
                      <a:noFill/>
                    </a:lnR>
                    <a:lnT>
                      <a:noFill/>
                    </a:lnT>
                    <a:lnB>
                      <a:noFill/>
                    </a:lnB>
                  </a:tcPr>
                </a:tc>
                <a:tc hMerge="1">
                  <a:txBody>
                    <a:bodyPr/>
                    <a:lstStyle/>
                    <a:p>
                      <a:endParaRPr lang="en-PH" dirty="0"/>
                    </a:p>
                  </a:txBody>
                  <a:tcPr/>
                </a:tc>
                <a:tc hMerge="1">
                  <a:txBody>
                    <a:bodyPr/>
                    <a:lstStyle/>
                    <a:p>
                      <a:endParaRPr lang="en-US"/>
                    </a:p>
                  </a:txBody>
                  <a:tcPr/>
                </a:tc>
                <a:tc hMerge="1">
                  <a:txBody>
                    <a:bodyPr/>
                    <a:lstStyle/>
                    <a:p>
                      <a:endParaRPr lang="en-PH"/>
                    </a:p>
                  </a:txBody>
                  <a:tcPr/>
                </a:tc>
                <a:tc hMerge="1">
                  <a:txBody>
                    <a:bodyPr/>
                    <a:lstStyle/>
                    <a:p>
                      <a:endParaRPr lang="en-US"/>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00"/>
                  </a:ext>
                </a:extLst>
              </a:tr>
              <a:tr h="202030">
                <a:tc>
                  <a:txBody>
                    <a:bodyPr/>
                    <a:lstStyle/>
                    <a:p>
                      <a:pPr algn="l" fontAlgn="ctr"/>
                      <a:endParaRPr lang="en-PH" sz="500" b="0" i="0" u="none" strike="noStrike">
                        <a:solidFill>
                          <a:srgbClr val="000000"/>
                        </a:solidFill>
                        <a:latin typeface="Calibri"/>
                      </a:endParaRPr>
                    </a:p>
                  </a:txBody>
                  <a:tcPr marL="4363" marR="4363" marT="4363" marB="0" anchor="ctr">
                    <a:lnL>
                      <a:noFill/>
                    </a:lnL>
                    <a:lnR>
                      <a:noFill/>
                    </a:lnR>
                    <a:lnT>
                      <a:noFill/>
                    </a:lnT>
                    <a:lnB>
                      <a:noFill/>
                    </a:lnB>
                  </a:tcPr>
                </a:tc>
                <a:tc gridSpan="5">
                  <a:txBody>
                    <a:bodyPr/>
                    <a:lstStyle/>
                    <a:p>
                      <a:pPr algn="ctr" fontAlgn="ctr"/>
                      <a:endParaRPr lang="en-PH" sz="500" b="1" i="0" u="none" strike="noStrike" dirty="0">
                        <a:solidFill>
                          <a:srgbClr val="000000"/>
                        </a:solidFill>
                        <a:latin typeface="Arial"/>
                      </a:endParaRPr>
                    </a:p>
                  </a:txBody>
                  <a:tcPr marL="4363" marR="4363" marT="4363" marB="0" anchor="ctr">
                    <a:lnL>
                      <a:noFill/>
                    </a:lnL>
                    <a:lnR>
                      <a:noFill/>
                    </a:lnR>
                    <a:lnT>
                      <a:noFill/>
                    </a:lnT>
                    <a:lnB>
                      <a:noFill/>
                    </a:lnB>
                  </a:tcPr>
                </a:tc>
                <a:tc hMerge="1">
                  <a:txBody>
                    <a:bodyPr/>
                    <a:lstStyle/>
                    <a:p>
                      <a:endParaRPr lang="en-PH"/>
                    </a:p>
                  </a:txBody>
                  <a:tcPr/>
                </a:tc>
                <a:tc hMerge="1">
                  <a:txBody>
                    <a:bodyPr/>
                    <a:lstStyle/>
                    <a:p>
                      <a:endParaRPr lang="en-US"/>
                    </a:p>
                  </a:txBody>
                  <a:tcPr/>
                </a:tc>
                <a:tc hMerge="1">
                  <a:txBody>
                    <a:bodyPr/>
                    <a:lstStyle/>
                    <a:p>
                      <a:endParaRPr lang="en-PH"/>
                    </a:p>
                  </a:txBody>
                  <a:tcPr/>
                </a:tc>
                <a:tc hMerge="1">
                  <a:txBody>
                    <a:bodyPr/>
                    <a:lstStyle/>
                    <a:p>
                      <a:endParaRPr lang="en-US"/>
                    </a:p>
                  </a:txBody>
                  <a:tcPr/>
                </a:tc>
                <a:tc>
                  <a:txBody>
                    <a:bodyPr/>
                    <a:lstStyle/>
                    <a:p>
                      <a:pPr algn="ctr" fontAlgn="ctr"/>
                      <a:endParaRPr lang="en-PH" sz="500" b="1" i="0" u="none" strike="noStrike">
                        <a:solidFill>
                          <a:srgbClr val="000000"/>
                        </a:solidFill>
                        <a:latin typeface="Arial"/>
                      </a:endParaRPr>
                    </a:p>
                  </a:txBody>
                  <a:tcPr marL="4363" marR="4363" marT="4363" marB="0" anchor="ctr">
                    <a:lnL>
                      <a:noFill/>
                    </a:lnL>
                    <a:lnR>
                      <a:noFill/>
                    </a:lnR>
                    <a:lnT>
                      <a:noFill/>
                    </a:lnT>
                    <a:lnB>
                      <a:noFill/>
                    </a:lnB>
                  </a:tcPr>
                </a:tc>
                <a:tc>
                  <a:txBody>
                    <a:bodyPr/>
                    <a:lstStyle/>
                    <a:p>
                      <a:pPr algn="ctr" fontAlgn="ctr"/>
                      <a:endParaRPr lang="en-PH" sz="500" b="1" i="0" u="none" strike="noStrike">
                        <a:solidFill>
                          <a:srgbClr val="000000"/>
                        </a:solidFill>
                        <a:latin typeface="Arial"/>
                      </a:endParaRPr>
                    </a:p>
                  </a:txBody>
                  <a:tcPr marL="4363" marR="4363" marT="4363" marB="0" anchor="ctr">
                    <a:lnL>
                      <a:noFill/>
                    </a:lnL>
                    <a:lnR>
                      <a:noFill/>
                    </a:lnR>
                    <a:lnT>
                      <a:noFill/>
                    </a:lnT>
                    <a:lnB>
                      <a:noFill/>
                    </a:lnB>
                  </a:tcPr>
                </a:tc>
                <a:tc>
                  <a:txBody>
                    <a:bodyPr/>
                    <a:lstStyle/>
                    <a:p>
                      <a:pPr algn="ctr" fontAlgn="ctr"/>
                      <a:endParaRPr lang="en-PH" sz="500" b="1" i="0" u="none" strike="noStrike">
                        <a:solidFill>
                          <a:srgbClr val="000000"/>
                        </a:solidFill>
                        <a:latin typeface="Arial"/>
                      </a:endParaRPr>
                    </a:p>
                  </a:txBody>
                  <a:tcPr marL="4363" marR="4363" marT="4363" marB="0" anchor="ctr">
                    <a:lnL>
                      <a:noFill/>
                    </a:lnL>
                    <a:lnR>
                      <a:noFill/>
                    </a:lnR>
                    <a:lnT>
                      <a:noFill/>
                    </a:lnT>
                    <a:lnB>
                      <a:noFill/>
                    </a:lnB>
                  </a:tcPr>
                </a:tc>
                <a:tc>
                  <a:txBody>
                    <a:bodyPr/>
                    <a:lstStyle/>
                    <a:p>
                      <a:pPr algn="ctr" fontAlgn="ctr"/>
                      <a:endParaRPr lang="en-PH" sz="500" b="0" i="0" u="none" strike="noStrike">
                        <a:solidFill>
                          <a:srgbClr val="000000"/>
                        </a:solidFill>
                        <a:latin typeface="Calibri"/>
                      </a:endParaRPr>
                    </a:p>
                  </a:txBody>
                  <a:tcPr marL="4363" marR="4363" marT="4363" marB="0" anchor="ctr">
                    <a:lnL>
                      <a:noFill/>
                    </a:lnL>
                    <a:lnR>
                      <a:noFill/>
                    </a:lnR>
                    <a:lnT>
                      <a:noFill/>
                    </a:lnT>
                    <a:lnB>
                      <a:noFill/>
                    </a:lnB>
                  </a:tcPr>
                </a:tc>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a:noFill/>
                    </a:lnB>
                  </a:tcPr>
                </a:tc>
                <a:extLst>
                  <a:ext uri="{0D108BD9-81ED-4DB2-BD59-A6C34878D82A}">
                    <a16:rowId xmlns:a16="http://schemas.microsoft.com/office/drawing/2014/main" val="10001"/>
                  </a:ext>
                </a:extLst>
              </a:tr>
              <a:tr h="410064">
                <a:tc>
                  <a:txBody>
                    <a:bodyPr/>
                    <a:lstStyle/>
                    <a:p>
                      <a:pPr algn="l" fontAlgn="ctr"/>
                      <a:endParaRPr lang="en-PH" sz="800" b="0" i="0" u="none" strike="noStrike">
                        <a:solidFill>
                          <a:srgbClr val="000000"/>
                        </a:solidFill>
                        <a:latin typeface="Calibri"/>
                      </a:endParaRPr>
                    </a:p>
                  </a:txBody>
                  <a:tcPr marL="4363" marR="4363" marT="4363" marB="0" anchor="ctr">
                    <a:lnL>
                      <a:noFill/>
                    </a:lnL>
                    <a:lnR>
                      <a:noFill/>
                    </a:lnR>
                    <a:lnT>
                      <a:noFill/>
                    </a:lnT>
                    <a:lnB>
                      <a:noFill/>
                    </a:lnB>
                  </a:tcPr>
                </a:tc>
                <a:tc gridSpan="10">
                  <a:txBody>
                    <a:bodyPr/>
                    <a:lstStyle/>
                    <a:p>
                      <a:pPr algn="l" fontAlgn="ctr"/>
                      <a:r>
                        <a:rPr lang="en-PH" sz="800" b="1" i="0" u="none" strike="noStrike" dirty="0">
                          <a:solidFill>
                            <a:srgbClr val="000000"/>
                          </a:solidFill>
                          <a:latin typeface="Arial"/>
                        </a:rPr>
                        <a:t>I, ____(name)_____,  ____(position) ____ at the ___(department)___, commit to deliver and agree to be rated on the attainment of the following targets in accordance with the indicated measures for the period ________________.</a:t>
                      </a:r>
                    </a:p>
                  </a:txBody>
                  <a:tcPr marL="4363" marR="4363" marT="4363" marB="0" anchor="ctr">
                    <a:lnL>
                      <a:noFill/>
                    </a:lnL>
                    <a:lnR>
                      <a:noFill/>
                    </a:lnR>
                    <a:lnT>
                      <a:noFill/>
                    </a:lnT>
                    <a:lnB>
                      <a:noFill/>
                    </a:lnB>
                  </a:tcPr>
                </a:tc>
                <a:tc hMerge="1">
                  <a:txBody>
                    <a:bodyPr/>
                    <a:lstStyle/>
                    <a:p>
                      <a:endParaRPr lang="en-PH"/>
                    </a:p>
                  </a:txBody>
                  <a:tcPr/>
                </a:tc>
                <a:tc hMerge="1">
                  <a:txBody>
                    <a:bodyPr/>
                    <a:lstStyle/>
                    <a:p>
                      <a:endParaRPr lang="en-US"/>
                    </a:p>
                  </a:txBody>
                  <a:tcPr/>
                </a:tc>
                <a:tc hMerge="1">
                  <a:txBody>
                    <a:bodyPr/>
                    <a:lstStyle/>
                    <a:p>
                      <a:endParaRPr lang="en-PH"/>
                    </a:p>
                  </a:txBody>
                  <a:tcPr/>
                </a:tc>
                <a:tc hMerge="1">
                  <a:txBody>
                    <a:bodyPr/>
                    <a:lstStyle/>
                    <a:p>
                      <a:endParaRPr lang="en-US"/>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02"/>
                  </a:ext>
                </a:extLst>
              </a:tr>
              <a:tr h="456281">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a:noFill/>
                    </a:lnB>
                  </a:tcPr>
                </a:tc>
                <a:tc gridSpan="2">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ctr"/>
                      <a:endParaRPr lang="en-PH" sz="11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gridSpan="2">
                  <a:txBody>
                    <a:bodyPr/>
                    <a:lstStyle/>
                    <a:p>
                      <a:endParaRPr lang="en-US" dirty="0"/>
                    </a:p>
                  </a:txBody>
                  <a:tcPr marL="4363" marR="4363" marT="4363" marB="0" anchor="ctr">
                    <a:lnL>
                      <a:noFill/>
                    </a:lnL>
                    <a:lnR>
                      <a:noFill/>
                    </a:lnR>
                    <a:lnT>
                      <a:noFill/>
                    </a:lnT>
                    <a:lnB w="6350" cap="flat" cmpd="sng" algn="ctr">
                      <a:noFill/>
                      <a:prstDash val="solid"/>
                      <a:round/>
                      <a:headEnd type="none" w="med" len="med"/>
                      <a:tailEnd type="none" w="med" len="med"/>
                    </a:lnB>
                  </a:tcPr>
                </a:tc>
                <a:tc hMerge="1">
                  <a:txBody>
                    <a:bodyPr/>
                    <a:lstStyle/>
                    <a:p>
                      <a:pPr algn="l" fontAlgn="ctr"/>
                      <a:endParaRPr lang="en-PH" sz="11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l" fontAlgn="ctr"/>
                      <a:r>
                        <a:rPr lang="en-PH" sz="1100" b="0" i="0" u="none" strike="noStrike" baseline="0" dirty="0">
                          <a:solidFill>
                            <a:srgbClr val="000000"/>
                          </a:solidFill>
                          <a:latin typeface="Calibri"/>
                        </a:rPr>
                        <a:t>    Signature of Employee</a:t>
                      </a:r>
                      <a:endParaRPr lang="en-PH" sz="1100" b="0" i="0" u="none" strike="noStrike" dirty="0">
                        <a:solidFill>
                          <a:srgbClr val="000000"/>
                        </a:solidFill>
                        <a:latin typeface="Calibri"/>
                      </a:endParaRPr>
                    </a:p>
                    <a:p>
                      <a:pPr algn="l" fontAlgn="ctr"/>
                      <a:r>
                        <a:rPr lang="en-PH" sz="1100" b="0" i="0" u="none" strike="noStrike" dirty="0">
                          <a:solidFill>
                            <a:srgbClr val="000000"/>
                          </a:solidFill>
                          <a:latin typeface="Calibri"/>
                        </a:rPr>
                        <a:t>        Date:</a:t>
                      </a:r>
                      <a:r>
                        <a:rPr lang="en-PH" sz="1100" b="0" i="0" u="none" strike="noStrike" baseline="0" dirty="0">
                          <a:solidFill>
                            <a:srgbClr val="000000"/>
                          </a:solidFill>
                          <a:latin typeface="Calibri"/>
                        </a:rPr>
                        <a:t> -------------</a:t>
                      </a:r>
                      <a:endParaRPr lang="en-PH" sz="11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ctr" fontAlgn="ctr"/>
                      <a:endParaRPr lang="en-PH" sz="5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ctr" fontAlgn="ctr"/>
                      <a:endParaRPr lang="en-PH" sz="500" b="0" i="0" u="none" strike="noStrike">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ctr" fontAlgn="ctr"/>
                      <a:endParaRPr lang="en-PH" sz="500" b="0" i="0" u="none" strike="noStrike">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ctr" fontAlgn="ctr"/>
                      <a:endParaRPr lang="en-PH" sz="500" b="0" i="0" u="none" strike="noStrike">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10003"/>
                  </a:ext>
                </a:extLst>
              </a:tr>
              <a:tr h="200032">
                <a:tc>
                  <a:txBody>
                    <a:bodyPr/>
                    <a:lstStyle/>
                    <a:p>
                      <a:pPr algn="l" fontAlgn="ctr"/>
                      <a:endParaRPr lang="en-PH" sz="500" b="0" i="0" u="none" strike="noStrike">
                        <a:solidFill>
                          <a:srgbClr val="000000"/>
                        </a:solidFill>
                        <a:latin typeface="Calibri"/>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endParaRPr lang="en-PH" sz="900" b="0" i="0" u="none" strike="noStrike" dirty="0">
                        <a:solidFill>
                          <a:srgbClr val="000000"/>
                        </a:solidFill>
                        <a:latin typeface="Arial"/>
                      </a:endParaRPr>
                    </a:p>
                    <a:p>
                      <a:pPr algn="l" fontAlgn="ctr"/>
                      <a:r>
                        <a:rPr lang="en-PH" sz="900" b="0" i="0" u="none" strike="noStrike" dirty="0">
                          <a:solidFill>
                            <a:srgbClr val="000000"/>
                          </a:solidFill>
                          <a:latin typeface="Arial"/>
                        </a:rPr>
                        <a:t>APPROVED</a:t>
                      </a:r>
                      <a:r>
                        <a:rPr lang="en-PH" sz="900" b="0" i="0" u="none" strike="noStrike" baseline="0" dirty="0">
                          <a:solidFill>
                            <a:srgbClr val="000000"/>
                          </a:solidFill>
                          <a:latin typeface="Arial"/>
                        </a:rPr>
                        <a:t> BY:</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gridSpan="5">
                  <a:txBody>
                    <a:bodyPr/>
                    <a:lstStyle/>
                    <a:p>
                      <a:r>
                        <a:rPr lang="en-US" dirty="0"/>
                        <a:t>                          </a:t>
                      </a:r>
                    </a:p>
                  </a:txBody>
                  <a:tcPr marL="4363" marR="4363" marT="4363"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hMerge="1">
                  <a:txBody>
                    <a:bodyPr/>
                    <a:lstStyle/>
                    <a:p>
                      <a:endParaRPr lang="en-PH"/>
                    </a:p>
                  </a:txBody>
                  <a:tcPr/>
                </a:tc>
                <a:tc hMerge="1">
                  <a:txBody>
                    <a:bodyPr/>
                    <a:lstStyle/>
                    <a:p>
                      <a:endParaRPr lang="en-US"/>
                    </a:p>
                  </a:txBody>
                  <a:tcPr/>
                </a:tc>
                <a:tc hMerge="1">
                  <a:txBody>
                    <a:bodyPr/>
                    <a:lstStyle/>
                    <a:p>
                      <a:endParaRPr lang="en-PH"/>
                    </a:p>
                  </a:txBody>
                  <a:tcPr/>
                </a:tc>
                <a:tc hMerge="1">
                  <a:txBody>
                    <a:bodyPr/>
                    <a:lstStyle/>
                    <a:p>
                      <a:endParaRPr lang="en-PH"/>
                    </a:p>
                  </a:txBody>
                  <a:tcPr/>
                </a:tc>
                <a:tc rowSpan="2" gridSpan="3">
                  <a:txBody>
                    <a:bodyPr/>
                    <a:lstStyle/>
                    <a:p>
                      <a:pPr algn="ctr" fontAlgn="ctr"/>
                      <a:endParaRPr lang="en-PH" sz="900" b="1" i="0" u="none" strike="noStrike" dirty="0">
                        <a:solidFill>
                          <a:srgbClr val="000000"/>
                        </a:solidFill>
                        <a:latin typeface="Arial"/>
                      </a:endParaRPr>
                    </a:p>
                  </a:txBody>
                  <a:tcPr marL="4363" marR="4363" marT="436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tcPr>
                </a:tc>
                <a:tc rowSpan="2" hMerge="1">
                  <a:txBody>
                    <a:bodyPr/>
                    <a:lstStyle/>
                    <a:p>
                      <a:endParaRPr lang="en-PH"/>
                    </a:p>
                  </a:txBody>
                  <a:tcPr/>
                </a:tc>
                <a:tc rowSpan="2" hMerge="1">
                  <a:txBody>
                    <a:bodyPr/>
                    <a:lstStyle/>
                    <a:p>
                      <a:endParaRPr lang="en-PH"/>
                    </a:p>
                  </a:txBody>
                  <a:tcPr/>
                </a:tc>
                <a:extLst>
                  <a:ext uri="{0D108BD9-81ED-4DB2-BD59-A6C34878D82A}">
                    <a16:rowId xmlns:a16="http://schemas.microsoft.com/office/drawing/2014/main" val="10004"/>
                  </a:ext>
                </a:extLst>
              </a:tr>
              <a:tr h="193431">
                <a:tc>
                  <a:txBody>
                    <a:bodyPr/>
                    <a:lstStyle/>
                    <a:p>
                      <a:pPr algn="l" fontAlgn="ctr"/>
                      <a:endParaRPr lang="en-PH" sz="500" b="0" i="0" u="none" strike="noStrike">
                        <a:solidFill>
                          <a:srgbClr val="000000"/>
                        </a:solidFill>
                        <a:latin typeface="Calibri"/>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PH" sz="900" b="0" i="0" u="none" strike="noStrike" dirty="0">
                          <a:solidFill>
                            <a:srgbClr val="000000"/>
                          </a:solidFill>
                          <a:latin typeface="Arial"/>
                        </a:rPr>
                        <a:t> Name:</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a:txBody>
                    <a:bodyPr/>
                    <a:lstStyle/>
                    <a:p>
                      <a:endParaRPr lang="en-US"/>
                    </a:p>
                  </a:txBody>
                  <a:tcPr marL="4363" marR="4363" marT="4363" marB="0" anchor="ctr">
                    <a:lnL w="6350" cap="flat" cmpd="sng" algn="ctr">
                      <a:solidFill>
                        <a:srgbClr val="000000"/>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gridSpan="2">
                  <a:txBody>
                    <a:bodyPr/>
                    <a:lstStyle/>
                    <a:p>
                      <a:pPr algn="l" fontAlgn="ctr"/>
                      <a:endParaRPr lang="en-PH" sz="900" b="1" i="0" u="none" strike="noStrike" dirty="0">
                        <a:solidFill>
                          <a:srgbClr val="000000"/>
                        </a:solidFill>
                        <a:latin typeface="Arial"/>
                      </a:endParaRPr>
                    </a:p>
                  </a:txBody>
                  <a:tcPr marL="4363" marR="4363" marT="4363" marB="0" anchor="ctr">
                    <a:lnL>
                      <a:noFill/>
                    </a:lnL>
                    <a:lnR>
                      <a:noFill/>
                    </a:lnR>
                    <a:lnT w="6350" cap="flat" cmpd="sng" algn="ctr">
                      <a:noFill/>
                      <a:prstDash val="solid"/>
                      <a:round/>
                      <a:headEnd type="none" w="med" len="med"/>
                      <a:tailEnd type="none" w="med" len="med"/>
                    </a:lnT>
                    <a:lnB>
                      <a:noFill/>
                    </a:lnB>
                  </a:tcPr>
                </a:tc>
                <a:tc hMerge="1">
                  <a:txBody>
                    <a:bodyPr/>
                    <a:lstStyle/>
                    <a:p>
                      <a:endParaRPr lang="en-US"/>
                    </a:p>
                  </a:txBody>
                  <a:tcPr/>
                </a:tc>
                <a:tc>
                  <a:txBody>
                    <a:bodyPr/>
                    <a:lstStyle/>
                    <a:p>
                      <a:pPr algn="ctr" fontAlgn="ctr"/>
                      <a:endParaRPr lang="en-PH" sz="900" b="1" i="0" u="none" strike="noStrike">
                        <a:solidFill>
                          <a:srgbClr val="000000"/>
                        </a:solidFill>
                        <a:latin typeface="Arial"/>
                      </a:endParaRPr>
                    </a:p>
                  </a:txBody>
                  <a:tcPr marL="4363" marR="4363" marT="4363" marB="0" anchor="ctr">
                    <a:lnL>
                      <a:noFill/>
                    </a:lnL>
                    <a:lnR>
                      <a:noFill/>
                    </a:lnR>
                    <a:lnT w="6350" cap="flat" cmpd="sng" algn="ctr">
                      <a:noFill/>
                      <a:prstDash val="solid"/>
                      <a:round/>
                      <a:headEnd type="none" w="med" len="med"/>
                      <a:tailEnd type="none" w="med" len="med"/>
                    </a:lnT>
                    <a:lnB>
                      <a:noFill/>
                    </a:lnB>
                  </a:tcPr>
                </a:tc>
                <a:tc>
                  <a:txBody>
                    <a:bodyPr/>
                    <a:lstStyle/>
                    <a:p>
                      <a:pPr algn="ctr" fontAlgn="ctr"/>
                      <a:endParaRPr lang="en-PH" sz="900" b="1" i="0" u="none" strike="noStrike">
                        <a:solidFill>
                          <a:srgbClr val="000000"/>
                        </a:solidFill>
                        <a:latin typeface="Arial"/>
                      </a:endParaRPr>
                    </a:p>
                  </a:txBody>
                  <a:tcPr marL="4363" marR="4363" marT="4363" marB="0"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tcPr>
                </a:tc>
                <a:tc gridSpan="3" vMerge="1">
                  <a:txBody>
                    <a:bodyPr/>
                    <a:lstStyle/>
                    <a:p>
                      <a:endParaRPr lang="en-PH"/>
                    </a:p>
                  </a:txBody>
                  <a:tcPr/>
                </a:tc>
                <a:tc hMerge="1" vMerge="1">
                  <a:txBody>
                    <a:bodyPr/>
                    <a:lstStyle/>
                    <a:p>
                      <a:endParaRPr lang="en-PH"/>
                    </a:p>
                  </a:txBody>
                  <a:tcPr/>
                </a:tc>
                <a:tc hMerge="1" vMerge="1">
                  <a:txBody>
                    <a:bodyPr/>
                    <a:lstStyle/>
                    <a:p>
                      <a:endParaRPr lang="en-PH"/>
                    </a:p>
                  </a:txBody>
                  <a:tcPr/>
                </a:tc>
                <a:extLst>
                  <a:ext uri="{0D108BD9-81ED-4DB2-BD59-A6C34878D82A}">
                    <a16:rowId xmlns:a16="http://schemas.microsoft.com/office/drawing/2014/main" val="10005"/>
                  </a:ext>
                </a:extLst>
              </a:tr>
              <a:tr h="210032">
                <a:tc rowSpan="2">
                  <a:txBody>
                    <a:bodyPr/>
                    <a:lstStyle/>
                    <a:p>
                      <a:pPr algn="l" fontAlgn="ctr"/>
                      <a:endParaRPr lang="en-PH" sz="500" b="0" i="0" u="none" strike="noStrike" dirty="0">
                        <a:solidFill>
                          <a:srgbClr val="000000"/>
                        </a:solidFill>
                        <a:latin typeface="Calibri"/>
                      </a:endParaRPr>
                    </a:p>
                  </a:txBody>
                  <a:tcPr marL="4363" marR="4363" marT="4363" marB="0" anchor="ctr">
                    <a:lnL>
                      <a:noFill/>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ctr"/>
                      <a:r>
                        <a:rPr lang="en-PH" sz="900" b="1" i="0" u="none" strike="noStrike" dirty="0">
                          <a:solidFill>
                            <a:srgbClr val="000000"/>
                          </a:solidFill>
                          <a:latin typeface="Arial"/>
                        </a:rPr>
                        <a:t>Position:</a:t>
                      </a:r>
                    </a:p>
                  </a:txBody>
                  <a:tcPr marL="4363" marR="4363" marT="4363"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a:noFill/>
                    </a:lnT>
                    <a:lnB w="12700" cap="flat" cmpd="sng" algn="ctr">
                      <a:noFill/>
                      <a:prstDash val="solid"/>
                      <a:round/>
                      <a:headEnd type="none" w="med" len="med"/>
                      <a:tailEnd type="none" w="med" len="med"/>
                    </a:lnB>
                  </a:tcPr>
                </a:tc>
                <a:tc rowSpan="2" gridSpan="3">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a:noFill/>
                    </a:lnR>
                    <a:lnT>
                      <a:noFill/>
                    </a:lnT>
                    <a:lnB w="12700" cap="flat" cmpd="sng" algn="ctr">
                      <a:noFill/>
                      <a:prstDash val="solid"/>
                      <a:round/>
                      <a:headEnd type="none" w="med" len="med"/>
                      <a:tailEnd type="none" w="med" len="med"/>
                    </a:lnB>
                  </a:tcPr>
                </a:tc>
                <a:tc rowSpan="2" hMerge="1">
                  <a:txBody>
                    <a:bodyPr/>
                    <a:lstStyle/>
                    <a:p>
                      <a:endParaRPr lang="en-PH"/>
                    </a:p>
                  </a:txBody>
                  <a:tcPr/>
                </a:tc>
                <a:tc rowSpan="2" hMerge="1">
                  <a:txBody>
                    <a:bodyPr/>
                    <a:lstStyle/>
                    <a:p>
                      <a:endParaRPr lang="en-US"/>
                    </a:p>
                  </a:txBody>
                  <a:tcPr/>
                </a:tc>
                <a:tc rowSpan="3">
                  <a:txBody>
                    <a:bodyPr/>
                    <a:lstStyle/>
                    <a:p>
                      <a:pPr algn="ctr" fontAlgn="ctr"/>
                      <a:endParaRPr lang="en-PH" sz="900" b="1" i="0" u="none" strike="noStrike" dirty="0">
                        <a:solidFill>
                          <a:srgbClr val="000000"/>
                        </a:solidFill>
                        <a:latin typeface="Arial"/>
                      </a:endParaRPr>
                    </a:p>
                  </a:txBody>
                  <a:tcPr marL="4363" marR="4363" marT="4363" marB="0" anchor="ctr">
                    <a:lnL>
                      <a:noFill/>
                    </a:lnL>
                    <a:lnR>
                      <a:noFill/>
                    </a:lnR>
                    <a:lnT>
                      <a:noFill/>
                    </a:lnT>
                    <a:lnB w="12700" cap="flat" cmpd="sng" algn="ctr">
                      <a:solidFill>
                        <a:srgbClr val="000000"/>
                      </a:solidFill>
                      <a:prstDash val="solid"/>
                      <a:round/>
                      <a:headEnd type="none" w="med" len="med"/>
                      <a:tailEnd type="none" w="med" len="med"/>
                    </a:lnB>
                  </a:tcPr>
                </a:tc>
                <a:tc rowSpan="2" gridSpan="2">
                  <a:txBody>
                    <a:bodyPr/>
                    <a:lstStyle/>
                    <a:p>
                      <a:pPr algn="ctr" fontAlgn="ctr"/>
                      <a:endParaRPr lang="en-PH" sz="900" b="1" i="0" u="none" strike="noStrike" dirty="0">
                        <a:solidFill>
                          <a:srgbClr val="000000"/>
                        </a:solidFill>
                        <a:latin typeface="Arial"/>
                      </a:endParaRPr>
                    </a:p>
                  </a:txBody>
                  <a:tcPr marL="4363" marR="4363" marT="4363" marB="0" anchor="ctr">
                    <a:lnL>
                      <a:noFill/>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tcPr>
                </a:tc>
                <a:tc rowSpan="2" hMerge="1">
                  <a:txBody>
                    <a:bodyPr/>
                    <a:lstStyle/>
                    <a:p>
                      <a:pPr algn="ctr"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rowSpan="3">
                  <a:txBody>
                    <a:bodyPr/>
                    <a:lstStyle/>
                    <a:p>
                      <a:pPr algn="ctr" fontAlgn="ctr"/>
                      <a:endParaRPr lang="en-PH" sz="900" b="1" i="0" u="none" strike="noStrike" dirty="0">
                        <a:solidFill>
                          <a:srgbClr val="000000"/>
                        </a:solidFill>
                        <a:latin typeface="Arial"/>
                      </a:endParaRPr>
                    </a:p>
                  </a:txBody>
                  <a:tcPr marL="4363" marR="4363" marT="4363" marB="0" anchor="ctr">
                    <a:lnL>
                      <a:noFill/>
                    </a:lnL>
                    <a:lnR>
                      <a:noFill/>
                    </a:lnR>
                    <a:lnT>
                      <a:noFill/>
                    </a:lnT>
                    <a:lnB w="12700" cap="flat" cmpd="sng" algn="ctr">
                      <a:solidFill>
                        <a:srgbClr val="000000"/>
                      </a:solidFill>
                      <a:prstDash val="solid"/>
                      <a:round/>
                      <a:headEnd type="none" w="med" len="med"/>
                      <a:tailEnd type="none" w="med" len="med"/>
                    </a:lnB>
                  </a:tcPr>
                </a:tc>
                <a:tc rowSpan="3">
                  <a:txBody>
                    <a:bodyPr/>
                    <a:lstStyle/>
                    <a:p>
                      <a:pPr algn="l" fontAlgn="ctr"/>
                      <a:endParaRPr lang="en-PH" sz="900" b="1" i="0" u="none" strike="noStrike" dirty="0">
                        <a:solidFill>
                          <a:srgbClr val="000000"/>
                        </a:solidFill>
                        <a:latin typeface="Arial"/>
                      </a:endParaRPr>
                    </a:p>
                  </a:txBody>
                  <a:tcPr marL="4363" marR="4363" marT="4363" marB="0" anchor="ctr">
                    <a:lnL>
                      <a:noFill/>
                    </a:lnL>
                    <a:lnR w="6350" cap="flat" cmpd="sng" algn="ctr">
                      <a:no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0032">
                <a:tc vMerge="1">
                  <a:txBody>
                    <a:bodyPr/>
                    <a:lstStyle/>
                    <a:p>
                      <a:endParaRPr lang="en-US"/>
                    </a:p>
                  </a:txBody>
                  <a:tcPr/>
                </a:tc>
                <a:tc gridSpan="2">
                  <a:txBody>
                    <a:bodyPr/>
                    <a:lstStyle/>
                    <a:p>
                      <a:pPr algn="l" fontAlgn="ctr"/>
                      <a:r>
                        <a:rPr lang="en-PH" sz="900" b="1" i="0" u="none" strike="noStrike" dirty="0">
                          <a:solidFill>
                            <a:srgbClr val="000000"/>
                          </a:solidFill>
                          <a:latin typeface="Arial"/>
                        </a:rPr>
                        <a:t>Date:</a:t>
                      </a:r>
                    </a:p>
                  </a:txBody>
                  <a:tcPr marL="4363" marR="4363" marT="4363"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193431">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a:noFill/>
                    </a:lnB>
                  </a:tcPr>
                </a:tc>
                <a:tc gridSpan="2">
                  <a:txBody>
                    <a:bodyPr/>
                    <a:lstStyle/>
                    <a:p>
                      <a:pPr algn="l"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a:solidFill>
                          <a:srgbClr val="000000"/>
                        </a:solidFill>
                        <a:latin typeface="Calibri"/>
                      </a:endParaRPr>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endParaRPr lang="en-PH" sz="900" b="0" i="0" u="none" strike="noStrike" dirty="0">
                        <a:solidFill>
                          <a:srgbClr val="000000"/>
                        </a:solidFill>
                        <a:latin typeface="Calibri"/>
                      </a:endParaRPr>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vMerge="1">
                  <a:txBody>
                    <a:bodyPr/>
                    <a:lstStyle/>
                    <a:p>
                      <a:pPr algn="ctr"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l"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10048">
                <a:tc>
                  <a:txBody>
                    <a:bodyPr/>
                    <a:lstStyle/>
                    <a:p>
                      <a:pPr algn="l" fontAlgn="ctr"/>
                      <a:endParaRPr lang="en-PH" sz="500" b="0" i="0" u="none" strike="noStrike">
                        <a:solidFill>
                          <a:srgbClr val="000000"/>
                        </a:solidFill>
                        <a:latin typeface="Calibri"/>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rowSpan="2" gridSpan="2">
                  <a:txBody>
                    <a:bodyPr/>
                    <a:lstStyle/>
                    <a:p>
                      <a:pPr algn="ctr" fontAlgn="ctr"/>
                      <a:r>
                        <a:rPr lang="en-PH" sz="900" b="1" i="0" u="none" strike="noStrike" dirty="0">
                          <a:solidFill>
                            <a:srgbClr val="000000"/>
                          </a:solidFill>
                          <a:latin typeface="Arial"/>
                        </a:rPr>
                        <a:t>MFO</a:t>
                      </a:r>
                    </a:p>
                  </a:txBody>
                  <a:tcPr marL="4363" marR="4363" marT="436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pPr algn="ctr" fontAlgn="ctr"/>
                      <a:endParaRPr lang="en-PH" sz="900" b="1" i="0" u="none" strike="noStrike" dirty="0">
                        <a:solidFill>
                          <a:srgbClr val="000000"/>
                        </a:solidFill>
                        <a:latin typeface="Arial"/>
                      </a:endParaRP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3">
                  <a:txBody>
                    <a:bodyPr/>
                    <a:lstStyle/>
                    <a:p>
                      <a:pPr algn="ctr" fontAlgn="ctr"/>
                      <a:r>
                        <a:rPr lang="en-PH" sz="900" b="1" i="0" u="none" strike="noStrike" dirty="0">
                          <a:solidFill>
                            <a:srgbClr val="000000"/>
                          </a:solidFill>
                          <a:latin typeface="Arial"/>
                        </a:rPr>
                        <a:t>Actual Accomplishments </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PH"/>
                    </a:p>
                  </a:txBody>
                  <a:tcPr/>
                </a:tc>
                <a:tc rowSpan="2" hMerge="1">
                  <a:txBody>
                    <a:bodyPr/>
                    <a:lstStyle/>
                    <a:p>
                      <a:endParaRPr lang="en-US"/>
                    </a:p>
                  </a:txBody>
                  <a:tcPr/>
                </a:tc>
                <a:tc gridSpan="4">
                  <a:txBody>
                    <a:bodyPr/>
                    <a:lstStyle/>
                    <a:p>
                      <a:pPr algn="ctr" fontAlgn="ctr"/>
                      <a:r>
                        <a:rPr lang="en-PH" sz="900" b="1" i="0" u="none" strike="noStrike" dirty="0">
                          <a:solidFill>
                            <a:srgbClr val="000000"/>
                          </a:solidFill>
                          <a:latin typeface="Arial"/>
                        </a:rPr>
                        <a:t>Rating*</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tc rowSpan="2">
                  <a:txBody>
                    <a:bodyPr/>
                    <a:lstStyle/>
                    <a:p>
                      <a:pPr algn="ctr" fontAlgn="ctr"/>
                      <a:r>
                        <a:rPr lang="en-PH" sz="900" b="1" i="0" u="none" strike="noStrike" dirty="0">
                          <a:solidFill>
                            <a:srgbClr val="000000"/>
                          </a:solidFill>
                          <a:latin typeface="Arial"/>
                        </a:rPr>
                        <a:t>Remarks</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20033">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n-PH"/>
                    </a:p>
                  </a:txBody>
                  <a:tcPr/>
                </a:tc>
                <a:tc hMerge="1" vMerge="1">
                  <a:txBody>
                    <a:bodyPr/>
                    <a:lstStyle/>
                    <a:p>
                      <a:endParaRPr lang="en-PH"/>
                    </a:p>
                  </a:txBody>
                  <a:tcPr/>
                </a:tc>
                <a:tc gridSpan="3" vMerge="1">
                  <a:txBody>
                    <a:bodyPr/>
                    <a:lstStyle/>
                    <a:p>
                      <a:endParaRPr lang="en-US"/>
                    </a:p>
                  </a:txBody>
                  <a:tcPr/>
                </a:tc>
                <a:tc hMerge="1" vMerge="1">
                  <a:txBody>
                    <a:bodyPr/>
                    <a:lstStyle/>
                    <a:p>
                      <a:endParaRPr lang="en-PH"/>
                    </a:p>
                  </a:txBody>
                  <a:tcPr/>
                </a:tc>
                <a:tc hMerge="1" vMerge="1">
                  <a:txBody>
                    <a:bodyPr/>
                    <a:lstStyle/>
                    <a:p>
                      <a:endParaRPr lang="en-US"/>
                    </a:p>
                  </a:txBody>
                  <a:tcPr/>
                </a:tc>
                <a:tc>
                  <a:txBody>
                    <a:bodyPr/>
                    <a:lstStyle/>
                    <a:p>
                      <a:pPr algn="ctr" fontAlgn="ctr"/>
                      <a:r>
                        <a:rPr lang="en-PH" sz="900" b="1" i="0" u="none" strike="noStrike" dirty="0">
                          <a:solidFill>
                            <a:srgbClr val="000000"/>
                          </a:solidFill>
                          <a:latin typeface="Arial"/>
                        </a:rPr>
                        <a:t>Q</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PH" sz="900" b="1" i="0" u="none" strike="noStrike" dirty="0">
                          <a:solidFill>
                            <a:srgbClr val="000000"/>
                          </a:solidFill>
                          <a:latin typeface="Arial"/>
                        </a:rPr>
                        <a:t>E</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PH" sz="900" b="1" i="0" u="none" strike="noStrike" dirty="0">
                          <a:solidFill>
                            <a:srgbClr val="000000"/>
                          </a:solidFill>
                          <a:latin typeface="Arial"/>
                        </a:rPr>
                        <a:t>T</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PH" sz="800" b="1" i="0" u="none" strike="noStrike" dirty="0">
                          <a:solidFill>
                            <a:srgbClr val="000000"/>
                          </a:solidFill>
                          <a:latin typeface="Arial"/>
                        </a:rPr>
                        <a:t>Ave.</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PH"/>
                    </a:p>
                  </a:txBody>
                  <a:tcPr/>
                </a:tc>
                <a:extLst>
                  <a:ext uri="{0D108BD9-81ED-4DB2-BD59-A6C34878D82A}">
                    <a16:rowId xmlns:a16="http://schemas.microsoft.com/office/drawing/2014/main" val="10010"/>
                  </a:ext>
                </a:extLst>
              </a:tr>
              <a:tr h="202030">
                <a:tc>
                  <a:txBody>
                    <a:bodyPr/>
                    <a:lstStyle/>
                    <a:p>
                      <a:pPr algn="l" fontAlgn="ctr"/>
                      <a:endParaRPr lang="en-PH" sz="5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PH" sz="800" b="0" i="0" u="none" strike="noStrike" dirty="0">
                          <a:solidFill>
                            <a:srgbClr val="000000"/>
                          </a:solidFill>
                          <a:latin typeface="Arial"/>
                        </a:rPr>
                        <a:t>MFO 1</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US"/>
                    </a:p>
                  </a:txBody>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1"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2030">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PH" sz="800" b="0" i="0" u="none" strike="noStrike" dirty="0">
                          <a:solidFill>
                            <a:srgbClr val="000000"/>
                          </a:solidFill>
                          <a:latin typeface="Arial"/>
                        </a:rPr>
                        <a:t>MFO 2</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US"/>
                    </a:p>
                  </a:txBody>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1"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02030">
                <a:tc>
                  <a:txBody>
                    <a:bodyPr/>
                    <a:lstStyle/>
                    <a:p>
                      <a:pPr algn="l" fontAlgn="ctr"/>
                      <a:endParaRPr lang="en-PH" sz="5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PH" sz="800" b="0" i="0" u="none" strike="noStrike" dirty="0">
                          <a:solidFill>
                            <a:srgbClr val="000000"/>
                          </a:solidFill>
                          <a:latin typeface="Arial"/>
                        </a:rPr>
                        <a:t>MFO 3</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US"/>
                    </a:p>
                  </a:txBody>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1"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02030">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8">
                  <a:txBody>
                    <a:bodyPr/>
                    <a:lstStyle/>
                    <a:p>
                      <a:pPr algn="r" fontAlgn="ctr"/>
                      <a:r>
                        <a:rPr lang="en-PH" sz="800" b="0" i="0" u="none" strike="noStrike" dirty="0">
                          <a:solidFill>
                            <a:srgbClr val="000000"/>
                          </a:solidFill>
                          <a:latin typeface="Arial"/>
                        </a:rPr>
                        <a:t>TOTAL</a:t>
                      </a:r>
                      <a:r>
                        <a:rPr lang="en-PH" sz="800" b="0" i="0" u="none" strike="noStrike" baseline="0" dirty="0">
                          <a:solidFill>
                            <a:srgbClr val="000000"/>
                          </a:solidFill>
                          <a:latin typeface="Arial"/>
                        </a:rPr>
                        <a:t> RATING</a:t>
                      </a:r>
                      <a:endParaRPr lang="en-PH" sz="8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PH" sz="900" b="0" i="0" u="none" strike="noStrike">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PH" sz="900" b="0" i="1"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02030">
                <a:tc>
                  <a:txBody>
                    <a:bodyPr/>
                    <a:lstStyle/>
                    <a:p>
                      <a:pPr algn="l" fontAlgn="ctr"/>
                      <a:endParaRPr lang="en-PH" sz="5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8">
                  <a:txBody>
                    <a:bodyPr/>
                    <a:lstStyle/>
                    <a:p>
                      <a:pPr algn="r" fontAlgn="ctr"/>
                      <a:r>
                        <a:rPr lang="en-PH" sz="800" b="0" i="0" u="none" strike="noStrike" dirty="0">
                          <a:solidFill>
                            <a:srgbClr val="000000"/>
                          </a:solidFill>
                          <a:latin typeface="Arial"/>
                        </a:rPr>
                        <a:t>FINAL AVERAGE</a:t>
                      </a:r>
                      <a:r>
                        <a:rPr lang="en-PH" sz="800" b="0" i="0" u="none" strike="noStrike" baseline="0" dirty="0">
                          <a:solidFill>
                            <a:srgbClr val="000000"/>
                          </a:solidFill>
                          <a:latin typeface="Arial"/>
                        </a:rPr>
                        <a:t> RATING</a:t>
                      </a:r>
                      <a:endParaRPr lang="en-PH" sz="8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PH" sz="900" b="0" i="1"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520078">
                <a:tc>
                  <a:txBody>
                    <a:bodyPr/>
                    <a:lstStyle/>
                    <a:p>
                      <a:pPr algn="l" fontAlgn="ctr"/>
                      <a:endParaRPr lang="en-PH" sz="5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10">
                  <a:txBody>
                    <a:bodyPr/>
                    <a:lstStyle/>
                    <a:p>
                      <a:pPr algn="l" fontAlgn="t"/>
                      <a:r>
                        <a:rPr lang="en-PH" sz="900" b="1" i="0" u="none" strike="noStrike" dirty="0">
                          <a:solidFill>
                            <a:srgbClr val="000000"/>
                          </a:solidFill>
                          <a:latin typeface="Arial"/>
                        </a:rPr>
                        <a:t>Comments and Recommendation for Development Purposes:</a:t>
                      </a:r>
                    </a:p>
                  </a:txBody>
                  <a:tcPr marL="4363" marR="4363" marT="43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PH"/>
                    </a:p>
                  </a:txBody>
                  <a:tcPr/>
                </a:tc>
                <a:tc hMerge="1">
                  <a:txBody>
                    <a:bodyPr/>
                    <a:lstStyle/>
                    <a:p>
                      <a:endParaRPr lang="en-US"/>
                    </a:p>
                  </a:txBody>
                  <a:tcPr/>
                </a:tc>
                <a:tc hMerge="1">
                  <a:txBody>
                    <a:bodyPr/>
                    <a:lstStyle/>
                    <a:p>
                      <a:endParaRPr lang="en-PH"/>
                    </a:p>
                  </a:txBody>
                  <a:tcPr/>
                </a:tc>
                <a:tc hMerge="1">
                  <a:txBody>
                    <a:bodyPr/>
                    <a:lstStyle/>
                    <a:p>
                      <a:endParaRPr lang="en-US"/>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16"/>
                  </a:ext>
                </a:extLst>
              </a:tr>
              <a:tr h="374386">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10">
                  <a:txBody>
                    <a:bodyPr/>
                    <a:lstStyle/>
                    <a:p>
                      <a:pPr algn="l" fontAlgn="ctr"/>
                      <a:r>
                        <a:rPr lang="en-PH" sz="900" b="0" i="0" u="none" strike="noStrike" dirty="0">
                          <a:solidFill>
                            <a:srgbClr val="000000"/>
                          </a:solidFill>
                          <a:latin typeface="Arial"/>
                        </a:rPr>
                        <a:t>The above rating has been discussed with me by my Division Chief</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PH"/>
                    </a:p>
                  </a:txBody>
                  <a:tcPr/>
                </a:tc>
                <a:tc hMerge="1">
                  <a:txBody>
                    <a:bodyPr/>
                    <a:lstStyle/>
                    <a:p>
                      <a:endParaRPr lang="en-US"/>
                    </a:p>
                  </a:txBody>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48536">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en-PH" sz="900" b="0" i="0" u="none" strike="noStrike" dirty="0">
                        <a:solidFill>
                          <a:srgbClr val="000000"/>
                        </a:solidFill>
                        <a:latin typeface="Arial"/>
                      </a:endParaRPr>
                    </a:p>
                    <a:p>
                      <a:pPr algn="l" fontAlgn="ctr"/>
                      <a:r>
                        <a:rPr lang="en-PH" sz="900" b="0" i="0" u="none" strike="noStrike" dirty="0" err="1">
                          <a:solidFill>
                            <a:srgbClr val="000000"/>
                          </a:solidFill>
                          <a:latin typeface="Arial"/>
                        </a:rPr>
                        <a:t>Neme</a:t>
                      </a:r>
                      <a:r>
                        <a:rPr lang="en-PH" sz="900" b="0" i="0" u="none" strike="noStrike" baseline="0" dirty="0">
                          <a:solidFill>
                            <a:srgbClr val="000000"/>
                          </a:solidFill>
                          <a:latin typeface="Arial"/>
                        </a:rPr>
                        <a:t> and Signature of </a:t>
                      </a:r>
                      <a:r>
                        <a:rPr lang="en-PH" sz="900" b="0" i="0" u="none" strike="noStrike" baseline="0" dirty="0" err="1">
                          <a:solidFill>
                            <a:srgbClr val="000000"/>
                          </a:solidFill>
                          <a:latin typeface="Arial"/>
                        </a:rPr>
                        <a:t>Ratee</a:t>
                      </a:r>
                      <a:r>
                        <a:rPr lang="en-PH" sz="900" b="0" i="0" u="none" strike="noStrike" baseline="0" dirty="0">
                          <a:solidFill>
                            <a:srgbClr val="000000"/>
                          </a:solidFill>
                          <a:latin typeface="Arial"/>
                        </a:rPr>
                        <a:t>:</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l" fontAlgn="ctr"/>
                      <a:r>
                        <a:rPr lang="en-PH" sz="900" b="0" i="0" u="none" strike="noStrike" dirty="0">
                          <a:solidFill>
                            <a:srgbClr val="000000"/>
                          </a:solidFill>
                          <a:latin typeface="Arial"/>
                        </a:rPr>
                        <a:t>Name</a:t>
                      </a:r>
                      <a:r>
                        <a:rPr lang="en-PH" sz="900" b="0" i="0" u="none" strike="noStrike" baseline="0" dirty="0">
                          <a:solidFill>
                            <a:srgbClr val="000000"/>
                          </a:solidFill>
                          <a:latin typeface="Arial"/>
                        </a:rPr>
                        <a:t> and Signature of </a:t>
                      </a:r>
                      <a:r>
                        <a:rPr lang="en-PH" sz="900" b="0" i="0" u="none" strike="noStrike" baseline="0" dirty="0" err="1">
                          <a:solidFill>
                            <a:srgbClr val="000000"/>
                          </a:solidFill>
                          <a:latin typeface="Arial"/>
                        </a:rPr>
                        <a:t>Rater</a:t>
                      </a:r>
                      <a:r>
                        <a:rPr lang="en-PH" sz="900" b="0" i="0" u="none" strike="noStrike" baseline="0" dirty="0">
                          <a:solidFill>
                            <a:srgbClr val="000000"/>
                          </a:solidFill>
                          <a:latin typeface="Arial"/>
                        </a:rPr>
                        <a:t>:</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28600">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PH" sz="900" b="0" i="0" u="none" strike="noStrike" dirty="0">
                          <a:solidFill>
                            <a:srgbClr val="000000"/>
                          </a:solidFill>
                          <a:latin typeface="Arial"/>
                        </a:rPr>
                        <a:t>Position: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l" fontAlgn="ctr"/>
                      <a:r>
                        <a:rPr lang="en-PH" sz="900" b="0" i="0" u="none" strike="noStrike" dirty="0">
                          <a:solidFill>
                            <a:srgbClr val="000000"/>
                          </a:solidFill>
                          <a:latin typeface="Arial"/>
                        </a:rPr>
                        <a:t> Position:</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PH"/>
                    </a:p>
                  </a:txBody>
                  <a:tcPr/>
                </a:tc>
                <a:tc hMerge="1">
                  <a:txBody>
                    <a:bodyPr/>
                    <a:lstStyle/>
                    <a:p>
                      <a:endParaRPr lang="en-US"/>
                    </a:p>
                  </a:txBody>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10032">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PH" sz="900" b="1" i="0" u="none" strike="noStrike" dirty="0">
                          <a:solidFill>
                            <a:srgbClr val="000000"/>
                          </a:solidFill>
                          <a:latin typeface="Arial"/>
                        </a:rPr>
                        <a:t>Date:</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l" fontAlgn="ctr"/>
                      <a:r>
                        <a:rPr lang="en-PH" sz="900" b="1" i="0" u="none" strike="noStrike" dirty="0">
                          <a:solidFill>
                            <a:srgbClr val="000000"/>
                          </a:solidFill>
                          <a:latin typeface="Arial"/>
                        </a:rPr>
                        <a:t>Date:</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PH"/>
                    </a:p>
                  </a:txBody>
                  <a:tcPr/>
                </a:tc>
                <a:tc hMerge="1">
                  <a:txBody>
                    <a:bodyPr/>
                    <a:lstStyle/>
                    <a:p>
                      <a:endParaRPr lang="en-US"/>
                    </a:p>
                  </a:txBody>
                  <a:tcPr/>
                </a:tc>
                <a:tc hMerge="1">
                  <a:txBody>
                    <a:bodyPr/>
                    <a:lstStyle/>
                    <a:p>
                      <a:pPr algn="ctr"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graphicFrame>
        <p:nvGraphicFramePr>
          <p:cNvPr id="9" name="Table 8"/>
          <p:cNvGraphicFramePr>
            <a:graphicFrameLocks noGrp="1"/>
          </p:cNvGraphicFramePr>
          <p:nvPr>
            <p:extLst/>
          </p:nvPr>
        </p:nvGraphicFramePr>
        <p:xfrm>
          <a:off x="1981200" y="6019801"/>
          <a:ext cx="4045581" cy="717315"/>
        </p:xfrm>
        <a:graphic>
          <a:graphicData uri="http://schemas.openxmlformats.org/drawingml/2006/table">
            <a:tbl>
              <a:tblPr/>
              <a:tblGrid>
                <a:gridCol w="4045581">
                  <a:extLst>
                    <a:ext uri="{9D8B030D-6E8A-4147-A177-3AD203B41FA5}">
                      <a16:colId xmlns:a16="http://schemas.microsoft.com/office/drawing/2014/main" val="20000"/>
                    </a:ext>
                  </a:extLst>
                </a:gridCol>
              </a:tblGrid>
              <a:tr h="172336">
                <a:tc>
                  <a:txBody>
                    <a:bodyPr/>
                    <a:lstStyle/>
                    <a:p>
                      <a:pPr algn="l" fontAlgn="ctr"/>
                      <a:endParaRPr lang="en-PH" sz="900" b="0" i="0" u="none" strike="noStrike" dirty="0">
                        <a:solidFill>
                          <a:srgbClr val="000000"/>
                        </a:solidFill>
                        <a:latin typeface="Arial"/>
                      </a:endParaRPr>
                    </a:p>
                    <a:p>
                      <a:pPr algn="l" fontAlgn="ctr"/>
                      <a:r>
                        <a:rPr lang="en-PH" sz="900" b="0" i="0" u="none" strike="noStrike" dirty="0">
                          <a:solidFill>
                            <a:srgbClr val="000000"/>
                          </a:solidFill>
                          <a:latin typeface="Arial"/>
                        </a:rPr>
                        <a:t>Final</a:t>
                      </a:r>
                      <a:r>
                        <a:rPr lang="en-PH" sz="900" b="0" i="0" u="none" strike="noStrike" baseline="0" dirty="0">
                          <a:solidFill>
                            <a:srgbClr val="000000"/>
                          </a:solidFill>
                          <a:latin typeface="Arial"/>
                        </a:rPr>
                        <a:t> Rating by Office Head:</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pPr algn="l" fontAlgn="ctr"/>
                      <a:r>
                        <a:rPr lang="en-PH" sz="900" b="0" i="0" u="none" strike="noStrike" dirty="0">
                          <a:solidFill>
                            <a:srgbClr val="000000"/>
                          </a:solidFill>
                          <a:latin typeface="Arial"/>
                        </a:rPr>
                        <a:t> Position</a:t>
                      </a:r>
                      <a:r>
                        <a:rPr lang="en-PH" sz="900" b="0" i="0" u="none" strike="noStrike" baseline="0" dirty="0">
                          <a:solidFill>
                            <a:srgbClr val="000000"/>
                          </a:solidFill>
                          <a:latin typeface="Arial"/>
                        </a:rPr>
                        <a:t>:</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0032">
                <a:tc>
                  <a:txBody>
                    <a:bodyPr/>
                    <a:lstStyle/>
                    <a:p>
                      <a:pPr algn="l" fontAlgn="ctr"/>
                      <a:r>
                        <a:rPr lang="en-PH" sz="900" b="1" i="0" u="none" strike="noStrike" dirty="0">
                          <a:solidFill>
                            <a:srgbClr val="000000"/>
                          </a:solidFill>
                          <a:latin typeface="Arial"/>
                        </a:rPr>
                        <a:t>Date:</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3" name="TextBox 12"/>
          <p:cNvSpPr txBox="1"/>
          <p:nvPr/>
        </p:nvSpPr>
        <p:spPr>
          <a:xfrm>
            <a:off x="8153400" y="1447801"/>
            <a:ext cx="1356462" cy="938719"/>
          </a:xfrm>
          <a:prstGeom prst="rect">
            <a:avLst/>
          </a:prstGeom>
          <a:noFill/>
          <a:ln w="3175">
            <a:solidFill>
              <a:schemeClr val="tx1"/>
            </a:solidFill>
          </a:ln>
        </p:spPr>
        <p:txBody>
          <a:bodyPr wrap="none" rtlCol="0">
            <a:spAutoFit/>
          </a:bodyPr>
          <a:lstStyle/>
          <a:p>
            <a:r>
              <a:rPr lang="en-US" sz="1100" dirty="0"/>
              <a:t>5 – Outstanding</a:t>
            </a:r>
          </a:p>
          <a:p>
            <a:r>
              <a:rPr lang="en-US" sz="1100" dirty="0"/>
              <a:t>4 – Very Satisfactory</a:t>
            </a:r>
          </a:p>
          <a:p>
            <a:r>
              <a:rPr lang="en-US" sz="1100" dirty="0"/>
              <a:t>3 – Satisfactory</a:t>
            </a:r>
          </a:p>
          <a:p>
            <a:r>
              <a:rPr lang="en-US" sz="1100" dirty="0"/>
              <a:t>2 – Unsatisfactory</a:t>
            </a:r>
          </a:p>
          <a:p>
            <a:r>
              <a:rPr lang="en-US" sz="1100" dirty="0"/>
              <a:t>1 - Poor</a:t>
            </a:r>
          </a:p>
        </p:txBody>
      </p:sp>
      <p:sp>
        <p:nvSpPr>
          <p:cNvPr id="17" name="Rectangle 16"/>
          <p:cNvSpPr/>
          <p:nvPr/>
        </p:nvSpPr>
        <p:spPr>
          <a:xfrm>
            <a:off x="8153400" y="1524000"/>
            <a:ext cx="152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772400" y="1447800"/>
            <a:ext cx="304800" cy="9144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772401" y="1447801"/>
            <a:ext cx="304800" cy="1015663"/>
          </a:xfrm>
          <a:prstGeom prst="rect">
            <a:avLst/>
          </a:prstGeom>
          <a:noFill/>
        </p:spPr>
        <p:txBody>
          <a:bodyPr wrap="square" rtlCol="0">
            <a:spAutoFit/>
          </a:bodyPr>
          <a:lstStyle/>
          <a:p>
            <a:r>
              <a:rPr lang="en-US" sz="1000" dirty="0"/>
              <a:t>R</a:t>
            </a:r>
          </a:p>
          <a:p>
            <a:r>
              <a:rPr lang="en-US" sz="1000" dirty="0"/>
              <a:t>A</a:t>
            </a:r>
          </a:p>
          <a:p>
            <a:r>
              <a:rPr lang="en-US" sz="1000" dirty="0"/>
              <a:t>T</a:t>
            </a:r>
          </a:p>
          <a:p>
            <a:r>
              <a:rPr lang="en-US" sz="1000" dirty="0"/>
              <a:t>I</a:t>
            </a:r>
          </a:p>
          <a:p>
            <a:r>
              <a:rPr lang="en-US" sz="1000" dirty="0"/>
              <a:t>N</a:t>
            </a:r>
          </a:p>
          <a:p>
            <a:r>
              <a:rPr lang="en-US" sz="1000" dirty="0"/>
              <a:t>G</a:t>
            </a:r>
          </a:p>
        </p:txBody>
      </p:sp>
      <p:sp>
        <p:nvSpPr>
          <p:cNvPr id="10" name="Oval 9"/>
          <p:cNvSpPr/>
          <p:nvPr/>
        </p:nvSpPr>
        <p:spPr>
          <a:xfrm>
            <a:off x="2590800" y="304800"/>
            <a:ext cx="7315200"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2" name="Group 9"/>
          <p:cNvGrpSpPr/>
          <p:nvPr/>
        </p:nvGrpSpPr>
        <p:grpSpPr>
          <a:xfrm>
            <a:off x="2013431" y="1143001"/>
            <a:ext cx="1420902" cy="1752601"/>
            <a:chOff x="499786" y="685799"/>
            <a:chExt cx="1197826" cy="2336801"/>
          </a:xfrm>
        </p:grpSpPr>
        <p:sp>
          <p:nvSpPr>
            <p:cNvPr id="14" name="Right Arrow 13"/>
            <p:cNvSpPr/>
            <p:nvPr/>
          </p:nvSpPr>
          <p:spPr>
            <a:xfrm rot="16200000">
              <a:off x="-170541" y="1557798"/>
              <a:ext cx="2286000" cy="5420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499786" y="2099271"/>
              <a:ext cx="1197826" cy="923329"/>
            </a:xfrm>
            <a:prstGeom prst="rect">
              <a:avLst/>
            </a:prstGeom>
            <a:solidFill>
              <a:srgbClr val="FFFF00"/>
            </a:solidFill>
          </p:spPr>
          <p:txBody>
            <a:bodyPr wrap="none" lIns="68580" tIns="34290" rIns="68580" bIns="34290">
              <a:spAutoFit/>
            </a:bodyPr>
            <a:lstStyle/>
            <a:p>
              <a:pPr algn="ctr"/>
              <a:r>
                <a:rPr lang="en-US" sz="405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Name</a:t>
              </a:r>
            </a:p>
          </p:txBody>
        </p:sp>
      </p:grpSp>
      <p:grpSp>
        <p:nvGrpSpPr>
          <p:cNvPr id="16" name="Group 11"/>
          <p:cNvGrpSpPr/>
          <p:nvPr/>
        </p:nvGrpSpPr>
        <p:grpSpPr>
          <a:xfrm>
            <a:off x="2971801" y="1143002"/>
            <a:ext cx="1885389" cy="2514599"/>
            <a:chOff x="-1913108" y="609602"/>
            <a:chExt cx="2513851" cy="3352799"/>
          </a:xfrm>
        </p:grpSpPr>
        <p:sp>
          <p:nvSpPr>
            <p:cNvPr id="20" name="Right Arrow 19"/>
            <p:cNvSpPr/>
            <p:nvPr/>
          </p:nvSpPr>
          <p:spPr>
            <a:xfrm rot="16200000">
              <a:off x="-2167109" y="1371602"/>
              <a:ext cx="25146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p:nvSpPr>
          <p:spPr>
            <a:xfrm>
              <a:off x="-1913108" y="3039072"/>
              <a:ext cx="2513851" cy="923329"/>
            </a:xfrm>
            <a:prstGeom prst="rect">
              <a:avLst/>
            </a:prstGeom>
            <a:solidFill>
              <a:srgbClr val="FFFF00"/>
            </a:solidFill>
          </p:spPr>
          <p:txBody>
            <a:bodyPr wrap="none" lIns="68580" tIns="34290" rIns="68580" bIns="34290">
              <a:spAutoFit/>
            </a:bodyPr>
            <a:lstStyle/>
            <a:p>
              <a:pPr algn="ctr"/>
              <a:r>
                <a:rPr lang="en-US" sz="405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Position</a:t>
              </a:r>
            </a:p>
          </p:txBody>
        </p:sp>
      </p:grpSp>
      <p:grpSp>
        <p:nvGrpSpPr>
          <p:cNvPr id="22" name="Group 14"/>
          <p:cNvGrpSpPr/>
          <p:nvPr/>
        </p:nvGrpSpPr>
        <p:grpSpPr>
          <a:xfrm>
            <a:off x="3733800" y="1028702"/>
            <a:ext cx="2764218" cy="3314699"/>
            <a:chOff x="-980033" y="457200"/>
            <a:chExt cx="3685624" cy="4419599"/>
          </a:xfrm>
        </p:grpSpPr>
        <p:sp>
          <p:nvSpPr>
            <p:cNvPr id="23" name="Right Arrow 22"/>
            <p:cNvSpPr/>
            <p:nvPr/>
          </p:nvSpPr>
          <p:spPr>
            <a:xfrm rot="16200000">
              <a:off x="-827633" y="1752600"/>
              <a:ext cx="35814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p:nvSpPr>
          <p:spPr>
            <a:xfrm>
              <a:off x="-980033" y="3953470"/>
              <a:ext cx="3685624" cy="923329"/>
            </a:xfrm>
            <a:prstGeom prst="rect">
              <a:avLst/>
            </a:prstGeom>
            <a:solidFill>
              <a:srgbClr val="FFFF00"/>
            </a:solidFill>
          </p:spPr>
          <p:txBody>
            <a:bodyPr wrap="none" lIns="68580" tIns="34290" rIns="68580" bIns="34290">
              <a:spAutoFit/>
            </a:bodyPr>
            <a:lstStyle/>
            <a:p>
              <a:pPr algn="ctr"/>
              <a:r>
                <a:rPr lang="en-US" sz="405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Department</a:t>
              </a:r>
            </a:p>
          </p:txBody>
        </p:sp>
      </p:grpSp>
    </p:spTree>
    <p:extLst>
      <p:ext uri="{BB962C8B-B14F-4D97-AF65-F5344CB8AC3E}">
        <p14:creationId xmlns:p14="http://schemas.microsoft.com/office/powerpoint/2010/main" val="412435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1676401" y="98412"/>
          <a:ext cx="8839201" cy="5819991"/>
        </p:xfrm>
        <a:graphic>
          <a:graphicData uri="http://schemas.openxmlformats.org/drawingml/2006/table">
            <a:tbl>
              <a:tblPr/>
              <a:tblGrid>
                <a:gridCol w="214079">
                  <a:extLst>
                    <a:ext uri="{9D8B030D-6E8A-4147-A177-3AD203B41FA5}">
                      <a16:colId xmlns:a16="http://schemas.microsoft.com/office/drawing/2014/main" val="20000"/>
                    </a:ext>
                  </a:extLst>
                </a:gridCol>
                <a:gridCol w="2398338">
                  <a:extLst>
                    <a:ext uri="{9D8B030D-6E8A-4147-A177-3AD203B41FA5}">
                      <a16:colId xmlns:a16="http://schemas.microsoft.com/office/drawing/2014/main" val="20001"/>
                    </a:ext>
                  </a:extLst>
                </a:gridCol>
                <a:gridCol w="652779">
                  <a:extLst>
                    <a:ext uri="{9D8B030D-6E8A-4147-A177-3AD203B41FA5}">
                      <a16:colId xmlns:a16="http://schemas.microsoft.com/office/drawing/2014/main" val="20002"/>
                    </a:ext>
                  </a:extLst>
                </a:gridCol>
                <a:gridCol w="430989">
                  <a:extLst>
                    <a:ext uri="{9D8B030D-6E8A-4147-A177-3AD203B41FA5}">
                      <a16:colId xmlns:a16="http://schemas.microsoft.com/office/drawing/2014/main" val="20003"/>
                    </a:ext>
                  </a:extLst>
                </a:gridCol>
                <a:gridCol w="430989">
                  <a:extLst>
                    <a:ext uri="{9D8B030D-6E8A-4147-A177-3AD203B41FA5}">
                      <a16:colId xmlns:a16="http://schemas.microsoft.com/office/drawing/2014/main" val="20004"/>
                    </a:ext>
                  </a:extLst>
                </a:gridCol>
                <a:gridCol w="430989">
                  <a:extLst>
                    <a:ext uri="{9D8B030D-6E8A-4147-A177-3AD203B41FA5}">
                      <a16:colId xmlns:a16="http://schemas.microsoft.com/office/drawing/2014/main" val="20005"/>
                    </a:ext>
                  </a:extLst>
                </a:gridCol>
                <a:gridCol w="430989">
                  <a:extLst>
                    <a:ext uri="{9D8B030D-6E8A-4147-A177-3AD203B41FA5}">
                      <a16:colId xmlns:a16="http://schemas.microsoft.com/office/drawing/2014/main" val="20006"/>
                    </a:ext>
                  </a:extLst>
                </a:gridCol>
                <a:gridCol w="76931">
                  <a:extLst>
                    <a:ext uri="{9D8B030D-6E8A-4147-A177-3AD203B41FA5}">
                      <a16:colId xmlns:a16="http://schemas.microsoft.com/office/drawing/2014/main" val="20007"/>
                    </a:ext>
                  </a:extLst>
                </a:gridCol>
                <a:gridCol w="1408229">
                  <a:extLst>
                    <a:ext uri="{9D8B030D-6E8A-4147-A177-3AD203B41FA5}">
                      <a16:colId xmlns:a16="http://schemas.microsoft.com/office/drawing/2014/main" val="20008"/>
                    </a:ext>
                  </a:extLst>
                </a:gridCol>
                <a:gridCol w="334496">
                  <a:extLst>
                    <a:ext uri="{9D8B030D-6E8A-4147-A177-3AD203B41FA5}">
                      <a16:colId xmlns:a16="http://schemas.microsoft.com/office/drawing/2014/main" val="20009"/>
                    </a:ext>
                  </a:extLst>
                </a:gridCol>
                <a:gridCol w="334496">
                  <a:extLst>
                    <a:ext uri="{9D8B030D-6E8A-4147-A177-3AD203B41FA5}">
                      <a16:colId xmlns:a16="http://schemas.microsoft.com/office/drawing/2014/main" val="20010"/>
                    </a:ext>
                  </a:extLst>
                </a:gridCol>
                <a:gridCol w="331152">
                  <a:extLst>
                    <a:ext uri="{9D8B030D-6E8A-4147-A177-3AD203B41FA5}">
                      <a16:colId xmlns:a16="http://schemas.microsoft.com/office/drawing/2014/main" val="20011"/>
                    </a:ext>
                  </a:extLst>
                </a:gridCol>
                <a:gridCol w="334496">
                  <a:extLst>
                    <a:ext uri="{9D8B030D-6E8A-4147-A177-3AD203B41FA5}">
                      <a16:colId xmlns:a16="http://schemas.microsoft.com/office/drawing/2014/main" val="20012"/>
                    </a:ext>
                  </a:extLst>
                </a:gridCol>
                <a:gridCol w="1030249">
                  <a:extLst>
                    <a:ext uri="{9D8B030D-6E8A-4147-A177-3AD203B41FA5}">
                      <a16:colId xmlns:a16="http://schemas.microsoft.com/office/drawing/2014/main" val="20013"/>
                    </a:ext>
                  </a:extLst>
                </a:gridCol>
              </a:tblGrid>
              <a:tr h="292491">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a:noFill/>
                    </a:lnB>
                  </a:tcPr>
                </a:tc>
                <a:tc gridSpan="13">
                  <a:txBody>
                    <a:bodyPr/>
                    <a:lstStyle/>
                    <a:p>
                      <a:pPr algn="ctr" fontAlgn="ctr"/>
                      <a:r>
                        <a:rPr lang="en-PH" sz="1600" b="1" i="0" u="none" strike="noStrike" dirty="0">
                          <a:solidFill>
                            <a:srgbClr val="000000"/>
                          </a:solidFill>
                          <a:latin typeface="+mn-lt"/>
                        </a:rPr>
                        <a:t>INDIVIDUAL PERFORMANCE COMMITMENT AND REVIEW (IPCR)</a:t>
                      </a:r>
                    </a:p>
                  </a:txBody>
                  <a:tcPr marL="4363" marR="4363" marT="4363" marB="0" anchor="ctr">
                    <a:lnL>
                      <a:noFill/>
                    </a:lnL>
                    <a:lnR>
                      <a:noFill/>
                    </a:lnR>
                    <a:lnT>
                      <a:noFill/>
                    </a:lnT>
                    <a:lnB>
                      <a:noFill/>
                    </a:lnB>
                  </a:tcPr>
                </a:tc>
                <a:tc hMerge="1">
                  <a:txBody>
                    <a:bodyPr/>
                    <a:lstStyle/>
                    <a:p>
                      <a:endParaRPr lang="en-PH"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endParaRPr lang="en-US"/>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00"/>
                  </a:ext>
                </a:extLst>
              </a:tr>
              <a:tr h="202030">
                <a:tc>
                  <a:txBody>
                    <a:bodyPr/>
                    <a:lstStyle/>
                    <a:p>
                      <a:pPr algn="l" fontAlgn="ctr"/>
                      <a:endParaRPr lang="en-PH" sz="500" b="0" i="0" u="none" strike="noStrike">
                        <a:solidFill>
                          <a:srgbClr val="000000"/>
                        </a:solidFill>
                        <a:latin typeface="Calibri"/>
                      </a:endParaRPr>
                    </a:p>
                  </a:txBody>
                  <a:tcPr marL="4363" marR="4363" marT="4363" marB="0" anchor="ctr">
                    <a:lnL>
                      <a:noFill/>
                    </a:lnL>
                    <a:lnR>
                      <a:noFill/>
                    </a:lnR>
                    <a:lnT>
                      <a:noFill/>
                    </a:lnT>
                    <a:lnB>
                      <a:noFill/>
                    </a:lnB>
                  </a:tcPr>
                </a:tc>
                <a:tc gridSpan="8">
                  <a:txBody>
                    <a:bodyPr/>
                    <a:lstStyle/>
                    <a:p>
                      <a:pPr algn="ctr" fontAlgn="ctr"/>
                      <a:endParaRPr lang="en-PH" sz="500" b="1" i="0" u="none" strike="noStrike" dirty="0">
                        <a:solidFill>
                          <a:srgbClr val="000000"/>
                        </a:solidFill>
                        <a:latin typeface="Arial"/>
                      </a:endParaRPr>
                    </a:p>
                  </a:txBody>
                  <a:tcPr marL="4363" marR="4363" marT="4363" marB="0" anchor="ctr">
                    <a:lnL>
                      <a:noFill/>
                    </a:lnL>
                    <a:lnR>
                      <a:noFill/>
                    </a:lnR>
                    <a:lnT>
                      <a:noFill/>
                    </a:lnT>
                    <a:lnB>
                      <a:noFill/>
                    </a:lnB>
                  </a:tcPr>
                </a:tc>
                <a:tc hMerge="1">
                  <a:txBody>
                    <a:bodyPr/>
                    <a:lstStyle/>
                    <a:p>
                      <a:endParaRPr lang="en-PH"/>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endParaRPr lang="en-US"/>
                    </a:p>
                  </a:txBody>
                  <a:tcPr/>
                </a:tc>
                <a:tc>
                  <a:txBody>
                    <a:bodyPr/>
                    <a:lstStyle/>
                    <a:p>
                      <a:pPr algn="ctr" fontAlgn="ctr"/>
                      <a:endParaRPr lang="en-PH" sz="500" b="1" i="0" u="none" strike="noStrike">
                        <a:solidFill>
                          <a:srgbClr val="000000"/>
                        </a:solidFill>
                        <a:latin typeface="Arial"/>
                      </a:endParaRPr>
                    </a:p>
                  </a:txBody>
                  <a:tcPr marL="4363" marR="4363" marT="4363" marB="0" anchor="ctr">
                    <a:lnL>
                      <a:noFill/>
                    </a:lnL>
                    <a:lnR>
                      <a:noFill/>
                    </a:lnR>
                    <a:lnT>
                      <a:noFill/>
                    </a:lnT>
                    <a:lnB>
                      <a:noFill/>
                    </a:lnB>
                  </a:tcPr>
                </a:tc>
                <a:tc>
                  <a:txBody>
                    <a:bodyPr/>
                    <a:lstStyle/>
                    <a:p>
                      <a:pPr algn="ctr" fontAlgn="ctr"/>
                      <a:endParaRPr lang="en-PH" sz="500" b="1" i="0" u="none" strike="noStrike">
                        <a:solidFill>
                          <a:srgbClr val="000000"/>
                        </a:solidFill>
                        <a:latin typeface="Arial"/>
                      </a:endParaRPr>
                    </a:p>
                  </a:txBody>
                  <a:tcPr marL="4363" marR="4363" marT="4363" marB="0" anchor="ctr">
                    <a:lnL>
                      <a:noFill/>
                    </a:lnL>
                    <a:lnR>
                      <a:noFill/>
                    </a:lnR>
                    <a:lnT>
                      <a:noFill/>
                    </a:lnT>
                    <a:lnB>
                      <a:noFill/>
                    </a:lnB>
                  </a:tcPr>
                </a:tc>
                <a:tc>
                  <a:txBody>
                    <a:bodyPr/>
                    <a:lstStyle/>
                    <a:p>
                      <a:pPr algn="ctr" fontAlgn="ctr"/>
                      <a:endParaRPr lang="en-PH" sz="500" b="1" i="0" u="none" strike="noStrike">
                        <a:solidFill>
                          <a:srgbClr val="000000"/>
                        </a:solidFill>
                        <a:latin typeface="Arial"/>
                      </a:endParaRPr>
                    </a:p>
                  </a:txBody>
                  <a:tcPr marL="4363" marR="4363" marT="4363" marB="0" anchor="ctr">
                    <a:lnL>
                      <a:noFill/>
                    </a:lnL>
                    <a:lnR>
                      <a:noFill/>
                    </a:lnR>
                    <a:lnT>
                      <a:noFill/>
                    </a:lnT>
                    <a:lnB>
                      <a:noFill/>
                    </a:lnB>
                  </a:tcPr>
                </a:tc>
                <a:tc>
                  <a:txBody>
                    <a:bodyPr/>
                    <a:lstStyle/>
                    <a:p>
                      <a:pPr algn="ctr" fontAlgn="ctr"/>
                      <a:endParaRPr lang="en-PH" sz="500" b="0" i="0" u="none" strike="noStrike">
                        <a:solidFill>
                          <a:srgbClr val="000000"/>
                        </a:solidFill>
                        <a:latin typeface="Calibri"/>
                      </a:endParaRPr>
                    </a:p>
                  </a:txBody>
                  <a:tcPr marL="4363" marR="4363" marT="4363" marB="0" anchor="ctr">
                    <a:lnL>
                      <a:noFill/>
                    </a:lnL>
                    <a:lnR>
                      <a:noFill/>
                    </a:lnR>
                    <a:lnT>
                      <a:noFill/>
                    </a:lnT>
                    <a:lnB>
                      <a:noFill/>
                    </a:lnB>
                  </a:tcPr>
                </a:tc>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a:noFill/>
                    </a:lnB>
                  </a:tcPr>
                </a:tc>
                <a:extLst>
                  <a:ext uri="{0D108BD9-81ED-4DB2-BD59-A6C34878D82A}">
                    <a16:rowId xmlns:a16="http://schemas.microsoft.com/office/drawing/2014/main" val="10001"/>
                  </a:ext>
                </a:extLst>
              </a:tr>
              <a:tr h="410064">
                <a:tc>
                  <a:txBody>
                    <a:bodyPr/>
                    <a:lstStyle/>
                    <a:p>
                      <a:pPr algn="l" fontAlgn="ctr"/>
                      <a:endParaRPr lang="en-PH" sz="800" b="0" i="0" u="none" strike="noStrike">
                        <a:solidFill>
                          <a:srgbClr val="000000"/>
                        </a:solidFill>
                        <a:latin typeface="Calibri"/>
                      </a:endParaRPr>
                    </a:p>
                  </a:txBody>
                  <a:tcPr marL="4363" marR="4363" marT="4363" marB="0" anchor="ctr">
                    <a:lnL>
                      <a:noFill/>
                    </a:lnL>
                    <a:lnR>
                      <a:noFill/>
                    </a:lnR>
                    <a:lnT>
                      <a:noFill/>
                    </a:lnT>
                    <a:lnB>
                      <a:noFill/>
                    </a:lnB>
                  </a:tcPr>
                </a:tc>
                <a:tc gridSpan="13">
                  <a:txBody>
                    <a:bodyPr/>
                    <a:lstStyle/>
                    <a:p>
                      <a:pPr algn="l" fontAlgn="ctr"/>
                      <a:r>
                        <a:rPr lang="en-PH" sz="800" b="1" i="0" u="none" strike="noStrike" dirty="0">
                          <a:solidFill>
                            <a:srgbClr val="000000"/>
                          </a:solidFill>
                          <a:latin typeface="Arial"/>
                        </a:rPr>
                        <a:t>I, ____(name)_____,  ____(position) ____ at the ___(department)___, commit to deliver and agree to be rated on the attainment of the following targets in accordance with the indicated measures for the period ________________.</a:t>
                      </a:r>
                    </a:p>
                  </a:txBody>
                  <a:tcPr marL="4363" marR="4363" marT="4363" marB="0" anchor="ctr">
                    <a:lnL>
                      <a:noFill/>
                    </a:lnL>
                    <a:lnR>
                      <a:noFill/>
                    </a:lnR>
                    <a:lnT>
                      <a:noFill/>
                    </a:lnT>
                    <a:lnB>
                      <a:noFill/>
                    </a:lnB>
                  </a:tcPr>
                </a:tc>
                <a:tc hMerge="1">
                  <a:txBody>
                    <a:bodyPr/>
                    <a:lstStyle/>
                    <a:p>
                      <a:endParaRPr lang="en-PH"/>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endParaRPr lang="en-US"/>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02"/>
                  </a:ext>
                </a:extLst>
              </a:tr>
              <a:tr h="456281">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a:noFill/>
                    </a:lnB>
                  </a:tcPr>
                </a:tc>
                <a:tc gridSpan="2">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ctr"/>
                      <a:endParaRPr lang="en-PH" sz="11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endParaRPr lang="en-US" dirty="0"/>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endParaRPr lang="en-US" dirty="0"/>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endParaRPr lang="en-US" dirty="0"/>
                    </a:p>
                  </a:txBody>
                  <a:tcPr marL="4363" marR="4363" marT="4363" marB="0" anchor="ctr">
                    <a:lnL>
                      <a:noFill/>
                    </a:lnL>
                    <a:lnR>
                      <a:noFill/>
                    </a:lnR>
                    <a:lnT>
                      <a:noFill/>
                    </a:lnT>
                    <a:lnB w="6350" cap="flat" cmpd="sng" algn="ctr">
                      <a:noFill/>
                      <a:prstDash val="solid"/>
                      <a:round/>
                      <a:headEnd type="none" w="med" len="med"/>
                      <a:tailEnd type="none" w="med" len="med"/>
                    </a:lnB>
                  </a:tcPr>
                </a:tc>
                <a:tc gridSpan="2">
                  <a:txBody>
                    <a:bodyPr/>
                    <a:lstStyle/>
                    <a:p>
                      <a:endParaRPr lang="en-US" dirty="0"/>
                    </a:p>
                  </a:txBody>
                  <a:tcPr marL="4363" marR="4363" marT="4363" marB="0" anchor="ctr">
                    <a:lnL>
                      <a:noFill/>
                    </a:lnL>
                    <a:lnR>
                      <a:noFill/>
                    </a:lnR>
                    <a:lnT>
                      <a:noFill/>
                    </a:lnT>
                    <a:lnB w="6350" cap="flat" cmpd="sng" algn="ctr">
                      <a:noFill/>
                      <a:prstDash val="solid"/>
                      <a:round/>
                      <a:headEnd type="none" w="med" len="med"/>
                      <a:tailEnd type="none" w="med" len="med"/>
                    </a:lnB>
                  </a:tcPr>
                </a:tc>
                <a:tc hMerge="1">
                  <a:txBody>
                    <a:bodyPr/>
                    <a:lstStyle/>
                    <a:p>
                      <a:pPr algn="l" fontAlgn="ctr"/>
                      <a:endParaRPr lang="en-PH" sz="11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l" fontAlgn="ctr"/>
                      <a:r>
                        <a:rPr lang="en-PH" sz="1100" b="0" i="0" u="none" strike="noStrike" baseline="0" dirty="0">
                          <a:solidFill>
                            <a:srgbClr val="000000"/>
                          </a:solidFill>
                          <a:latin typeface="Calibri"/>
                        </a:rPr>
                        <a:t>    Signature of Employee</a:t>
                      </a:r>
                      <a:endParaRPr lang="en-PH" sz="1100" b="0" i="0" u="none" strike="noStrike" dirty="0">
                        <a:solidFill>
                          <a:srgbClr val="000000"/>
                        </a:solidFill>
                        <a:latin typeface="Calibri"/>
                      </a:endParaRPr>
                    </a:p>
                    <a:p>
                      <a:pPr algn="l" fontAlgn="ctr"/>
                      <a:r>
                        <a:rPr lang="en-PH" sz="1100" b="0" i="0" u="none" strike="noStrike" dirty="0">
                          <a:solidFill>
                            <a:srgbClr val="000000"/>
                          </a:solidFill>
                          <a:latin typeface="Calibri"/>
                        </a:rPr>
                        <a:t>        Date:</a:t>
                      </a:r>
                      <a:r>
                        <a:rPr lang="en-PH" sz="1100" b="0" i="0" u="none" strike="noStrike" baseline="0" dirty="0">
                          <a:solidFill>
                            <a:srgbClr val="000000"/>
                          </a:solidFill>
                          <a:latin typeface="Calibri"/>
                        </a:rPr>
                        <a:t> -------------</a:t>
                      </a:r>
                      <a:endParaRPr lang="en-PH" sz="11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ctr" fontAlgn="ctr"/>
                      <a:endParaRPr lang="en-PH" sz="5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ctr" fontAlgn="ctr"/>
                      <a:endParaRPr lang="en-PH" sz="500" b="0" i="0" u="none" strike="noStrike">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ctr" fontAlgn="ctr"/>
                      <a:endParaRPr lang="en-PH" sz="500" b="0" i="0" u="none" strike="noStrike">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ctr" fontAlgn="ctr"/>
                      <a:endParaRPr lang="en-PH" sz="500" b="0" i="0" u="none" strike="noStrike">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10003"/>
                  </a:ext>
                </a:extLst>
              </a:tr>
              <a:tr h="200032">
                <a:tc>
                  <a:txBody>
                    <a:bodyPr/>
                    <a:lstStyle/>
                    <a:p>
                      <a:pPr algn="l" fontAlgn="ctr"/>
                      <a:endParaRPr lang="en-PH" sz="500" b="0" i="0" u="none" strike="noStrike">
                        <a:solidFill>
                          <a:srgbClr val="000000"/>
                        </a:solidFill>
                        <a:latin typeface="Calibri"/>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endParaRPr lang="en-PH" sz="900" b="0" i="0" u="none" strike="noStrike" dirty="0">
                        <a:solidFill>
                          <a:srgbClr val="000000"/>
                        </a:solidFill>
                        <a:latin typeface="Arial"/>
                      </a:endParaRPr>
                    </a:p>
                    <a:p>
                      <a:pPr algn="l" fontAlgn="ctr"/>
                      <a:r>
                        <a:rPr lang="en-PH" sz="900" b="0" i="0" u="none" strike="noStrike" dirty="0">
                          <a:solidFill>
                            <a:srgbClr val="000000"/>
                          </a:solidFill>
                          <a:latin typeface="Arial"/>
                        </a:rPr>
                        <a:t>APPROVED</a:t>
                      </a:r>
                      <a:r>
                        <a:rPr lang="en-PH" sz="900" b="0" i="0" u="none" strike="noStrike" baseline="0" dirty="0">
                          <a:solidFill>
                            <a:srgbClr val="000000"/>
                          </a:solidFill>
                          <a:latin typeface="Arial"/>
                        </a:rPr>
                        <a:t> BY:</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gridSpan="8">
                  <a:txBody>
                    <a:bodyPr/>
                    <a:lstStyle/>
                    <a:p>
                      <a:r>
                        <a:rPr lang="en-US" dirty="0"/>
                        <a:t>                          </a:t>
                      </a:r>
                    </a:p>
                  </a:txBody>
                  <a:tcPr marL="4363" marR="4363" marT="4363"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hMerge="1">
                  <a:txBody>
                    <a:bodyPr/>
                    <a:lstStyle/>
                    <a:p>
                      <a:endParaRPr lang="en-PH"/>
                    </a:p>
                  </a:txBody>
                  <a:tcPr/>
                </a:tc>
                <a:tc hMerge="1">
                  <a:txBody>
                    <a:bodyPr/>
                    <a:lstStyle/>
                    <a:p>
                      <a:endParaRPr lang="en-US"/>
                    </a:p>
                  </a:txBody>
                  <a:tcPr/>
                </a:tc>
                <a:tc hMerge="1">
                  <a:txBody>
                    <a:bodyPr/>
                    <a:lstStyle/>
                    <a:p>
                      <a:endParaRPr lang="en-PH"/>
                    </a:p>
                  </a:txBody>
                  <a:tcPr/>
                </a:tc>
                <a:tc hMerge="1">
                  <a:txBody>
                    <a:bodyPr/>
                    <a:lstStyle/>
                    <a:p>
                      <a:endParaRPr lang="en-PH"/>
                    </a:p>
                  </a:txBody>
                  <a:tcPr/>
                </a:tc>
                <a:tc rowSpan="2" gridSpan="3">
                  <a:txBody>
                    <a:bodyPr/>
                    <a:lstStyle/>
                    <a:p>
                      <a:pPr algn="ctr" fontAlgn="ctr"/>
                      <a:endParaRPr lang="en-PH" sz="900" b="1" i="0" u="none" strike="noStrike" dirty="0">
                        <a:solidFill>
                          <a:srgbClr val="000000"/>
                        </a:solidFill>
                        <a:latin typeface="Arial"/>
                      </a:endParaRPr>
                    </a:p>
                  </a:txBody>
                  <a:tcPr marL="4363" marR="4363" marT="436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tcPr>
                </a:tc>
                <a:tc rowSpan="2" hMerge="1">
                  <a:txBody>
                    <a:bodyPr/>
                    <a:lstStyle/>
                    <a:p>
                      <a:endParaRPr lang="en-PH"/>
                    </a:p>
                  </a:txBody>
                  <a:tcPr/>
                </a:tc>
                <a:tc rowSpan="2" hMerge="1">
                  <a:txBody>
                    <a:bodyPr/>
                    <a:lstStyle/>
                    <a:p>
                      <a:endParaRPr lang="en-PH"/>
                    </a:p>
                  </a:txBody>
                  <a:tcPr/>
                </a:tc>
                <a:extLst>
                  <a:ext uri="{0D108BD9-81ED-4DB2-BD59-A6C34878D82A}">
                    <a16:rowId xmlns:a16="http://schemas.microsoft.com/office/drawing/2014/main" val="10004"/>
                  </a:ext>
                </a:extLst>
              </a:tr>
              <a:tr h="193431">
                <a:tc>
                  <a:txBody>
                    <a:bodyPr/>
                    <a:lstStyle/>
                    <a:p>
                      <a:pPr algn="l" fontAlgn="ctr"/>
                      <a:endParaRPr lang="en-PH" sz="500" b="0" i="0" u="none" strike="noStrike">
                        <a:solidFill>
                          <a:srgbClr val="000000"/>
                        </a:solidFill>
                        <a:latin typeface="Calibri"/>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PH" sz="900" b="0" i="0" u="none" strike="noStrike" dirty="0">
                          <a:solidFill>
                            <a:srgbClr val="000000"/>
                          </a:solidFill>
                          <a:latin typeface="Arial"/>
                        </a:rPr>
                        <a:t> Name:</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gridSpan="4">
                  <a:txBody>
                    <a:bodyPr/>
                    <a:lstStyle/>
                    <a:p>
                      <a:endParaRPr lang="en-US"/>
                    </a:p>
                  </a:txBody>
                  <a:tcPr marL="4363" marR="4363" marT="4363"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tcPr>
                </a:tc>
                <a:tc hMerge="1">
                  <a:txBody>
                    <a:bodyPr/>
                    <a:lstStyle/>
                    <a:p>
                      <a:endParaRPr lang="en-US"/>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a:noFill/>
                    </a:lnB>
                  </a:tcPr>
                </a:tc>
                <a:tc hMerge="1">
                  <a:txBody>
                    <a:bodyPr/>
                    <a:lstStyle/>
                    <a:p>
                      <a:endParaRPr lang="en-US"/>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a:noFill/>
                    </a:lnB>
                  </a:tcPr>
                </a:tc>
                <a:tc hMerge="1">
                  <a:txBody>
                    <a:bodyPr/>
                    <a:lstStyle/>
                    <a:p>
                      <a:endParaRPr lang="en-US"/>
                    </a:p>
                  </a:txBody>
                  <a:tcPr marL="4363" marR="4363" marT="4363" marB="0" anchor="ctr">
                    <a:lnL w="6350" cap="flat" cmpd="sng" algn="ctr">
                      <a:solidFill>
                        <a:srgbClr val="000000"/>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gridSpan="2">
                  <a:txBody>
                    <a:bodyPr/>
                    <a:lstStyle/>
                    <a:p>
                      <a:pPr algn="l" fontAlgn="ctr"/>
                      <a:endParaRPr lang="en-PH" sz="900" b="1" i="0" u="none" strike="noStrike" dirty="0">
                        <a:solidFill>
                          <a:srgbClr val="000000"/>
                        </a:solidFill>
                        <a:latin typeface="Arial"/>
                      </a:endParaRPr>
                    </a:p>
                  </a:txBody>
                  <a:tcPr marL="4363" marR="4363" marT="4363" marB="0" anchor="ctr">
                    <a:lnL>
                      <a:noFill/>
                    </a:lnL>
                    <a:lnR>
                      <a:noFill/>
                    </a:lnR>
                    <a:lnT w="6350" cap="flat" cmpd="sng" algn="ctr">
                      <a:noFill/>
                      <a:prstDash val="solid"/>
                      <a:round/>
                      <a:headEnd type="none" w="med" len="med"/>
                      <a:tailEnd type="none" w="med" len="med"/>
                    </a:lnT>
                    <a:lnB>
                      <a:noFill/>
                    </a:lnB>
                  </a:tcPr>
                </a:tc>
                <a:tc hMerge="1">
                  <a:txBody>
                    <a:bodyPr/>
                    <a:lstStyle/>
                    <a:p>
                      <a:endParaRPr lang="en-US"/>
                    </a:p>
                  </a:txBody>
                  <a:tcPr/>
                </a:tc>
                <a:tc>
                  <a:txBody>
                    <a:bodyPr/>
                    <a:lstStyle/>
                    <a:p>
                      <a:pPr algn="ctr" fontAlgn="ctr"/>
                      <a:endParaRPr lang="en-PH" sz="900" b="1" i="0" u="none" strike="noStrike">
                        <a:solidFill>
                          <a:srgbClr val="000000"/>
                        </a:solidFill>
                        <a:latin typeface="Arial"/>
                      </a:endParaRPr>
                    </a:p>
                  </a:txBody>
                  <a:tcPr marL="4363" marR="4363" marT="4363" marB="0" anchor="ctr">
                    <a:lnL>
                      <a:noFill/>
                    </a:lnL>
                    <a:lnR>
                      <a:noFill/>
                    </a:lnR>
                    <a:lnT w="6350" cap="flat" cmpd="sng" algn="ctr">
                      <a:noFill/>
                      <a:prstDash val="solid"/>
                      <a:round/>
                      <a:headEnd type="none" w="med" len="med"/>
                      <a:tailEnd type="none" w="med" len="med"/>
                    </a:lnT>
                    <a:lnB>
                      <a:noFill/>
                    </a:lnB>
                  </a:tcPr>
                </a:tc>
                <a:tc>
                  <a:txBody>
                    <a:bodyPr/>
                    <a:lstStyle/>
                    <a:p>
                      <a:pPr algn="ctr" fontAlgn="ctr"/>
                      <a:endParaRPr lang="en-PH" sz="900" b="1" i="0" u="none" strike="noStrike">
                        <a:solidFill>
                          <a:srgbClr val="000000"/>
                        </a:solidFill>
                        <a:latin typeface="Arial"/>
                      </a:endParaRPr>
                    </a:p>
                  </a:txBody>
                  <a:tcPr marL="4363" marR="4363" marT="4363" marB="0"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tcPr>
                </a:tc>
                <a:tc gridSpan="3" vMerge="1">
                  <a:txBody>
                    <a:bodyPr/>
                    <a:lstStyle/>
                    <a:p>
                      <a:endParaRPr lang="en-PH"/>
                    </a:p>
                  </a:txBody>
                  <a:tcPr/>
                </a:tc>
                <a:tc hMerge="1" vMerge="1">
                  <a:txBody>
                    <a:bodyPr/>
                    <a:lstStyle/>
                    <a:p>
                      <a:endParaRPr lang="en-PH"/>
                    </a:p>
                  </a:txBody>
                  <a:tcPr/>
                </a:tc>
                <a:tc hMerge="1" vMerge="1">
                  <a:txBody>
                    <a:bodyPr/>
                    <a:lstStyle/>
                    <a:p>
                      <a:endParaRPr lang="en-PH"/>
                    </a:p>
                  </a:txBody>
                  <a:tcPr/>
                </a:tc>
                <a:extLst>
                  <a:ext uri="{0D108BD9-81ED-4DB2-BD59-A6C34878D82A}">
                    <a16:rowId xmlns:a16="http://schemas.microsoft.com/office/drawing/2014/main" val="10005"/>
                  </a:ext>
                </a:extLst>
              </a:tr>
              <a:tr h="210032">
                <a:tc rowSpan="2">
                  <a:txBody>
                    <a:bodyPr/>
                    <a:lstStyle/>
                    <a:p>
                      <a:pPr algn="l" fontAlgn="ctr"/>
                      <a:endParaRPr lang="en-PH" sz="500" b="0" i="0" u="none" strike="noStrike" dirty="0">
                        <a:solidFill>
                          <a:srgbClr val="000000"/>
                        </a:solidFill>
                        <a:latin typeface="Calibri"/>
                      </a:endParaRPr>
                    </a:p>
                  </a:txBody>
                  <a:tcPr marL="4363" marR="4363" marT="4363" marB="0" anchor="ctr">
                    <a:lnL>
                      <a:noFill/>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ctr"/>
                      <a:r>
                        <a:rPr lang="en-PH" sz="900" b="1" i="0" u="none" strike="noStrike" dirty="0">
                          <a:solidFill>
                            <a:srgbClr val="000000"/>
                          </a:solidFill>
                          <a:latin typeface="Arial"/>
                        </a:rPr>
                        <a:t>Position:</a:t>
                      </a:r>
                    </a:p>
                  </a:txBody>
                  <a:tcPr marL="4363" marR="4363" marT="4363"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a:noFill/>
                    </a:lnT>
                    <a:lnB w="12700" cap="flat" cmpd="sng" algn="ctr">
                      <a:noFill/>
                      <a:prstDash val="solid"/>
                      <a:round/>
                      <a:headEnd type="none" w="med" len="med"/>
                      <a:tailEnd type="none" w="med" len="med"/>
                    </a:lnB>
                  </a:tcPr>
                </a:tc>
                <a:tc rowSpan="2" gridSpan="6">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noFill/>
                      <a:prstDash val="solid"/>
                      <a:round/>
                      <a:headEnd type="none" w="med" len="med"/>
                      <a:tailEnd type="none" w="med" len="med"/>
                    </a:lnB>
                  </a:tcPr>
                </a:tc>
                <a:tc rowSpan="2"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tcPr>
                </a:tc>
                <a:tc rowSpan="2"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tcPr>
                </a:tc>
                <a:tc rowSpan="2"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a:noFill/>
                    </a:lnR>
                    <a:lnT>
                      <a:noFill/>
                    </a:lnT>
                    <a:lnB w="12700" cap="flat" cmpd="sng" algn="ctr">
                      <a:noFill/>
                      <a:prstDash val="solid"/>
                      <a:round/>
                      <a:headEnd type="none" w="med" len="med"/>
                      <a:tailEnd type="none" w="med" len="med"/>
                    </a:lnB>
                  </a:tcPr>
                </a:tc>
                <a:tc rowSpan="2" hMerge="1">
                  <a:txBody>
                    <a:bodyPr/>
                    <a:lstStyle/>
                    <a:p>
                      <a:endParaRPr lang="en-PH"/>
                    </a:p>
                  </a:txBody>
                  <a:tcPr/>
                </a:tc>
                <a:tc rowSpan="2" hMerge="1">
                  <a:txBody>
                    <a:bodyPr/>
                    <a:lstStyle/>
                    <a:p>
                      <a:endParaRPr lang="en-US"/>
                    </a:p>
                  </a:txBody>
                  <a:tcPr/>
                </a:tc>
                <a:tc rowSpan="3">
                  <a:txBody>
                    <a:bodyPr/>
                    <a:lstStyle/>
                    <a:p>
                      <a:pPr algn="ctr" fontAlgn="ctr"/>
                      <a:endParaRPr lang="en-PH" sz="900" b="1" i="0" u="none" strike="noStrike" dirty="0">
                        <a:solidFill>
                          <a:srgbClr val="000000"/>
                        </a:solidFill>
                        <a:latin typeface="Arial"/>
                      </a:endParaRPr>
                    </a:p>
                  </a:txBody>
                  <a:tcPr marL="4363" marR="4363" marT="4363" marB="0" anchor="ctr">
                    <a:lnL>
                      <a:noFill/>
                    </a:lnL>
                    <a:lnR>
                      <a:noFill/>
                    </a:lnR>
                    <a:lnT>
                      <a:noFill/>
                    </a:lnT>
                    <a:lnB w="12700" cap="flat" cmpd="sng" algn="ctr">
                      <a:solidFill>
                        <a:srgbClr val="000000"/>
                      </a:solidFill>
                      <a:prstDash val="solid"/>
                      <a:round/>
                      <a:headEnd type="none" w="med" len="med"/>
                      <a:tailEnd type="none" w="med" len="med"/>
                    </a:lnB>
                  </a:tcPr>
                </a:tc>
                <a:tc rowSpan="2" gridSpan="2">
                  <a:txBody>
                    <a:bodyPr/>
                    <a:lstStyle/>
                    <a:p>
                      <a:pPr algn="ctr" fontAlgn="ctr"/>
                      <a:endParaRPr lang="en-PH" sz="900" b="1" i="0" u="none" strike="noStrike" dirty="0">
                        <a:solidFill>
                          <a:srgbClr val="000000"/>
                        </a:solidFill>
                        <a:latin typeface="Arial"/>
                      </a:endParaRPr>
                    </a:p>
                  </a:txBody>
                  <a:tcPr marL="4363" marR="4363" marT="4363" marB="0" anchor="ctr">
                    <a:lnL>
                      <a:noFill/>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tcPr>
                </a:tc>
                <a:tc rowSpan="2" hMerge="1">
                  <a:txBody>
                    <a:bodyPr/>
                    <a:lstStyle/>
                    <a:p>
                      <a:pPr algn="ctr"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rowSpan="3">
                  <a:txBody>
                    <a:bodyPr/>
                    <a:lstStyle/>
                    <a:p>
                      <a:pPr algn="ctr" fontAlgn="ctr"/>
                      <a:endParaRPr lang="en-PH" sz="900" b="1" i="0" u="none" strike="noStrike" dirty="0">
                        <a:solidFill>
                          <a:srgbClr val="000000"/>
                        </a:solidFill>
                        <a:latin typeface="Arial"/>
                      </a:endParaRPr>
                    </a:p>
                  </a:txBody>
                  <a:tcPr marL="4363" marR="4363" marT="4363" marB="0" anchor="ctr">
                    <a:lnL>
                      <a:noFill/>
                    </a:lnL>
                    <a:lnR>
                      <a:noFill/>
                    </a:lnR>
                    <a:lnT>
                      <a:noFill/>
                    </a:lnT>
                    <a:lnB w="12700" cap="flat" cmpd="sng" algn="ctr">
                      <a:solidFill>
                        <a:srgbClr val="000000"/>
                      </a:solidFill>
                      <a:prstDash val="solid"/>
                      <a:round/>
                      <a:headEnd type="none" w="med" len="med"/>
                      <a:tailEnd type="none" w="med" len="med"/>
                    </a:lnB>
                  </a:tcPr>
                </a:tc>
                <a:tc rowSpan="3">
                  <a:txBody>
                    <a:bodyPr/>
                    <a:lstStyle/>
                    <a:p>
                      <a:pPr algn="l" fontAlgn="ctr"/>
                      <a:endParaRPr lang="en-PH" sz="900" b="1" i="0" u="none" strike="noStrike" dirty="0">
                        <a:solidFill>
                          <a:srgbClr val="000000"/>
                        </a:solidFill>
                        <a:latin typeface="Arial"/>
                      </a:endParaRPr>
                    </a:p>
                  </a:txBody>
                  <a:tcPr marL="4363" marR="4363" marT="4363" marB="0" anchor="ctr">
                    <a:lnL>
                      <a:noFill/>
                    </a:lnL>
                    <a:lnR w="6350" cap="flat" cmpd="sng" algn="ctr">
                      <a:no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0032">
                <a:tc vMerge="1">
                  <a:txBody>
                    <a:bodyPr/>
                    <a:lstStyle/>
                    <a:p>
                      <a:endParaRPr lang="en-US"/>
                    </a:p>
                  </a:txBody>
                  <a:tcPr/>
                </a:tc>
                <a:tc gridSpan="2">
                  <a:txBody>
                    <a:bodyPr/>
                    <a:lstStyle/>
                    <a:p>
                      <a:pPr algn="l" fontAlgn="ctr"/>
                      <a:r>
                        <a:rPr lang="en-PH" sz="900" b="1" i="0" u="none" strike="noStrike" dirty="0">
                          <a:solidFill>
                            <a:srgbClr val="000000"/>
                          </a:solidFill>
                          <a:latin typeface="Arial"/>
                        </a:rPr>
                        <a:t>Date:</a:t>
                      </a:r>
                    </a:p>
                  </a:txBody>
                  <a:tcPr marL="4363" marR="4363" marT="4363"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6"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193431">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a:noFill/>
                    </a:lnB>
                  </a:tcPr>
                </a:tc>
                <a:tc gridSpan="2">
                  <a:txBody>
                    <a:bodyPr/>
                    <a:lstStyle/>
                    <a:p>
                      <a:pPr algn="l"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a:solidFill>
                          <a:srgbClr val="000000"/>
                        </a:solidFill>
                        <a:latin typeface="Calibri"/>
                      </a:endParaRPr>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endParaRPr lang="en-PH" sz="900" b="0" i="0" u="none" strike="noStrike" dirty="0">
                        <a:solidFill>
                          <a:srgbClr val="000000"/>
                        </a:solidFill>
                        <a:latin typeface="Calibri"/>
                      </a:endParaRPr>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vMerge="1">
                  <a:txBody>
                    <a:bodyPr/>
                    <a:lstStyle/>
                    <a:p>
                      <a:pPr algn="ctr"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l"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10048">
                <a:tc>
                  <a:txBody>
                    <a:bodyPr/>
                    <a:lstStyle/>
                    <a:p>
                      <a:pPr algn="l" fontAlgn="ctr"/>
                      <a:endParaRPr lang="en-PH" sz="500" b="0" i="0" u="none" strike="noStrike">
                        <a:solidFill>
                          <a:srgbClr val="000000"/>
                        </a:solidFill>
                        <a:latin typeface="Calibri"/>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rowSpan="2" gridSpan="2">
                  <a:txBody>
                    <a:bodyPr/>
                    <a:lstStyle/>
                    <a:p>
                      <a:pPr algn="ctr" fontAlgn="ctr"/>
                      <a:r>
                        <a:rPr lang="en-PH" sz="900" b="1" i="0" u="none" strike="noStrike" dirty="0">
                          <a:solidFill>
                            <a:srgbClr val="000000"/>
                          </a:solidFill>
                          <a:latin typeface="Arial"/>
                        </a:rPr>
                        <a:t>Major Final Output</a:t>
                      </a:r>
                    </a:p>
                  </a:txBody>
                  <a:tcPr marL="4363" marR="4363" marT="436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pPr algn="ctr" fontAlgn="ctr"/>
                      <a:endParaRPr lang="en-PH" sz="900" b="1" i="0" u="none" strike="noStrike" dirty="0">
                        <a:solidFill>
                          <a:srgbClr val="000000"/>
                        </a:solidFill>
                        <a:latin typeface="Arial"/>
                      </a:endParaRP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3">
                  <a:txBody>
                    <a:bodyPr/>
                    <a:lstStyle/>
                    <a:p>
                      <a:pPr algn="ctr" fontAlgn="ctr"/>
                      <a:endParaRPr lang="en-PH" sz="900" b="1" i="0" u="none" strike="noStrike" dirty="0">
                        <a:solidFill>
                          <a:srgbClr val="000000"/>
                        </a:solidFill>
                        <a:latin typeface="Arial"/>
                      </a:endParaRPr>
                    </a:p>
                    <a:p>
                      <a:pPr algn="ctr" fontAlgn="ctr"/>
                      <a:r>
                        <a:rPr lang="en-PH" sz="900" b="1" i="0" u="none" strike="noStrike" dirty="0">
                          <a:solidFill>
                            <a:srgbClr val="000000"/>
                          </a:solidFill>
                          <a:latin typeface="Arial"/>
                        </a:rPr>
                        <a:t>Success Indicators</a:t>
                      </a:r>
                    </a:p>
                    <a:p>
                      <a:pPr algn="ctr" fontAlgn="ctr"/>
                      <a:r>
                        <a:rPr lang="en-PH" sz="900" b="1" i="0" u="none" strike="noStrike" dirty="0">
                          <a:solidFill>
                            <a:srgbClr val="000000"/>
                          </a:solidFill>
                          <a:latin typeface="Arial"/>
                        </a:rPr>
                        <a:t>(</a:t>
                      </a:r>
                      <a:r>
                        <a:rPr lang="en-PH" sz="900" b="1" i="0" u="none" strike="noStrike" dirty="0" err="1">
                          <a:solidFill>
                            <a:srgbClr val="000000"/>
                          </a:solidFill>
                          <a:latin typeface="Arial"/>
                        </a:rPr>
                        <a:t>Targats+Measures</a:t>
                      </a:r>
                      <a:r>
                        <a:rPr lang="en-PH" sz="900" b="1" i="0" u="none" strike="noStrike" dirty="0">
                          <a:solidFill>
                            <a:srgbClr val="000000"/>
                          </a:solidFill>
                          <a:latin typeface="Arial"/>
                        </a:rPr>
                        <a:t>)</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pPr algn="ctr" fontAlgn="ctr"/>
                      <a:endParaRPr lang="en-PH" sz="900" b="1" i="0" u="none" strike="noStrike" dirty="0">
                        <a:solidFill>
                          <a:srgbClr val="000000"/>
                        </a:solidFill>
                        <a:latin typeface="Arial"/>
                      </a:endParaRP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pPr algn="ctr" fontAlgn="ctr"/>
                      <a:endParaRPr lang="en-PH" sz="900" b="1" i="0" u="none" strike="noStrike" dirty="0">
                        <a:solidFill>
                          <a:srgbClr val="000000"/>
                        </a:solidFill>
                        <a:latin typeface="Arial"/>
                      </a:endParaRP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3">
                  <a:txBody>
                    <a:bodyPr/>
                    <a:lstStyle/>
                    <a:p>
                      <a:pPr algn="ctr" fontAlgn="ctr"/>
                      <a:r>
                        <a:rPr lang="en-PH" sz="900" b="1" i="0" u="none" strike="noStrike" dirty="0">
                          <a:solidFill>
                            <a:srgbClr val="000000"/>
                          </a:solidFill>
                          <a:latin typeface="Arial"/>
                        </a:rPr>
                        <a:t>Actual Accomplishments </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PH"/>
                    </a:p>
                  </a:txBody>
                  <a:tcPr/>
                </a:tc>
                <a:tc rowSpan="2" hMerge="1">
                  <a:txBody>
                    <a:bodyPr/>
                    <a:lstStyle/>
                    <a:p>
                      <a:endParaRPr lang="en-US"/>
                    </a:p>
                  </a:txBody>
                  <a:tcPr/>
                </a:tc>
                <a:tc gridSpan="4">
                  <a:txBody>
                    <a:bodyPr/>
                    <a:lstStyle/>
                    <a:p>
                      <a:pPr algn="ctr" fontAlgn="ctr"/>
                      <a:r>
                        <a:rPr lang="en-PH" sz="900" b="1" i="0" u="none" strike="noStrike" dirty="0">
                          <a:solidFill>
                            <a:srgbClr val="000000"/>
                          </a:solidFill>
                          <a:latin typeface="Arial"/>
                        </a:rPr>
                        <a:t>Rating*</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tc rowSpan="2">
                  <a:txBody>
                    <a:bodyPr/>
                    <a:lstStyle/>
                    <a:p>
                      <a:pPr algn="ctr" fontAlgn="ctr"/>
                      <a:r>
                        <a:rPr lang="en-PH" sz="900" b="1" i="0" u="none" strike="noStrike" dirty="0">
                          <a:solidFill>
                            <a:srgbClr val="000000"/>
                          </a:solidFill>
                          <a:latin typeface="Arial"/>
                        </a:rPr>
                        <a:t>Remarks</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20033">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n-PH"/>
                    </a:p>
                  </a:txBody>
                  <a:tcPr/>
                </a:tc>
                <a:tc hMerge="1" vMerge="1">
                  <a:txBody>
                    <a:bodyPr/>
                    <a:lstStyle/>
                    <a:p>
                      <a:endParaRPr lang="en-PH"/>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3" vMerge="1">
                  <a:txBody>
                    <a:bodyPr/>
                    <a:lstStyle/>
                    <a:p>
                      <a:endParaRPr lang="en-US"/>
                    </a:p>
                  </a:txBody>
                  <a:tcPr/>
                </a:tc>
                <a:tc hMerge="1" vMerge="1">
                  <a:txBody>
                    <a:bodyPr/>
                    <a:lstStyle/>
                    <a:p>
                      <a:endParaRPr lang="en-PH"/>
                    </a:p>
                  </a:txBody>
                  <a:tcPr/>
                </a:tc>
                <a:tc hMerge="1" vMerge="1">
                  <a:txBody>
                    <a:bodyPr/>
                    <a:lstStyle/>
                    <a:p>
                      <a:endParaRPr lang="en-US"/>
                    </a:p>
                  </a:txBody>
                  <a:tcPr/>
                </a:tc>
                <a:tc>
                  <a:txBody>
                    <a:bodyPr/>
                    <a:lstStyle/>
                    <a:p>
                      <a:pPr algn="ctr" fontAlgn="ctr"/>
                      <a:r>
                        <a:rPr lang="en-PH" sz="900" b="1" i="0" u="none" strike="noStrike" dirty="0">
                          <a:solidFill>
                            <a:srgbClr val="000000"/>
                          </a:solidFill>
                          <a:latin typeface="Arial"/>
                        </a:rPr>
                        <a:t>Q</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PH" sz="900" b="1" i="0" u="none" strike="noStrike" dirty="0">
                          <a:solidFill>
                            <a:srgbClr val="000000"/>
                          </a:solidFill>
                          <a:latin typeface="Arial"/>
                        </a:rPr>
                        <a:t>E</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PH" sz="900" b="1" i="0" u="none" strike="noStrike" dirty="0">
                          <a:solidFill>
                            <a:srgbClr val="000000"/>
                          </a:solidFill>
                          <a:latin typeface="Arial"/>
                        </a:rPr>
                        <a:t>T</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PH" sz="800" b="1" i="0" u="none" strike="noStrike" dirty="0">
                          <a:solidFill>
                            <a:srgbClr val="000000"/>
                          </a:solidFill>
                          <a:latin typeface="Arial"/>
                        </a:rPr>
                        <a:t>Ave.</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PH"/>
                    </a:p>
                  </a:txBody>
                  <a:tcPr/>
                </a:tc>
                <a:extLst>
                  <a:ext uri="{0D108BD9-81ED-4DB2-BD59-A6C34878D82A}">
                    <a16:rowId xmlns:a16="http://schemas.microsoft.com/office/drawing/2014/main" val="10010"/>
                  </a:ext>
                </a:extLst>
              </a:tr>
              <a:tr h="202030">
                <a:tc>
                  <a:txBody>
                    <a:bodyPr/>
                    <a:lstStyle/>
                    <a:p>
                      <a:pPr algn="l" fontAlgn="ctr"/>
                      <a:endParaRPr lang="en-PH" sz="5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PH" sz="800" b="0" i="0" u="none" strike="noStrike" dirty="0">
                          <a:solidFill>
                            <a:srgbClr val="000000"/>
                          </a:solidFill>
                          <a:latin typeface="Arial"/>
                        </a:rPr>
                        <a:t>MFO 1</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US"/>
                    </a:p>
                  </a:txBody>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1"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2030">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PH" sz="800" b="0" i="0" u="none" strike="noStrike" dirty="0">
                          <a:solidFill>
                            <a:srgbClr val="000000"/>
                          </a:solidFill>
                          <a:latin typeface="Arial"/>
                        </a:rPr>
                        <a:t>MFO 2</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US"/>
                    </a:p>
                  </a:txBody>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1"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02030">
                <a:tc>
                  <a:txBody>
                    <a:bodyPr/>
                    <a:lstStyle/>
                    <a:p>
                      <a:pPr algn="l" fontAlgn="ctr"/>
                      <a:endParaRPr lang="en-PH" sz="5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PH" sz="800" b="0" i="0" u="none" strike="noStrike" dirty="0">
                          <a:solidFill>
                            <a:srgbClr val="000000"/>
                          </a:solidFill>
                          <a:latin typeface="Arial"/>
                        </a:rPr>
                        <a:t>MFO 3</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US"/>
                    </a:p>
                  </a:txBody>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1"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02030">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11">
                  <a:txBody>
                    <a:bodyPr/>
                    <a:lstStyle/>
                    <a:p>
                      <a:pPr algn="r" fontAlgn="ctr"/>
                      <a:r>
                        <a:rPr lang="en-PH" sz="800" b="0" i="0" u="none" strike="noStrike" dirty="0">
                          <a:solidFill>
                            <a:srgbClr val="000000"/>
                          </a:solidFill>
                          <a:latin typeface="Arial"/>
                        </a:rPr>
                        <a:t>TOTAL</a:t>
                      </a:r>
                      <a:r>
                        <a:rPr lang="en-PH" sz="800" b="0" i="0" u="none" strike="noStrike" baseline="0" dirty="0">
                          <a:solidFill>
                            <a:srgbClr val="000000"/>
                          </a:solidFill>
                          <a:latin typeface="Arial"/>
                        </a:rPr>
                        <a:t> RATING</a:t>
                      </a:r>
                      <a:endParaRPr lang="en-PH" sz="8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PH" sz="900" b="0" i="0" u="none" strike="noStrike">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PH" sz="900" b="0" i="1"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02030">
                <a:tc>
                  <a:txBody>
                    <a:bodyPr/>
                    <a:lstStyle/>
                    <a:p>
                      <a:pPr algn="l" fontAlgn="ctr"/>
                      <a:endParaRPr lang="en-PH" sz="5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11">
                  <a:txBody>
                    <a:bodyPr/>
                    <a:lstStyle/>
                    <a:p>
                      <a:pPr algn="r" fontAlgn="ctr"/>
                      <a:r>
                        <a:rPr lang="en-PH" sz="800" b="0" i="0" u="none" strike="noStrike" dirty="0">
                          <a:solidFill>
                            <a:srgbClr val="000000"/>
                          </a:solidFill>
                          <a:latin typeface="Arial"/>
                        </a:rPr>
                        <a:t>FINAL AVERAGE</a:t>
                      </a:r>
                      <a:r>
                        <a:rPr lang="en-PH" sz="800" b="0" i="0" u="none" strike="noStrike" baseline="0" dirty="0">
                          <a:solidFill>
                            <a:srgbClr val="000000"/>
                          </a:solidFill>
                          <a:latin typeface="Arial"/>
                        </a:rPr>
                        <a:t> RATING</a:t>
                      </a:r>
                      <a:endParaRPr lang="en-PH" sz="8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PH" sz="900" b="0" i="1"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520078">
                <a:tc>
                  <a:txBody>
                    <a:bodyPr/>
                    <a:lstStyle/>
                    <a:p>
                      <a:pPr algn="l" fontAlgn="ctr"/>
                      <a:endParaRPr lang="en-PH" sz="5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13">
                  <a:txBody>
                    <a:bodyPr/>
                    <a:lstStyle/>
                    <a:p>
                      <a:pPr algn="l" fontAlgn="t"/>
                      <a:r>
                        <a:rPr lang="en-PH" sz="900" b="1" i="0" u="none" strike="noStrike" dirty="0">
                          <a:solidFill>
                            <a:srgbClr val="000000"/>
                          </a:solidFill>
                          <a:latin typeface="Arial"/>
                        </a:rPr>
                        <a:t>Comments and Recommendation for Development Purposes:</a:t>
                      </a:r>
                    </a:p>
                  </a:txBody>
                  <a:tcPr marL="4363" marR="4363" marT="43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PH"/>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endParaRPr lang="en-US"/>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16"/>
                  </a:ext>
                </a:extLst>
              </a:tr>
              <a:tr h="374386">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13">
                  <a:txBody>
                    <a:bodyPr/>
                    <a:lstStyle/>
                    <a:p>
                      <a:pPr algn="l" fontAlgn="ctr"/>
                      <a:r>
                        <a:rPr lang="en-PH" sz="900" b="0" i="0" u="none" strike="noStrike" dirty="0">
                          <a:solidFill>
                            <a:srgbClr val="000000"/>
                          </a:solidFill>
                          <a:latin typeface="Arial"/>
                        </a:rPr>
                        <a:t>The above rating has been discussed with me by my Division Chief</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endParaRPr lang="en-US"/>
                    </a:p>
                  </a:txBody>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48536">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en-PH" sz="900" b="0" i="0" u="none" strike="noStrike" dirty="0">
                        <a:solidFill>
                          <a:srgbClr val="000000"/>
                        </a:solidFill>
                        <a:latin typeface="Arial"/>
                      </a:endParaRPr>
                    </a:p>
                    <a:p>
                      <a:pPr algn="l" fontAlgn="ctr"/>
                      <a:r>
                        <a:rPr lang="en-PH" sz="900" b="0" i="0" u="none" strike="noStrike" dirty="0" err="1">
                          <a:solidFill>
                            <a:srgbClr val="000000"/>
                          </a:solidFill>
                          <a:latin typeface="Arial"/>
                        </a:rPr>
                        <a:t>Neme</a:t>
                      </a:r>
                      <a:r>
                        <a:rPr lang="en-PH" sz="900" b="0" i="0" u="none" strike="noStrike" baseline="0" dirty="0">
                          <a:solidFill>
                            <a:srgbClr val="000000"/>
                          </a:solidFill>
                          <a:latin typeface="Arial"/>
                        </a:rPr>
                        <a:t> and Signature of </a:t>
                      </a:r>
                      <a:r>
                        <a:rPr lang="en-PH" sz="900" b="0" i="0" u="none" strike="noStrike" baseline="0" dirty="0" err="1">
                          <a:solidFill>
                            <a:srgbClr val="000000"/>
                          </a:solidFill>
                          <a:latin typeface="Arial"/>
                        </a:rPr>
                        <a:t>Ratee</a:t>
                      </a:r>
                      <a:r>
                        <a:rPr lang="en-PH" sz="900" b="0" i="0" u="none" strike="noStrike" baseline="0" dirty="0">
                          <a:solidFill>
                            <a:srgbClr val="000000"/>
                          </a:solidFill>
                          <a:latin typeface="Arial"/>
                        </a:rPr>
                        <a:t>:</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ctr"/>
                      <a:r>
                        <a:rPr lang="en-PH" sz="900" b="0" i="0" u="none" strike="noStrike" dirty="0">
                          <a:solidFill>
                            <a:srgbClr val="000000"/>
                          </a:solidFill>
                          <a:latin typeface="Arial"/>
                        </a:rPr>
                        <a:t>Name</a:t>
                      </a:r>
                      <a:r>
                        <a:rPr lang="en-PH" sz="900" b="0" i="0" u="none" strike="noStrike" baseline="0" dirty="0">
                          <a:solidFill>
                            <a:srgbClr val="000000"/>
                          </a:solidFill>
                          <a:latin typeface="Arial"/>
                        </a:rPr>
                        <a:t> and Signature of </a:t>
                      </a:r>
                      <a:r>
                        <a:rPr lang="en-PH" sz="900" b="0" i="0" u="none" strike="noStrike" baseline="0" dirty="0" err="1">
                          <a:solidFill>
                            <a:srgbClr val="000000"/>
                          </a:solidFill>
                          <a:latin typeface="Arial"/>
                        </a:rPr>
                        <a:t>Rater</a:t>
                      </a:r>
                      <a:r>
                        <a:rPr lang="en-PH" sz="900" b="0" i="0" u="none" strike="noStrike" baseline="0" dirty="0">
                          <a:solidFill>
                            <a:srgbClr val="000000"/>
                          </a:solidFill>
                          <a:latin typeface="Arial"/>
                        </a:rPr>
                        <a:t>:</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28600">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PH" sz="900" b="0" i="0" u="none" strike="noStrike" dirty="0">
                          <a:solidFill>
                            <a:srgbClr val="000000"/>
                          </a:solidFill>
                          <a:latin typeface="Arial"/>
                        </a:rPr>
                        <a:t>Position: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ctr"/>
                      <a:r>
                        <a:rPr lang="en-PH" sz="900" b="0" i="0" u="none" strike="noStrike" dirty="0">
                          <a:solidFill>
                            <a:srgbClr val="000000"/>
                          </a:solidFill>
                          <a:latin typeface="Arial"/>
                        </a:rPr>
                        <a:t> Position:</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endParaRPr lang="en-US"/>
                    </a:p>
                  </a:txBody>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10032">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PH" sz="900" b="1" i="0" u="none" strike="noStrike" dirty="0">
                          <a:solidFill>
                            <a:srgbClr val="000000"/>
                          </a:solidFill>
                          <a:latin typeface="Arial"/>
                        </a:rPr>
                        <a:t>Date:</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ctr"/>
                      <a:r>
                        <a:rPr lang="en-PH" sz="900" b="1" i="0" u="none" strike="noStrike" dirty="0">
                          <a:solidFill>
                            <a:srgbClr val="000000"/>
                          </a:solidFill>
                          <a:latin typeface="Arial"/>
                        </a:rPr>
                        <a:t>Date:</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endParaRPr lang="en-US"/>
                    </a:p>
                  </a:txBody>
                  <a:tcPr/>
                </a:tc>
                <a:tc hMerge="1">
                  <a:txBody>
                    <a:bodyPr/>
                    <a:lstStyle/>
                    <a:p>
                      <a:pPr algn="ctr"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graphicFrame>
        <p:nvGraphicFramePr>
          <p:cNvPr id="9" name="Table 8"/>
          <p:cNvGraphicFramePr>
            <a:graphicFrameLocks noGrp="1"/>
          </p:cNvGraphicFramePr>
          <p:nvPr>
            <p:extLst/>
          </p:nvPr>
        </p:nvGraphicFramePr>
        <p:xfrm>
          <a:off x="1905001" y="6019801"/>
          <a:ext cx="4045581" cy="717315"/>
        </p:xfrm>
        <a:graphic>
          <a:graphicData uri="http://schemas.openxmlformats.org/drawingml/2006/table">
            <a:tbl>
              <a:tblPr/>
              <a:tblGrid>
                <a:gridCol w="4045581">
                  <a:extLst>
                    <a:ext uri="{9D8B030D-6E8A-4147-A177-3AD203B41FA5}">
                      <a16:colId xmlns:a16="http://schemas.microsoft.com/office/drawing/2014/main" val="20000"/>
                    </a:ext>
                  </a:extLst>
                </a:gridCol>
              </a:tblGrid>
              <a:tr h="172336">
                <a:tc>
                  <a:txBody>
                    <a:bodyPr/>
                    <a:lstStyle/>
                    <a:p>
                      <a:pPr algn="l" fontAlgn="ctr"/>
                      <a:endParaRPr lang="en-PH" sz="900" b="0" i="0" u="none" strike="noStrike" dirty="0">
                        <a:solidFill>
                          <a:srgbClr val="000000"/>
                        </a:solidFill>
                        <a:latin typeface="Arial"/>
                      </a:endParaRPr>
                    </a:p>
                    <a:p>
                      <a:pPr algn="l" fontAlgn="ctr"/>
                      <a:r>
                        <a:rPr lang="en-PH" sz="900" b="0" i="0" u="none" strike="noStrike" dirty="0">
                          <a:solidFill>
                            <a:srgbClr val="000000"/>
                          </a:solidFill>
                          <a:latin typeface="Arial"/>
                        </a:rPr>
                        <a:t>Final</a:t>
                      </a:r>
                      <a:r>
                        <a:rPr lang="en-PH" sz="900" b="0" i="0" u="none" strike="noStrike" baseline="0" dirty="0">
                          <a:solidFill>
                            <a:srgbClr val="000000"/>
                          </a:solidFill>
                          <a:latin typeface="Arial"/>
                        </a:rPr>
                        <a:t> Rating by Office Head:</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pPr algn="l" fontAlgn="ctr"/>
                      <a:r>
                        <a:rPr lang="en-PH" sz="900" b="0" i="0" u="none" strike="noStrike" dirty="0">
                          <a:solidFill>
                            <a:srgbClr val="000000"/>
                          </a:solidFill>
                          <a:latin typeface="Arial"/>
                        </a:rPr>
                        <a:t> Position</a:t>
                      </a:r>
                      <a:r>
                        <a:rPr lang="en-PH" sz="900" b="0" i="0" u="none" strike="noStrike" baseline="0" dirty="0">
                          <a:solidFill>
                            <a:srgbClr val="000000"/>
                          </a:solidFill>
                          <a:latin typeface="Arial"/>
                        </a:rPr>
                        <a:t>:</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0032">
                <a:tc>
                  <a:txBody>
                    <a:bodyPr/>
                    <a:lstStyle/>
                    <a:p>
                      <a:pPr algn="l" fontAlgn="ctr"/>
                      <a:r>
                        <a:rPr lang="en-PH" sz="900" b="1" i="0" u="none" strike="noStrike" dirty="0">
                          <a:solidFill>
                            <a:srgbClr val="000000"/>
                          </a:solidFill>
                          <a:latin typeface="Arial"/>
                        </a:rPr>
                        <a:t>Date:</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3" name="TextBox 12"/>
          <p:cNvSpPr txBox="1"/>
          <p:nvPr/>
        </p:nvSpPr>
        <p:spPr>
          <a:xfrm>
            <a:off x="8153400" y="1447801"/>
            <a:ext cx="1356462" cy="938719"/>
          </a:xfrm>
          <a:prstGeom prst="rect">
            <a:avLst/>
          </a:prstGeom>
          <a:noFill/>
          <a:ln w="3175">
            <a:solidFill>
              <a:schemeClr val="tx1"/>
            </a:solidFill>
          </a:ln>
        </p:spPr>
        <p:txBody>
          <a:bodyPr wrap="none" rtlCol="0">
            <a:spAutoFit/>
          </a:bodyPr>
          <a:lstStyle/>
          <a:p>
            <a:r>
              <a:rPr lang="en-US" sz="1100" dirty="0"/>
              <a:t>5 – Outstanding</a:t>
            </a:r>
          </a:p>
          <a:p>
            <a:r>
              <a:rPr lang="en-US" sz="1100" dirty="0"/>
              <a:t>4 – Very Satisfactory</a:t>
            </a:r>
          </a:p>
          <a:p>
            <a:r>
              <a:rPr lang="en-US" sz="1100" dirty="0"/>
              <a:t>3 – Satisfactory</a:t>
            </a:r>
          </a:p>
          <a:p>
            <a:r>
              <a:rPr lang="en-US" sz="1100" dirty="0"/>
              <a:t>2 – Unsatisfactory</a:t>
            </a:r>
          </a:p>
          <a:p>
            <a:r>
              <a:rPr lang="en-US" sz="1100" dirty="0"/>
              <a:t>1 - Poor</a:t>
            </a:r>
          </a:p>
        </p:txBody>
      </p:sp>
      <p:sp>
        <p:nvSpPr>
          <p:cNvPr id="17" name="Rectangle 16"/>
          <p:cNvSpPr/>
          <p:nvPr/>
        </p:nvSpPr>
        <p:spPr>
          <a:xfrm>
            <a:off x="8153400" y="1524000"/>
            <a:ext cx="152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772400" y="1447800"/>
            <a:ext cx="304800" cy="9144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772401" y="1447801"/>
            <a:ext cx="304800" cy="1015663"/>
          </a:xfrm>
          <a:prstGeom prst="rect">
            <a:avLst/>
          </a:prstGeom>
          <a:noFill/>
        </p:spPr>
        <p:txBody>
          <a:bodyPr wrap="square" rtlCol="0">
            <a:spAutoFit/>
          </a:bodyPr>
          <a:lstStyle/>
          <a:p>
            <a:r>
              <a:rPr lang="en-US" sz="1000" dirty="0"/>
              <a:t>R</a:t>
            </a:r>
          </a:p>
          <a:p>
            <a:r>
              <a:rPr lang="en-US" sz="1000" dirty="0"/>
              <a:t>A</a:t>
            </a:r>
          </a:p>
          <a:p>
            <a:r>
              <a:rPr lang="en-US" sz="1000" dirty="0"/>
              <a:t>T</a:t>
            </a:r>
          </a:p>
          <a:p>
            <a:r>
              <a:rPr lang="en-US" sz="1000" dirty="0"/>
              <a:t>I</a:t>
            </a:r>
          </a:p>
          <a:p>
            <a:r>
              <a:rPr lang="en-US" sz="1000" dirty="0"/>
              <a:t>N</a:t>
            </a:r>
          </a:p>
          <a:p>
            <a:r>
              <a:rPr lang="en-US" sz="1000" dirty="0"/>
              <a:t>G</a:t>
            </a:r>
          </a:p>
        </p:txBody>
      </p:sp>
      <p:sp>
        <p:nvSpPr>
          <p:cNvPr id="22" name="Oval 21"/>
          <p:cNvSpPr/>
          <p:nvPr/>
        </p:nvSpPr>
        <p:spPr>
          <a:xfrm>
            <a:off x="1828800" y="2819400"/>
            <a:ext cx="1943100" cy="1428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63807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heel(1)">
                                      <p:cBhvr>
                                        <p:cTn id="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epth of field green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5"/>
          <p:cNvSpPr>
            <a:spLocks noGrp="1"/>
          </p:cNvSpPr>
          <p:nvPr>
            <p:ph type="title"/>
          </p:nvPr>
        </p:nvSpPr>
        <p:spPr>
          <a:xfrm>
            <a:off x="1824039" y="476251"/>
            <a:ext cx="8543925" cy="1597025"/>
          </a:xfrm>
        </p:spPr>
        <p:txBody>
          <a:bodyPr/>
          <a:lstStyle/>
          <a:p>
            <a:pPr algn="ctr"/>
            <a:r>
              <a:rPr lang="en-US" altLang="id-ID" sz="4800" b="1">
                <a:latin typeface="AR CARTER" pitchFamily="2" charset="0"/>
              </a:rPr>
              <a:t>                            Background</a:t>
            </a:r>
            <a:endParaRPr lang="en-PH" altLang="id-ID" sz="4800" b="1">
              <a:latin typeface="AR CARTER" pitchFamily="2" charset="0"/>
            </a:endParaRPr>
          </a:p>
        </p:txBody>
      </p:sp>
      <p:sp>
        <p:nvSpPr>
          <p:cNvPr id="4100" name="TextBox 1"/>
          <p:cNvSpPr txBox="1">
            <a:spLocks noChangeArrowheads="1"/>
          </p:cNvSpPr>
          <p:nvPr/>
        </p:nvSpPr>
        <p:spPr bwMode="auto">
          <a:xfrm>
            <a:off x="2388439" y="1515515"/>
            <a:ext cx="713422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id-ID" sz="4000" dirty="0">
                <a:latin typeface="AR CARTER" pitchFamily="2" charset="0"/>
              </a:rPr>
              <a:t>Strategic Performance Management System (SPMS) is the new appraisal tool adopted in the Memorandum Circular No. 6, Series of 2012 issued by the Civil Service Commission (CSC) </a:t>
            </a:r>
            <a:endParaRPr lang="en-PH" altLang="id-ID" sz="4000" dirty="0">
              <a:latin typeface="AR CARTER" pitchFamily="2" charset="0"/>
            </a:endParaRPr>
          </a:p>
        </p:txBody>
      </p:sp>
    </p:spTree>
    <p:extLst>
      <p:ext uri="{BB962C8B-B14F-4D97-AF65-F5344CB8AC3E}">
        <p14:creationId xmlns:p14="http://schemas.microsoft.com/office/powerpoint/2010/main" val="17717468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p:cNvSpPr/>
          <p:nvPr/>
        </p:nvSpPr>
        <p:spPr>
          <a:xfrm rot="5400000">
            <a:off x="2287417" y="941872"/>
            <a:ext cx="1638096" cy="1683860"/>
          </a:xfrm>
          <a:prstGeom prst="homePlat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74423" tIns="37212" rIns="74423" bIns="37212" rtlCol="0" anchor="ctr"/>
          <a:lstStyle/>
          <a:p>
            <a:pPr algn="ctr"/>
            <a:r>
              <a:rPr lang="en-PH" sz="2800" b="1" dirty="0">
                <a:solidFill>
                  <a:srgbClr val="002060"/>
                </a:solidFill>
                <a:latin typeface="Calibri" panose="020F0502020204030204" pitchFamily="34" charset="0"/>
                <a:ea typeface="Tahoma" panose="020B0604030504040204" pitchFamily="34" charset="0"/>
                <a:cs typeface="Tahoma" panose="020B0604030504040204" pitchFamily="34" charset="0"/>
              </a:rPr>
              <a:t>MAJOR</a:t>
            </a:r>
          </a:p>
        </p:txBody>
      </p:sp>
      <p:sp>
        <p:nvSpPr>
          <p:cNvPr id="5" name="Plus Sign 4"/>
          <p:cNvSpPr/>
          <p:nvPr/>
        </p:nvSpPr>
        <p:spPr>
          <a:xfrm>
            <a:off x="4203142" y="1182868"/>
            <a:ext cx="760109" cy="923944"/>
          </a:xfrm>
          <a:prstGeom prst="mathPlus">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4423" tIns="37212" rIns="74423" bIns="37212" rtlCol="0" anchor="ctr"/>
          <a:lstStyle/>
          <a:p>
            <a:pPr algn="ctr"/>
            <a:endParaRPr lang="en-PH" dirty="0"/>
          </a:p>
        </p:txBody>
      </p:sp>
      <p:sp>
        <p:nvSpPr>
          <p:cNvPr id="7" name="Arrow: Pentagon 6"/>
          <p:cNvSpPr/>
          <p:nvPr/>
        </p:nvSpPr>
        <p:spPr>
          <a:xfrm rot="5400000">
            <a:off x="5240878" y="941872"/>
            <a:ext cx="1638096" cy="1683860"/>
          </a:xfrm>
          <a:prstGeom prst="homePlat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74423" tIns="37212" rIns="74423" bIns="37212" rtlCol="0" anchor="ctr"/>
          <a:lstStyle/>
          <a:p>
            <a:pPr algn="ctr"/>
            <a:r>
              <a:rPr lang="en-PH" sz="2800" b="1" dirty="0">
                <a:solidFill>
                  <a:srgbClr val="002060"/>
                </a:solidFill>
                <a:latin typeface="Calibri" panose="020F0502020204030204" pitchFamily="34" charset="0"/>
                <a:ea typeface="Tahoma" panose="020B0604030504040204" pitchFamily="34" charset="0"/>
                <a:cs typeface="Tahoma" panose="020B0604030504040204" pitchFamily="34" charset="0"/>
              </a:rPr>
              <a:t>FINAL</a:t>
            </a:r>
          </a:p>
        </p:txBody>
      </p:sp>
      <p:sp>
        <p:nvSpPr>
          <p:cNvPr id="8" name="Plus Sign 7"/>
          <p:cNvSpPr/>
          <p:nvPr/>
        </p:nvSpPr>
        <p:spPr>
          <a:xfrm>
            <a:off x="7156603" y="1182868"/>
            <a:ext cx="760109" cy="923944"/>
          </a:xfrm>
          <a:prstGeom prst="mathPlus">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4423" tIns="37212" rIns="74423" bIns="37212" rtlCol="0" anchor="ctr"/>
          <a:lstStyle/>
          <a:p>
            <a:pPr algn="ctr"/>
            <a:endParaRPr lang="en-PH" dirty="0"/>
          </a:p>
        </p:txBody>
      </p:sp>
      <p:sp>
        <p:nvSpPr>
          <p:cNvPr id="10" name="Arrow: Pentagon 9"/>
          <p:cNvSpPr/>
          <p:nvPr/>
        </p:nvSpPr>
        <p:spPr>
          <a:xfrm rot="5400000">
            <a:off x="8194339" y="941872"/>
            <a:ext cx="1638096" cy="1683860"/>
          </a:xfrm>
          <a:prstGeom prst="homePlat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74423" tIns="37212" rIns="74423" bIns="37212" rtlCol="0" anchor="ctr"/>
          <a:lstStyle/>
          <a:p>
            <a:pPr algn="ctr"/>
            <a:r>
              <a:rPr lang="en-PH" sz="2800" b="1" dirty="0">
                <a:solidFill>
                  <a:srgbClr val="002060"/>
                </a:solidFill>
                <a:latin typeface="Calibri" panose="020F0502020204030204" pitchFamily="34" charset="0"/>
                <a:ea typeface="Tahoma" panose="020B0604030504040204" pitchFamily="34" charset="0"/>
                <a:cs typeface="Tahoma" panose="020B0604030504040204" pitchFamily="34" charset="0"/>
              </a:rPr>
              <a:t>OUTPUT</a:t>
            </a:r>
          </a:p>
        </p:txBody>
      </p:sp>
      <p:sp>
        <p:nvSpPr>
          <p:cNvPr id="12" name="Rectangle: Rounded Corners 11"/>
          <p:cNvSpPr/>
          <p:nvPr/>
        </p:nvSpPr>
        <p:spPr>
          <a:xfrm>
            <a:off x="1898185" y="2602851"/>
            <a:ext cx="2416563" cy="1792349"/>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4423" tIns="37212" rIns="74423" bIns="37212" rtlCol="0" anchor="t"/>
          <a:lstStyle/>
          <a:p>
            <a:pPr marL="232572" indent="-232572" algn="just">
              <a:buFont typeface="Arial" panose="020B0604020202020204" pitchFamily="34" charset="0"/>
              <a:buChar char="•"/>
            </a:pPr>
            <a:r>
              <a:rPr lang="en-PH" sz="1600" b="1" dirty="0">
                <a:solidFill>
                  <a:srgbClr val="002060"/>
                </a:solidFill>
                <a:latin typeface="Calibri" panose="020F0502020204030204" pitchFamily="34" charset="0"/>
                <a:ea typeface="Tahoma" panose="020B0604030504040204" pitchFamily="34" charset="0"/>
                <a:cs typeface="Tahoma" panose="020B0604030504040204" pitchFamily="34" charset="0"/>
              </a:rPr>
              <a:t>Very important</a:t>
            </a:r>
          </a:p>
          <a:p>
            <a:pPr marL="232572" indent="-232572" algn="just">
              <a:buFont typeface="Arial" panose="020B0604020202020204" pitchFamily="34" charset="0"/>
              <a:buChar char="•"/>
            </a:pPr>
            <a:r>
              <a:rPr lang="en-PH" sz="1600" b="1" dirty="0">
                <a:solidFill>
                  <a:srgbClr val="002060"/>
                </a:solidFill>
                <a:latin typeface="Calibri" panose="020F0502020204030204" pitchFamily="34" charset="0"/>
                <a:ea typeface="Tahoma" panose="020B0604030504040204" pitchFamily="34" charset="0"/>
                <a:cs typeface="Tahoma" panose="020B0604030504040204" pitchFamily="34" charset="0"/>
              </a:rPr>
              <a:t>Large in number, amount or extent</a:t>
            </a:r>
          </a:p>
          <a:p>
            <a:pPr marL="232572" indent="-232572" algn="just">
              <a:buFont typeface="Arial" panose="020B0604020202020204" pitchFamily="34" charset="0"/>
              <a:buChar char="•"/>
            </a:pPr>
            <a:r>
              <a:rPr lang="en-PH" sz="1600" b="1" dirty="0">
                <a:solidFill>
                  <a:srgbClr val="002060"/>
                </a:solidFill>
                <a:latin typeface="Calibri" panose="020F0502020204030204" pitchFamily="34" charset="0"/>
                <a:ea typeface="Tahoma" panose="020B0604030504040204" pitchFamily="34" charset="0"/>
                <a:cs typeface="Tahoma" panose="020B0604030504040204" pitchFamily="34" charset="0"/>
              </a:rPr>
              <a:t>Prominent/significant</a:t>
            </a:r>
          </a:p>
        </p:txBody>
      </p:sp>
      <p:sp>
        <p:nvSpPr>
          <p:cNvPr id="13" name="Rectangle: Rounded Corners 12"/>
          <p:cNvSpPr/>
          <p:nvPr/>
        </p:nvSpPr>
        <p:spPr>
          <a:xfrm>
            <a:off x="4851645" y="2602849"/>
            <a:ext cx="2416563" cy="1792350"/>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4423" tIns="37212" rIns="74423" bIns="37212" rtlCol="0" anchor="t"/>
          <a:lstStyle/>
          <a:p>
            <a:pPr marL="232572" indent="-232572" algn="just">
              <a:buFont typeface="Arial" panose="020B0604020202020204" pitchFamily="34" charset="0"/>
              <a:buChar char="•"/>
            </a:pPr>
            <a:r>
              <a:rPr lang="en-PH" sz="1600" b="1" dirty="0">
                <a:solidFill>
                  <a:srgbClr val="002060"/>
                </a:solidFill>
                <a:latin typeface="Calibri" panose="020F0502020204030204" pitchFamily="34" charset="0"/>
                <a:ea typeface="Tahoma" panose="020B0604030504040204" pitchFamily="34" charset="0"/>
                <a:cs typeface="Tahoma" panose="020B0604030504040204" pitchFamily="34" charset="0"/>
              </a:rPr>
              <a:t>pertaining to or coming at the end; last in place, order, or time</a:t>
            </a:r>
          </a:p>
          <a:p>
            <a:pPr marL="232572" indent="-232572" algn="just">
              <a:buFont typeface="Arial" panose="020B0604020202020204" pitchFamily="34" charset="0"/>
              <a:buChar char="•"/>
            </a:pPr>
            <a:r>
              <a:rPr lang="en-PH" sz="1600" b="1" dirty="0">
                <a:solidFill>
                  <a:srgbClr val="002060"/>
                </a:solidFill>
                <a:latin typeface="Calibri" panose="020F0502020204030204" pitchFamily="34" charset="0"/>
                <a:ea typeface="Tahoma" panose="020B0604030504040204" pitchFamily="34" charset="0"/>
                <a:cs typeface="Tahoma" panose="020B0604030504040204" pitchFamily="34" charset="0"/>
              </a:rPr>
              <a:t>Of or relating to the ultimate purpose or result of a process</a:t>
            </a:r>
          </a:p>
        </p:txBody>
      </p:sp>
      <p:sp>
        <p:nvSpPr>
          <p:cNvPr id="14" name="Rectangle: Rounded Corners 13"/>
          <p:cNvSpPr/>
          <p:nvPr/>
        </p:nvSpPr>
        <p:spPr>
          <a:xfrm>
            <a:off x="7805105" y="2593234"/>
            <a:ext cx="2416563" cy="1801964"/>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4423" tIns="37212" rIns="74423" bIns="37212" rtlCol="0" anchor="t"/>
          <a:lstStyle/>
          <a:p>
            <a:pPr marL="232572" indent="-232572" algn="just">
              <a:buFont typeface="Arial" panose="020B0604020202020204" pitchFamily="34" charset="0"/>
              <a:buChar char="•"/>
            </a:pPr>
            <a:r>
              <a:rPr lang="en-PH" sz="1600" b="1" dirty="0">
                <a:solidFill>
                  <a:srgbClr val="002060"/>
                </a:solidFill>
                <a:latin typeface="Calibri" panose="020F0502020204030204" pitchFamily="34" charset="0"/>
                <a:ea typeface="Tahoma" panose="020B0604030504040204" pitchFamily="34" charset="0"/>
                <a:cs typeface="Tahoma" panose="020B0604030504040204" pitchFamily="34" charset="0"/>
              </a:rPr>
              <a:t>Something produced</a:t>
            </a:r>
          </a:p>
          <a:p>
            <a:pPr marL="232572" indent="-232572" algn="just">
              <a:buFont typeface="Arial" panose="020B0604020202020204" pitchFamily="34" charset="0"/>
              <a:buChar char="•"/>
            </a:pPr>
            <a:r>
              <a:rPr lang="en-PH" sz="1600" b="1" dirty="0">
                <a:solidFill>
                  <a:srgbClr val="002060"/>
                </a:solidFill>
                <a:latin typeface="Calibri" panose="020F0502020204030204" pitchFamily="34" charset="0"/>
                <a:ea typeface="Tahoma" panose="020B0604030504040204" pitchFamily="34" charset="0"/>
                <a:cs typeface="Tahoma" panose="020B0604030504040204" pitchFamily="34" charset="0"/>
              </a:rPr>
              <a:t>the quantity or amount produced, as in a given time</a:t>
            </a:r>
          </a:p>
        </p:txBody>
      </p:sp>
      <p:pic>
        <p:nvPicPr>
          <p:cNvPr id="15" name="Picture 14">
            <a:hlinkClick r:id="rId2" action="ppaction://hlinkpres?slideindex=12&amp;slidetitle=PowerPoint Presentation"/>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560983" y="6000954"/>
            <a:ext cx="2107018" cy="857047"/>
          </a:xfrm>
          <a:prstGeom prst="rect">
            <a:avLst/>
          </a:prstGeom>
        </p:spPr>
      </p:pic>
    </p:spTree>
    <p:extLst>
      <p:ext uri="{BB962C8B-B14F-4D97-AF65-F5344CB8AC3E}">
        <p14:creationId xmlns:p14="http://schemas.microsoft.com/office/powerpoint/2010/main" val="367502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arn(inVertical)">
                                      <p:cBhvr>
                                        <p:cTn id="33" dur="500"/>
                                        <p:tgtEl>
                                          <p:spTgt spid="8"/>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arn(inVertical)">
                                      <p:cBhvr>
                                        <p:cTn id="36" dur="500"/>
                                        <p:tgtEl>
                                          <p:spTgt spid="10"/>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arn(inVertical)">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P spid="10" grpId="0" animBg="1"/>
      <p:bldP spid="12" grpId="0" animBg="1"/>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4376624"/>
            <a:ext cx="6781800" cy="1600200"/>
          </a:xfrm>
        </p:spPr>
        <p:txBody>
          <a:bodyPr>
            <a:normAutofit/>
          </a:bodyPr>
          <a:lstStyle/>
          <a:p>
            <a:r>
              <a:rPr lang="en-PH" sz="4500" b="1" dirty="0">
                <a:latin typeface="Calibri" panose="020F0502020204030204" pitchFamily="34" charset="0"/>
                <a:ea typeface="Tahoma" panose="020B0604030504040204" pitchFamily="34" charset="0"/>
                <a:cs typeface="Tahoma" panose="020B0604030504040204" pitchFamily="34" charset="0"/>
              </a:rPr>
              <a:t>MAJOR FINAL OUTPUT (MFO)</a:t>
            </a:r>
          </a:p>
        </p:txBody>
      </p:sp>
      <p:grpSp>
        <p:nvGrpSpPr>
          <p:cNvPr id="16" name="Group 15"/>
          <p:cNvGrpSpPr/>
          <p:nvPr/>
        </p:nvGrpSpPr>
        <p:grpSpPr>
          <a:xfrm>
            <a:off x="2651197" y="845338"/>
            <a:ext cx="6738878" cy="3473899"/>
            <a:chOff x="2520098" y="2217857"/>
            <a:chExt cx="8760542" cy="3458922"/>
          </a:xfrm>
        </p:grpSpPr>
        <p:sp>
          <p:nvSpPr>
            <p:cNvPr id="6" name="TextBox 5"/>
            <p:cNvSpPr txBox="1"/>
            <p:nvPr/>
          </p:nvSpPr>
          <p:spPr>
            <a:xfrm>
              <a:off x="2520098" y="5033235"/>
              <a:ext cx="8760542" cy="643544"/>
            </a:xfrm>
            <a:prstGeom prst="rect">
              <a:avLst/>
            </a:prstGeom>
            <a:noFill/>
          </p:spPr>
          <p:txBody>
            <a:bodyPr wrap="square" rtlCol="0">
              <a:spAutoFit/>
            </a:bodyPr>
            <a:lstStyle/>
            <a:p>
              <a:r>
                <a:rPr lang="en-PH" b="1" i="1" dirty="0">
                  <a:solidFill>
                    <a:srgbClr val="0070C0"/>
                  </a:solidFill>
                  <a:latin typeface="Times New Roman" panose="02020603050405020304" pitchFamily="18" charset="0"/>
                  <a:cs typeface="Times New Roman" panose="02020603050405020304" pitchFamily="18" charset="0"/>
                </a:rPr>
                <a:t>Civil Service Commission, Guidebook on the Strategic Performance Management System</a:t>
              </a:r>
            </a:p>
          </p:txBody>
        </p:sp>
        <p:sp>
          <p:nvSpPr>
            <p:cNvPr id="9" name="Rectangle: Rounded Corners 8"/>
            <p:cNvSpPr/>
            <p:nvPr/>
          </p:nvSpPr>
          <p:spPr>
            <a:xfrm>
              <a:off x="2658643" y="2217857"/>
              <a:ext cx="8222985" cy="2639960"/>
            </a:xfrm>
            <a:prstGeom prst="roundRect">
              <a:avLst/>
            </a:prstGeom>
            <a:solidFill>
              <a:schemeClr val="bg1"/>
            </a:solidFill>
            <a:ln w="635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PH" sz="2800" dirty="0">
                  <a:solidFill>
                    <a:srgbClr val="002060"/>
                  </a:solidFill>
                  <a:latin typeface="Calibri" panose="020F0502020204030204" pitchFamily="34" charset="0"/>
                  <a:ea typeface="Tahoma" panose="020B0604030504040204" pitchFamily="34" charset="0"/>
                  <a:cs typeface="Tahoma" panose="020B0604030504040204" pitchFamily="34" charset="0"/>
                </a:rPr>
                <a:t>“Major Final Outputs refer to the goods and services that your agency is mandated to deliver to external clients through the implementation of programs, projects and activities.”</a:t>
              </a:r>
            </a:p>
          </p:txBody>
        </p:sp>
      </p:grpSp>
      <p:pic>
        <p:nvPicPr>
          <p:cNvPr id="8" name="Picture 7">
            <a:hlinkClick r:id="rId2" action="ppaction://hlinkpres?slideindex=12&amp;slidetitle=PowerPoint Presentation"/>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560983" y="6000954"/>
            <a:ext cx="2107018" cy="857047"/>
          </a:xfrm>
          <a:prstGeom prst="rect">
            <a:avLst/>
          </a:prstGeom>
        </p:spPr>
      </p:pic>
    </p:spTree>
    <p:extLst>
      <p:ext uri="{BB962C8B-B14F-4D97-AF65-F5344CB8AC3E}">
        <p14:creationId xmlns:p14="http://schemas.microsoft.com/office/powerpoint/2010/main" val="291419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be 10"/>
          <p:cNvSpPr/>
          <p:nvPr/>
        </p:nvSpPr>
        <p:spPr>
          <a:xfrm>
            <a:off x="5532086" y="5048621"/>
            <a:ext cx="1072422" cy="914495"/>
          </a:xfrm>
          <a:prstGeom prst="cube">
            <a:avLst>
              <a:gd name="adj" fmla="val 1571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T</a:t>
            </a:r>
          </a:p>
        </p:txBody>
      </p:sp>
      <p:sp>
        <p:nvSpPr>
          <p:cNvPr id="10" name="Cube 9"/>
          <p:cNvSpPr/>
          <p:nvPr/>
        </p:nvSpPr>
        <p:spPr>
          <a:xfrm>
            <a:off x="5069147" y="4084394"/>
            <a:ext cx="1072422" cy="914495"/>
          </a:xfrm>
          <a:prstGeom prst="cube">
            <a:avLst>
              <a:gd name="adj" fmla="val 1571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R</a:t>
            </a:r>
          </a:p>
        </p:txBody>
      </p:sp>
      <p:sp>
        <p:nvSpPr>
          <p:cNvPr id="9" name="Cube 8"/>
          <p:cNvSpPr/>
          <p:nvPr/>
        </p:nvSpPr>
        <p:spPr>
          <a:xfrm>
            <a:off x="4459664" y="3267370"/>
            <a:ext cx="1072422" cy="914495"/>
          </a:xfrm>
          <a:prstGeom prst="cube">
            <a:avLst>
              <a:gd name="adj" fmla="val 157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A</a:t>
            </a:r>
          </a:p>
        </p:txBody>
      </p:sp>
      <p:sp>
        <p:nvSpPr>
          <p:cNvPr id="8" name="Cube 7"/>
          <p:cNvSpPr/>
          <p:nvPr/>
        </p:nvSpPr>
        <p:spPr>
          <a:xfrm>
            <a:off x="5229695" y="2305189"/>
            <a:ext cx="1072422" cy="914495"/>
          </a:xfrm>
          <a:prstGeom prst="cube">
            <a:avLst>
              <a:gd name="adj" fmla="val 1571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M</a:t>
            </a:r>
          </a:p>
        </p:txBody>
      </p:sp>
      <p:sp>
        <p:nvSpPr>
          <p:cNvPr id="6" name="Cube 5"/>
          <p:cNvSpPr/>
          <p:nvPr/>
        </p:nvSpPr>
        <p:spPr>
          <a:xfrm>
            <a:off x="4725418" y="1377414"/>
            <a:ext cx="1072422" cy="914495"/>
          </a:xfrm>
          <a:prstGeom prst="cube">
            <a:avLst>
              <a:gd name="adj" fmla="val 1571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800" b="1" dirty="0">
                <a:latin typeface="Arial Narrow" panose="020B0606020202030204" pitchFamily="34" charset="0"/>
              </a:rPr>
              <a:t> S</a:t>
            </a:r>
          </a:p>
        </p:txBody>
      </p:sp>
      <p:sp>
        <p:nvSpPr>
          <p:cNvPr id="7" name="TextBox 6"/>
          <p:cNvSpPr txBox="1"/>
          <p:nvPr/>
        </p:nvSpPr>
        <p:spPr>
          <a:xfrm>
            <a:off x="5902563" y="1585001"/>
            <a:ext cx="2393066" cy="584775"/>
          </a:xfrm>
          <a:prstGeom prst="rect">
            <a:avLst/>
          </a:prstGeom>
          <a:noFill/>
        </p:spPr>
        <p:txBody>
          <a:bodyPr wrap="square" rtlCol="0">
            <a:spAutoFit/>
          </a:bodyPr>
          <a:lstStyle/>
          <a:p>
            <a:r>
              <a:rPr lang="en-US" sz="3200" b="1" dirty="0">
                <a:latin typeface="Arial Narrow" panose="020B0606020202030204" pitchFamily="34" charset="0"/>
              </a:rPr>
              <a:t>SPECIFIC</a:t>
            </a:r>
          </a:p>
        </p:txBody>
      </p:sp>
      <p:sp>
        <p:nvSpPr>
          <p:cNvPr id="13" name="TextBox 12"/>
          <p:cNvSpPr txBox="1"/>
          <p:nvPr/>
        </p:nvSpPr>
        <p:spPr>
          <a:xfrm>
            <a:off x="6330924" y="2491650"/>
            <a:ext cx="2700208" cy="584775"/>
          </a:xfrm>
          <a:prstGeom prst="rect">
            <a:avLst/>
          </a:prstGeom>
          <a:noFill/>
        </p:spPr>
        <p:txBody>
          <a:bodyPr wrap="square" rtlCol="0">
            <a:spAutoFit/>
          </a:bodyPr>
          <a:lstStyle/>
          <a:p>
            <a:r>
              <a:rPr lang="en-US" sz="3200" b="1" dirty="0">
                <a:latin typeface="Arial Narrow" panose="020B0606020202030204" pitchFamily="34" charset="0"/>
              </a:rPr>
              <a:t>MEASURABLE</a:t>
            </a:r>
          </a:p>
        </p:txBody>
      </p:sp>
      <p:sp>
        <p:nvSpPr>
          <p:cNvPr id="14" name="TextBox 13"/>
          <p:cNvSpPr txBox="1"/>
          <p:nvPr/>
        </p:nvSpPr>
        <p:spPr>
          <a:xfrm>
            <a:off x="5724568" y="3390457"/>
            <a:ext cx="2700208" cy="584775"/>
          </a:xfrm>
          <a:prstGeom prst="rect">
            <a:avLst/>
          </a:prstGeom>
          <a:noFill/>
        </p:spPr>
        <p:txBody>
          <a:bodyPr wrap="square" rtlCol="0">
            <a:spAutoFit/>
          </a:bodyPr>
          <a:lstStyle/>
          <a:p>
            <a:r>
              <a:rPr lang="en-US" sz="3200" b="1" dirty="0">
                <a:latin typeface="Arial Narrow" panose="020B0606020202030204" pitchFamily="34" charset="0"/>
              </a:rPr>
              <a:t>ATTAINABLE</a:t>
            </a:r>
          </a:p>
        </p:txBody>
      </p:sp>
      <p:sp>
        <p:nvSpPr>
          <p:cNvPr id="15" name="TextBox 14"/>
          <p:cNvSpPr txBox="1"/>
          <p:nvPr/>
        </p:nvSpPr>
        <p:spPr>
          <a:xfrm>
            <a:off x="6130533" y="4229815"/>
            <a:ext cx="2700208" cy="584775"/>
          </a:xfrm>
          <a:prstGeom prst="rect">
            <a:avLst/>
          </a:prstGeom>
          <a:noFill/>
        </p:spPr>
        <p:txBody>
          <a:bodyPr wrap="square" rtlCol="0">
            <a:spAutoFit/>
          </a:bodyPr>
          <a:lstStyle/>
          <a:p>
            <a:r>
              <a:rPr lang="en-US" sz="3200" b="1" dirty="0">
                <a:latin typeface="Arial Narrow" panose="020B0606020202030204" pitchFamily="34" charset="0"/>
              </a:rPr>
              <a:t>REALISTIC</a:t>
            </a:r>
          </a:p>
        </p:txBody>
      </p:sp>
      <p:sp>
        <p:nvSpPr>
          <p:cNvPr id="16" name="TextBox 15"/>
          <p:cNvSpPr txBox="1"/>
          <p:nvPr/>
        </p:nvSpPr>
        <p:spPr>
          <a:xfrm>
            <a:off x="6683764" y="5189514"/>
            <a:ext cx="2700208" cy="584775"/>
          </a:xfrm>
          <a:prstGeom prst="rect">
            <a:avLst/>
          </a:prstGeom>
          <a:noFill/>
        </p:spPr>
        <p:txBody>
          <a:bodyPr wrap="square" rtlCol="0">
            <a:spAutoFit/>
          </a:bodyPr>
          <a:lstStyle/>
          <a:p>
            <a:r>
              <a:rPr lang="en-US" sz="3200" b="1" dirty="0">
                <a:latin typeface="Arial Narrow" panose="020B0606020202030204" pitchFamily="34" charset="0"/>
              </a:rPr>
              <a:t>TIME-BOUND</a:t>
            </a:r>
          </a:p>
        </p:txBody>
      </p:sp>
      <p:sp>
        <p:nvSpPr>
          <p:cNvPr id="18" name="Footer Placeholder 2"/>
          <p:cNvSpPr>
            <a:spLocks noGrp="1"/>
          </p:cNvSpPr>
          <p:nvPr>
            <p:ph type="ftr" sz="quarter" idx="11"/>
          </p:nvPr>
        </p:nvSpPr>
        <p:spPr>
          <a:xfrm>
            <a:off x="7162801" y="6404525"/>
            <a:ext cx="3541595" cy="365125"/>
          </a:xfrm>
        </p:spPr>
        <p:txBody>
          <a:bodyPr/>
          <a:lstStyle/>
          <a:p>
            <a:r>
              <a:rPr lang="en-US" sz="900" i="1" dirty="0"/>
              <a:t>Adapted from the SPMS Presentation Materials </a:t>
            </a:r>
          </a:p>
          <a:p>
            <a:r>
              <a:rPr lang="en-US" sz="900" i="1" dirty="0"/>
              <a:t>of the Municipality of </a:t>
            </a:r>
            <a:r>
              <a:rPr lang="en-US" sz="900" i="1" dirty="0" err="1"/>
              <a:t>Jagna</a:t>
            </a:r>
            <a:r>
              <a:rPr lang="en-US" sz="900" i="1" dirty="0"/>
              <a:t> Bohol (http://jagna.gov.ph/event/spms-workshop-for-opcr-ipcr)</a:t>
            </a:r>
          </a:p>
        </p:txBody>
      </p:sp>
      <p:sp>
        <p:nvSpPr>
          <p:cNvPr id="17" name="Title 1"/>
          <p:cNvSpPr>
            <a:spLocks noGrp="1"/>
          </p:cNvSpPr>
          <p:nvPr>
            <p:ph type="title"/>
          </p:nvPr>
        </p:nvSpPr>
        <p:spPr>
          <a:xfrm>
            <a:off x="2192708" y="485886"/>
            <a:ext cx="8917981" cy="1093099"/>
          </a:xfrm>
        </p:spPr>
        <p:txBody>
          <a:bodyPr>
            <a:noAutofit/>
          </a:bodyPr>
          <a:lstStyle/>
          <a:p>
            <a:pPr>
              <a:defRPr/>
            </a:pPr>
            <a:r>
              <a:rPr lang="en-US" sz="4000" dirty="0">
                <a:solidFill>
                  <a:schemeClr val="accent4">
                    <a:lumMod val="75000"/>
                  </a:schemeClr>
                </a:solidFill>
                <a:latin typeface="Cooper Black" panose="0208090404030B020404" pitchFamily="18" charset="0"/>
              </a:rPr>
              <a:t>Success Indicators </a:t>
            </a:r>
            <a:br>
              <a:rPr lang="en-US" sz="4000" dirty="0">
                <a:solidFill>
                  <a:schemeClr val="accent4">
                    <a:lumMod val="75000"/>
                  </a:schemeClr>
                </a:solidFill>
                <a:latin typeface="Cooper Black" panose="0208090404030B020404" pitchFamily="18" charset="0"/>
              </a:rPr>
            </a:br>
            <a:r>
              <a:rPr lang="en-US" sz="4000" dirty="0">
                <a:solidFill>
                  <a:schemeClr val="accent4">
                    <a:lumMod val="75000"/>
                  </a:schemeClr>
                </a:solidFill>
                <a:latin typeface="Cooper Black" panose="0208090404030B020404" pitchFamily="18" charset="0"/>
              </a:rPr>
              <a:t>must be:</a:t>
            </a:r>
          </a:p>
        </p:txBody>
      </p:sp>
    </p:spTree>
    <p:extLst>
      <p:ext uri="{BB962C8B-B14F-4D97-AF65-F5344CB8AC3E}">
        <p14:creationId xmlns:p14="http://schemas.microsoft.com/office/powerpoint/2010/main" val="7564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1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1000"/>
                                        <p:tgtEl>
                                          <p:spTgt spid="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1000"/>
                                        <p:tgtEl>
                                          <p:spTgt spid="9"/>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ircle(in)">
                                      <p:cBhvr>
                                        <p:cTn id="16" dur="1000"/>
                                        <p:tgtEl>
                                          <p:spTgt spid="10"/>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1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wipe(left)">
                                      <p:cBhvr>
                                        <p:cTn id="24" dur="500"/>
                                        <p:tgtEl>
                                          <p:spTgt spid="7">
                                            <p:txEl>
                                              <p:pRg st="0" end="0"/>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left)">
                                      <p:cBhvr>
                                        <p:cTn id="27" dur="500"/>
                                        <p:tgtEl>
                                          <p:spTgt spid="13">
                                            <p:txEl>
                                              <p:pRg st="0" end="0"/>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4">
                                            <p:txEl>
                                              <p:pRg st="0" end="0"/>
                                            </p:txEl>
                                          </p:spTgt>
                                        </p:tgtEl>
                                        <p:attrNameLst>
                                          <p:attrName>style.visibility</p:attrName>
                                        </p:attrNameLst>
                                      </p:cBhvr>
                                      <p:to>
                                        <p:strVal val="visible"/>
                                      </p:to>
                                    </p:set>
                                    <p:animEffect transition="in" filter="wipe(left)">
                                      <p:cBhvr>
                                        <p:cTn id="30" dur="500"/>
                                        <p:tgtEl>
                                          <p:spTgt spid="14">
                                            <p:txEl>
                                              <p:pRg st="0" end="0"/>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animEffect transition="in" filter="wipe(left)">
                                      <p:cBhvr>
                                        <p:cTn id="33" dur="500"/>
                                        <p:tgtEl>
                                          <p:spTgt spid="15">
                                            <p:txEl>
                                              <p:pRg st="0" end="0"/>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6">
                                            <p:txEl>
                                              <p:pRg st="0" end="0"/>
                                            </p:txEl>
                                          </p:spTgt>
                                        </p:tgtEl>
                                        <p:attrNameLst>
                                          <p:attrName>style.visibility</p:attrName>
                                        </p:attrNameLst>
                                      </p:cBhvr>
                                      <p:to>
                                        <p:strVal val="visible"/>
                                      </p:to>
                                    </p:set>
                                    <p:animEffect transition="in" filter="wipe(left)">
                                      <p:cBhvr>
                                        <p:cTn id="36"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9" grpId="0" animBg="1"/>
      <p:bldP spid="8" grpId="0" animBg="1"/>
      <p:bldP spid="6" grpId="0" animBg="1"/>
      <p:bldP spid="7" grpId="0" build="allAtOnce"/>
      <p:bldP spid="13" grpId="0" build="allAtOnce"/>
      <p:bldP spid="14" grpId="0" build="allAtOnce"/>
      <p:bldP spid="15" grpId="0" build="allAtOnce"/>
      <p:bldP spid="16"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2438401"/>
            <a:ext cx="5262630" cy="2355813"/>
          </a:xfrm>
        </p:spPr>
        <p:txBody>
          <a:bodyPr>
            <a:normAutofit fontScale="90000"/>
          </a:bodyPr>
          <a:lstStyle/>
          <a:p>
            <a:r>
              <a:rPr lang="en-US" dirty="0">
                <a:latin typeface="Arial Narrow" panose="020B0606020202030204" pitchFamily="34" charset="0"/>
              </a:rPr>
              <a:t>CORE FUNCTIONS:</a:t>
            </a:r>
            <a:r>
              <a:rPr lang="en-US" dirty="0">
                <a:solidFill>
                  <a:srgbClr val="FFFF00"/>
                </a:solidFill>
                <a:latin typeface="Arial Narrow" panose="020B0606020202030204" pitchFamily="34" charset="0"/>
              </a:rPr>
              <a:t/>
            </a:r>
            <a:br>
              <a:rPr lang="en-US" dirty="0">
                <a:solidFill>
                  <a:srgbClr val="FFFF00"/>
                </a:solidFill>
                <a:latin typeface="Arial Narrow" panose="020B0606020202030204" pitchFamily="34" charset="0"/>
              </a:rPr>
            </a:br>
            <a:r>
              <a:rPr lang="en-US" dirty="0">
                <a:solidFill>
                  <a:schemeClr val="tx1"/>
                </a:solidFill>
                <a:latin typeface="Arial Narrow" panose="020B0606020202030204" pitchFamily="34" charset="0"/>
              </a:rPr>
              <a:t>At least 2 measures (E&amp;T), </a:t>
            </a:r>
            <a:br>
              <a:rPr lang="en-US" dirty="0">
                <a:solidFill>
                  <a:schemeClr val="tx1"/>
                </a:solidFill>
                <a:latin typeface="Arial Narrow" panose="020B0606020202030204" pitchFamily="34" charset="0"/>
              </a:rPr>
            </a:br>
            <a:r>
              <a:rPr lang="en-US" dirty="0">
                <a:solidFill>
                  <a:schemeClr val="tx1"/>
                </a:solidFill>
                <a:latin typeface="Arial Narrow" panose="020B0606020202030204" pitchFamily="34" charset="0"/>
              </a:rPr>
              <a:t>better if 3 measures (QET)</a:t>
            </a:r>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05000" y="1295400"/>
            <a:ext cx="2590800" cy="2901696"/>
          </a:xfrm>
          <a:prstGeom prst="rect">
            <a:avLst/>
          </a:prstGeom>
        </p:spPr>
      </p:pic>
      <p:sp>
        <p:nvSpPr>
          <p:cNvPr id="7" name="Footer Placeholder 2"/>
          <p:cNvSpPr>
            <a:spLocks noGrp="1"/>
          </p:cNvSpPr>
          <p:nvPr>
            <p:ph type="ftr" sz="quarter" idx="11"/>
          </p:nvPr>
        </p:nvSpPr>
        <p:spPr>
          <a:xfrm>
            <a:off x="7162801" y="6465580"/>
            <a:ext cx="3541595" cy="365125"/>
          </a:xfrm>
        </p:spPr>
        <p:txBody>
          <a:bodyPr/>
          <a:lstStyle/>
          <a:p>
            <a:r>
              <a:rPr lang="en-US" sz="900" i="1" dirty="0"/>
              <a:t>Adapted from the SPMS Presentation Materials </a:t>
            </a:r>
          </a:p>
          <a:p>
            <a:r>
              <a:rPr lang="en-US" sz="900" i="1" dirty="0"/>
              <a:t>of the Municipality of </a:t>
            </a:r>
            <a:r>
              <a:rPr lang="en-US" sz="900" i="1" dirty="0" err="1"/>
              <a:t>Jagna</a:t>
            </a:r>
            <a:r>
              <a:rPr lang="en-US" sz="900" i="1" dirty="0"/>
              <a:t> Bohol (http://jagna.gov.ph/event/spms-workshop-for-opcr-ipcr)</a:t>
            </a:r>
          </a:p>
        </p:txBody>
      </p:sp>
    </p:spTree>
    <p:extLst>
      <p:ext uri="{BB962C8B-B14F-4D97-AF65-F5344CB8AC3E}">
        <p14:creationId xmlns:p14="http://schemas.microsoft.com/office/powerpoint/2010/main" val="240934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1752601" y="98412"/>
          <a:ext cx="8763001" cy="5791911"/>
        </p:xfrm>
        <a:graphic>
          <a:graphicData uri="http://schemas.openxmlformats.org/drawingml/2006/table">
            <a:tbl>
              <a:tblPr/>
              <a:tblGrid>
                <a:gridCol w="212234">
                  <a:extLst>
                    <a:ext uri="{9D8B030D-6E8A-4147-A177-3AD203B41FA5}">
                      <a16:colId xmlns:a16="http://schemas.microsoft.com/office/drawing/2014/main" val="20000"/>
                    </a:ext>
                  </a:extLst>
                </a:gridCol>
                <a:gridCol w="2377662">
                  <a:extLst>
                    <a:ext uri="{9D8B030D-6E8A-4147-A177-3AD203B41FA5}">
                      <a16:colId xmlns:a16="http://schemas.microsoft.com/office/drawing/2014/main" val="20001"/>
                    </a:ext>
                  </a:extLst>
                </a:gridCol>
                <a:gridCol w="443450">
                  <a:extLst>
                    <a:ext uri="{9D8B030D-6E8A-4147-A177-3AD203B41FA5}">
                      <a16:colId xmlns:a16="http://schemas.microsoft.com/office/drawing/2014/main" val="20002"/>
                    </a:ext>
                  </a:extLst>
                </a:gridCol>
                <a:gridCol w="630976">
                  <a:extLst>
                    <a:ext uri="{9D8B030D-6E8A-4147-A177-3AD203B41FA5}">
                      <a16:colId xmlns:a16="http://schemas.microsoft.com/office/drawing/2014/main" val="20003"/>
                    </a:ext>
                  </a:extLst>
                </a:gridCol>
                <a:gridCol w="427274">
                  <a:extLst>
                    <a:ext uri="{9D8B030D-6E8A-4147-A177-3AD203B41FA5}">
                      <a16:colId xmlns:a16="http://schemas.microsoft.com/office/drawing/2014/main" val="20004"/>
                    </a:ext>
                  </a:extLst>
                </a:gridCol>
                <a:gridCol w="427274">
                  <a:extLst>
                    <a:ext uri="{9D8B030D-6E8A-4147-A177-3AD203B41FA5}">
                      <a16:colId xmlns:a16="http://schemas.microsoft.com/office/drawing/2014/main" val="20005"/>
                    </a:ext>
                  </a:extLst>
                </a:gridCol>
                <a:gridCol w="37736">
                  <a:extLst>
                    <a:ext uri="{9D8B030D-6E8A-4147-A177-3AD203B41FA5}">
                      <a16:colId xmlns:a16="http://schemas.microsoft.com/office/drawing/2014/main" val="20006"/>
                    </a:ext>
                  </a:extLst>
                </a:gridCol>
                <a:gridCol w="389538">
                  <a:extLst>
                    <a:ext uri="{9D8B030D-6E8A-4147-A177-3AD203B41FA5}">
                      <a16:colId xmlns:a16="http://schemas.microsoft.com/office/drawing/2014/main" val="20007"/>
                    </a:ext>
                  </a:extLst>
                </a:gridCol>
                <a:gridCol w="1472357">
                  <a:extLst>
                    <a:ext uri="{9D8B030D-6E8A-4147-A177-3AD203B41FA5}">
                      <a16:colId xmlns:a16="http://schemas.microsoft.com/office/drawing/2014/main" val="20008"/>
                    </a:ext>
                  </a:extLst>
                </a:gridCol>
                <a:gridCol w="331612">
                  <a:extLst>
                    <a:ext uri="{9D8B030D-6E8A-4147-A177-3AD203B41FA5}">
                      <a16:colId xmlns:a16="http://schemas.microsoft.com/office/drawing/2014/main" val="20009"/>
                    </a:ext>
                  </a:extLst>
                </a:gridCol>
                <a:gridCol w="331612">
                  <a:extLst>
                    <a:ext uri="{9D8B030D-6E8A-4147-A177-3AD203B41FA5}">
                      <a16:colId xmlns:a16="http://schemas.microsoft.com/office/drawing/2014/main" val="20010"/>
                    </a:ext>
                  </a:extLst>
                </a:gridCol>
                <a:gridCol w="328297">
                  <a:extLst>
                    <a:ext uri="{9D8B030D-6E8A-4147-A177-3AD203B41FA5}">
                      <a16:colId xmlns:a16="http://schemas.microsoft.com/office/drawing/2014/main" val="20011"/>
                    </a:ext>
                  </a:extLst>
                </a:gridCol>
                <a:gridCol w="331612">
                  <a:extLst>
                    <a:ext uri="{9D8B030D-6E8A-4147-A177-3AD203B41FA5}">
                      <a16:colId xmlns:a16="http://schemas.microsoft.com/office/drawing/2014/main" val="20012"/>
                    </a:ext>
                  </a:extLst>
                </a:gridCol>
                <a:gridCol w="1021367">
                  <a:extLst>
                    <a:ext uri="{9D8B030D-6E8A-4147-A177-3AD203B41FA5}">
                      <a16:colId xmlns:a16="http://schemas.microsoft.com/office/drawing/2014/main" val="20013"/>
                    </a:ext>
                  </a:extLst>
                </a:gridCol>
              </a:tblGrid>
              <a:tr h="292491">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a:noFill/>
                    </a:lnB>
                  </a:tcPr>
                </a:tc>
                <a:tc gridSpan="13">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PH" sz="1400" b="1" i="0" u="none" strike="noStrike" dirty="0">
                          <a:solidFill>
                            <a:srgbClr val="000000"/>
                          </a:solidFill>
                          <a:latin typeface="+mn-lt"/>
                        </a:rPr>
                        <a:t>INDIVIDUAL PERFORMANCE COMMITMENT AND REVIEW (IPCR)</a:t>
                      </a:r>
                    </a:p>
                  </a:txBody>
                  <a:tcPr marL="4363" marR="4363" marT="4363" marB="0" anchor="ctr">
                    <a:lnL>
                      <a:noFill/>
                    </a:lnL>
                    <a:lnR>
                      <a:noFill/>
                    </a:lnR>
                    <a:lnT>
                      <a:noFill/>
                    </a:lnT>
                    <a:lnB>
                      <a:noFill/>
                    </a:lnB>
                  </a:tcPr>
                </a:tc>
                <a:tc hMerge="1">
                  <a:txBody>
                    <a:bodyPr/>
                    <a:lstStyle/>
                    <a:p>
                      <a:endParaRPr lang="en-PH"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00"/>
                  </a:ext>
                </a:extLst>
              </a:tr>
              <a:tr h="202030">
                <a:tc>
                  <a:txBody>
                    <a:bodyPr/>
                    <a:lstStyle/>
                    <a:p>
                      <a:pPr algn="l" fontAlgn="ctr"/>
                      <a:endParaRPr lang="en-PH" sz="500" b="0" i="0" u="none" strike="noStrike">
                        <a:solidFill>
                          <a:srgbClr val="000000"/>
                        </a:solidFill>
                        <a:latin typeface="Calibri"/>
                      </a:endParaRPr>
                    </a:p>
                  </a:txBody>
                  <a:tcPr marL="4363" marR="4363" marT="4363" marB="0" anchor="ctr">
                    <a:lnL>
                      <a:noFill/>
                    </a:lnL>
                    <a:lnR>
                      <a:noFill/>
                    </a:lnR>
                    <a:lnT>
                      <a:noFill/>
                    </a:lnT>
                    <a:lnB>
                      <a:noFill/>
                    </a:lnB>
                  </a:tcPr>
                </a:tc>
                <a:tc gridSpan="8">
                  <a:txBody>
                    <a:bodyPr/>
                    <a:lstStyle/>
                    <a:p>
                      <a:pPr algn="ctr" fontAlgn="ctr"/>
                      <a:endParaRPr lang="en-PH" sz="500" b="1" i="0" u="none" strike="noStrike" dirty="0">
                        <a:solidFill>
                          <a:srgbClr val="000000"/>
                        </a:solidFill>
                        <a:latin typeface="Arial"/>
                      </a:endParaRPr>
                    </a:p>
                  </a:txBody>
                  <a:tcPr marL="4363" marR="4363" marT="4363" marB="0" anchor="ctr">
                    <a:lnL>
                      <a:noFill/>
                    </a:lnL>
                    <a:lnR>
                      <a:noFill/>
                    </a:lnR>
                    <a:lnT>
                      <a:noFill/>
                    </a:lnT>
                    <a:lnB>
                      <a:noFill/>
                    </a:lnB>
                  </a:tcPr>
                </a:tc>
                <a:tc hMerge="1">
                  <a:txBody>
                    <a:bodyPr/>
                    <a:lstStyle/>
                    <a:p>
                      <a:endParaRPr lang="en-PH"/>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a:txBody>
                    <a:bodyPr/>
                    <a:lstStyle/>
                    <a:p>
                      <a:pPr algn="ctr" fontAlgn="ctr"/>
                      <a:endParaRPr lang="en-PH" sz="500" b="1" i="0" u="none" strike="noStrike">
                        <a:solidFill>
                          <a:srgbClr val="000000"/>
                        </a:solidFill>
                        <a:latin typeface="Arial"/>
                      </a:endParaRPr>
                    </a:p>
                  </a:txBody>
                  <a:tcPr marL="4363" marR="4363" marT="4363" marB="0" anchor="ctr">
                    <a:lnL>
                      <a:noFill/>
                    </a:lnL>
                    <a:lnR>
                      <a:noFill/>
                    </a:lnR>
                    <a:lnT>
                      <a:noFill/>
                    </a:lnT>
                    <a:lnB>
                      <a:noFill/>
                    </a:lnB>
                  </a:tcPr>
                </a:tc>
                <a:tc>
                  <a:txBody>
                    <a:bodyPr/>
                    <a:lstStyle/>
                    <a:p>
                      <a:pPr algn="ctr" fontAlgn="ctr"/>
                      <a:endParaRPr lang="en-PH" sz="500" b="1" i="0" u="none" strike="noStrike">
                        <a:solidFill>
                          <a:srgbClr val="000000"/>
                        </a:solidFill>
                        <a:latin typeface="Arial"/>
                      </a:endParaRPr>
                    </a:p>
                  </a:txBody>
                  <a:tcPr marL="4363" marR="4363" marT="4363" marB="0" anchor="ctr">
                    <a:lnL>
                      <a:noFill/>
                    </a:lnL>
                    <a:lnR>
                      <a:noFill/>
                    </a:lnR>
                    <a:lnT>
                      <a:noFill/>
                    </a:lnT>
                    <a:lnB>
                      <a:noFill/>
                    </a:lnB>
                  </a:tcPr>
                </a:tc>
                <a:tc>
                  <a:txBody>
                    <a:bodyPr/>
                    <a:lstStyle/>
                    <a:p>
                      <a:pPr algn="ctr" fontAlgn="ctr"/>
                      <a:endParaRPr lang="en-PH" sz="500" b="1" i="0" u="none" strike="noStrike">
                        <a:solidFill>
                          <a:srgbClr val="000000"/>
                        </a:solidFill>
                        <a:latin typeface="Arial"/>
                      </a:endParaRPr>
                    </a:p>
                  </a:txBody>
                  <a:tcPr marL="4363" marR="4363" marT="4363" marB="0" anchor="ctr">
                    <a:lnL>
                      <a:noFill/>
                    </a:lnL>
                    <a:lnR>
                      <a:noFill/>
                    </a:lnR>
                    <a:lnT>
                      <a:noFill/>
                    </a:lnT>
                    <a:lnB>
                      <a:noFill/>
                    </a:lnB>
                  </a:tcPr>
                </a:tc>
                <a:tc>
                  <a:txBody>
                    <a:bodyPr/>
                    <a:lstStyle/>
                    <a:p>
                      <a:pPr algn="ctr" fontAlgn="ctr"/>
                      <a:endParaRPr lang="en-PH" sz="500" b="0" i="0" u="none" strike="noStrike">
                        <a:solidFill>
                          <a:srgbClr val="000000"/>
                        </a:solidFill>
                        <a:latin typeface="Calibri"/>
                      </a:endParaRPr>
                    </a:p>
                  </a:txBody>
                  <a:tcPr marL="4363" marR="4363" marT="4363" marB="0" anchor="ctr">
                    <a:lnL>
                      <a:noFill/>
                    </a:lnL>
                    <a:lnR>
                      <a:noFill/>
                    </a:lnR>
                    <a:lnT>
                      <a:noFill/>
                    </a:lnT>
                    <a:lnB>
                      <a:noFill/>
                    </a:lnB>
                  </a:tcPr>
                </a:tc>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a:noFill/>
                    </a:lnB>
                  </a:tcPr>
                </a:tc>
                <a:extLst>
                  <a:ext uri="{0D108BD9-81ED-4DB2-BD59-A6C34878D82A}">
                    <a16:rowId xmlns:a16="http://schemas.microsoft.com/office/drawing/2014/main" val="10001"/>
                  </a:ext>
                </a:extLst>
              </a:tr>
              <a:tr h="410064">
                <a:tc>
                  <a:txBody>
                    <a:bodyPr/>
                    <a:lstStyle/>
                    <a:p>
                      <a:pPr algn="l" fontAlgn="ctr"/>
                      <a:endParaRPr lang="en-PH" sz="800" b="0" i="0" u="none" strike="noStrike">
                        <a:solidFill>
                          <a:srgbClr val="000000"/>
                        </a:solidFill>
                        <a:latin typeface="Calibri"/>
                      </a:endParaRPr>
                    </a:p>
                  </a:txBody>
                  <a:tcPr marL="4363" marR="4363" marT="4363" marB="0" anchor="ctr">
                    <a:lnL>
                      <a:noFill/>
                    </a:lnL>
                    <a:lnR>
                      <a:noFill/>
                    </a:lnR>
                    <a:lnT>
                      <a:noFill/>
                    </a:lnT>
                    <a:lnB>
                      <a:noFill/>
                    </a:lnB>
                  </a:tcPr>
                </a:tc>
                <a:tc gridSpan="13">
                  <a:txBody>
                    <a:bodyPr/>
                    <a:lstStyle/>
                    <a:p>
                      <a:pPr algn="l" fontAlgn="ctr"/>
                      <a:r>
                        <a:rPr lang="en-PH" sz="800" b="1" i="0" u="none" strike="noStrike" dirty="0">
                          <a:solidFill>
                            <a:srgbClr val="000000"/>
                          </a:solidFill>
                          <a:latin typeface="Arial"/>
                        </a:rPr>
                        <a:t>I, ____(name)_____,  ____(position) ____ at the ___(department)___, commit to deliver and agree to be rated on the attainment of the following targets in accordance with the indicated measures for the period ________________.</a:t>
                      </a:r>
                    </a:p>
                  </a:txBody>
                  <a:tcPr marL="4363" marR="4363" marT="4363" marB="0" anchor="ctr">
                    <a:lnL>
                      <a:noFill/>
                    </a:lnL>
                    <a:lnR>
                      <a:noFill/>
                    </a:lnR>
                    <a:lnT>
                      <a:noFill/>
                    </a:lnT>
                    <a:lnB>
                      <a:noFill/>
                    </a:lnB>
                  </a:tcPr>
                </a:tc>
                <a:tc hMerge="1">
                  <a:txBody>
                    <a:bodyPr/>
                    <a:lstStyle/>
                    <a:p>
                      <a:endParaRPr lang="en-PH"/>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02"/>
                  </a:ext>
                </a:extLst>
              </a:tr>
              <a:tr h="456281">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a:noFill/>
                    </a:lnB>
                  </a:tcPr>
                </a:tc>
                <a:tc gridSpan="2">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ctr"/>
                      <a:endParaRPr lang="en-PH" sz="11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endParaRPr lang="en-US" dirty="0"/>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endParaRPr lang="en-US" dirty="0"/>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endParaRPr lang="en-US" dirty="0"/>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endParaRPr lang="en-US" dirty="0"/>
                    </a:p>
                  </a:txBody>
                  <a:tcPr marL="4363" marR="4363" marT="4363" marB="0" anchor="ctr">
                    <a:lnL>
                      <a:noFill/>
                    </a:lnL>
                    <a:lnR>
                      <a:noFill/>
                    </a:lnR>
                    <a:lnT>
                      <a:noFill/>
                    </a:lnT>
                    <a:lnB w="6350" cap="flat" cmpd="sng" algn="ctr">
                      <a:noFill/>
                      <a:prstDash val="solid"/>
                      <a:round/>
                      <a:headEnd type="none" w="med" len="med"/>
                      <a:tailEnd type="none" w="med" len="med"/>
                    </a:lnB>
                  </a:tcPr>
                </a:tc>
                <a:tc gridSpan="2">
                  <a:txBody>
                    <a:bodyPr/>
                    <a:lstStyle/>
                    <a:p>
                      <a:pPr algn="l" fontAlgn="ctr"/>
                      <a:r>
                        <a:rPr lang="en-PH" sz="1100" b="0" i="0" u="none" strike="noStrike" baseline="0" dirty="0">
                          <a:solidFill>
                            <a:srgbClr val="000000"/>
                          </a:solidFill>
                          <a:latin typeface="Calibri"/>
                        </a:rPr>
                        <a:t>Signature of  Employee</a:t>
                      </a:r>
                      <a:endParaRPr lang="en-PH" sz="1100" b="0" i="0" u="none" strike="noStrike" dirty="0">
                        <a:solidFill>
                          <a:srgbClr val="000000"/>
                        </a:solidFill>
                        <a:latin typeface="Calibri"/>
                      </a:endParaRPr>
                    </a:p>
                    <a:p>
                      <a:pPr algn="l" fontAlgn="ctr"/>
                      <a:r>
                        <a:rPr lang="en-PH" sz="1100" b="0" i="0" u="none" strike="noStrike" dirty="0">
                          <a:solidFill>
                            <a:srgbClr val="000000"/>
                          </a:solidFill>
                          <a:latin typeface="Calibri"/>
                        </a:rPr>
                        <a:t>        Date:</a:t>
                      </a:r>
                      <a:r>
                        <a:rPr lang="en-PH" sz="1100" b="0" i="0" u="none" strike="noStrike" baseline="0" dirty="0">
                          <a:solidFill>
                            <a:srgbClr val="000000"/>
                          </a:solidFill>
                          <a:latin typeface="Calibri"/>
                        </a:rPr>
                        <a:t> -------------</a:t>
                      </a:r>
                      <a:endParaRPr lang="en-PH" sz="11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hMerge="1">
                  <a:txBody>
                    <a:bodyPr/>
                    <a:lstStyle/>
                    <a:p>
                      <a:pPr algn="l" fontAlgn="ctr"/>
                      <a:endParaRPr lang="en-PH" sz="11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ctr" fontAlgn="ctr"/>
                      <a:endParaRPr lang="en-PH" sz="5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ctr" fontAlgn="ctr"/>
                      <a:endParaRPr lang="en-PH" sz="500" b="0" i="0" u="none" strike="noStrike">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ctr" fontAlgn="ctr"/>
                      <a:endParaRPr lang="en-PH" sz="500" b="0" i="0" u="none" strike="noStrike">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ctr" fontAlgn="ctr"/>
                      <a:endParaRPr lang="en-PH" sz="500" b="0" i="0" u="none" strike="noStrike">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10003"/>
                  </a:ext>
                </a:extLst>
              </a:tr>
              <a:tr h="200032">
                <a:tc>
                  <a:txBody>
                    <a:bodyPr/>
                    <a:lstStyle/>
                    <a:p>
                      <a:pPr algn="l" fontAlgn="ctr"/>
                      <a:endParaRPr lang="en-PH" sz="500" b="0" i="0" u="none" strike="noStrike">
                        <a:solidFill>
                          <a:srgbClr val="000000"/>
                        </a:solidFill>
                        <a:latin typeface="Calibri"/>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endParaRPr lang="en-PH" sz="900" b="0" i="0" u="none" strike="noStrike" dirty="0">
                        <a:solidFill>
                          <a:srgbClr val="000000"/>
                        </a:solidFill>
                        <a:latin typeface="Arial"/>
                      </a:endParaRPr>
                    </a:p>
                    <a:p>
                      <a:pPr algn="l" fontAlgn="ctr"/>
                      <a:r>
                        <a:rPr lang="en-PH" sz="900" b="0" i="0" u="none" strike="noStrike" dirty="0">
                          <a:solidFill>
                            <a:srgbClr val="000000"/>
                          </a:solidFill>
                          <a:latin typeface="Arial"/>
                        </a:rPr>
                        <a:t>APPROVED</a:t>
                      </a:r>
                      <a:r>
                        <a:rPr lang="en-PH" sz="900" b="0" i="0" u="none" strike="noStrike" baseline="0" dirty="0">
                          <a:solidFill>
                            <a:srgbClr val="000000"/>
                          </a:solidFill>
                          <a:latin typeface="Arial"/>
                        </a:rPr>
                        <a:t> BY:</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gridSpan="8">
                  <a:txBody>
                    <a:bodyPr/>
                    <a:lstStyle/>
                    <a:p>
                      <a:r>
                        <a:rPr lang="en-US" dirty="0"/>
                        <a:t>                          </a:t>
                      </a:r>
                    </a:p>
                  </a:txBody>
                  <a:tcPr marL="4363" marR="4363" marT="4363"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hMerge="1">
                  <a:txBody>
                    <a:bodyPr/>
                    <a:lstStyle/>
                    <a:p>
                      <a:endParaRPr lang="en-US"/>
                    </a:p>
                  </a:txBody>
                  <a:tcPr/>
                </a:tc>
                <a:tc hMerge="1">
                  <a:txBody>
                    <a:bodyPr/>
                    <a:lstStyle/>
                    <a:p>
                      <a:endParaRPr lang="en-PH"/>
                    </a:p>
                  </a:txBody>
                  <a:tcPr/>
                </a:tc>
                <a:tc hMerge="1">
                  <a:txBody>
                    <a:bodyPr/>
                    <a:lstStyle/>
                    <a:p>
                      <a:endParaRPr lang="en-PH"/>
                    </a:p>
                  </a:txBody>
                  <a:tcPr/>
                </a:tc>
                <a:tc hMerge="1">
                  <a:txBody>
                    <a:bodyPr/>
                    <a:lstStyle/>
                    <a:p>
                      <a:endParaRPr lang="en-PH"/>
                    </a:p>
                  </a:txBody>
                  <a:tcPr/>
                </a:tc>
                <a:tc rowSpan="2" gridSpan="3">
                  <a:txBody>
                    <a:bodyPr/>
                    <a:lstStyle/>
                    <a:p>
                      <a:pPr algn="ctr" fontAlgn="ctr"/>
                      <a:endParaRPr lang="en-PH" sz="900" b="1" i="0" u="none" strike="noStrike" dirty="0">
                        <a:solidFill>
                          <a:srgbClr val="000000"/>
                        </a:solidFill>
                        <a:latin typeface="Arial"/>
                      </a:endParaRPr>
                    </a:p>
                  </a:txBody>
                  <a:tcPr marL="4363" marR="4363" marT="436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tcPr>
                </a:tc>
                <a:tc rowSpan="2" hMerge="1">
                  <a:txBody>
                    <a:bodyPr/>
                    <a:lstStyle/>
                    <a:p>
                      <a:endParaRPr lang="en-PH"/>
                    </a:p>
                  </a:txBody>
                  <a:tcPr/>
                </a:tc>
                <a:tc rowSpan="2" hMerge="1">
                  <a:txBody>
                    <a:bodyPr/>
                    <a:lstStyle/>
                    <a:p>
                      <a:endParaRPr lang="en-PH"/>
                    </a:p>
                  </a:txBody>
                  <a:tcPr/>
                </a:tc>
                <a:extLst>
                  <a:ext uri="{0D108BD9-81ED-4DB2-BD59-A6C34878D82A}">
                    <a16:rowId xmlns:a16="http://schemas.microsoft.com/office/drawing/2014/main" val="10004"/>
                  </a:ext>
                </a:extLst>
              </a:tr>
              <a:tr h="193431">
                <a:tc>
                  <a:txBody>
                    <a:bodyPr/>
                    <a:lstStyle/>
                    <a:p>
                      <a:pPr algn="l" fontAlgn="ctr"/>
                      <a:endParaRPr lang="en-PH" sz="500" b="0" i="0" u="none" strike="noStrike">
                        <a:solidFill>
                          <a:srgbClr val="000000"/>
                        </a:solidFill>
                        <a:latin typeface="Calibri"/>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PH" sz="900" b="0" i="0" u="none" strike="noStrike" dirty="0">
                          <a:solidFill>
                            <a:srgbClr val="000000"/>
                          </a:solidFill>
                          <a:latin typeface="Arial"/>
                        </a:rPr>
                        <a:t> Name:</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gridSpan="5">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tcPr>
                </a:tc>
                <a:tc hMerge="1">
                  <a:txBody>
                    <a:bodyPr/>
                    <a:lstStyle/>
                    <a:p>
                      <a:endParaRPr lang="en-US"/>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a:noFill/>
                    </a:lnB>
                  </a:tcPr>
                </a:tc>
                <a:tc hMerge="1">
                  <a:txBody>
                    <a:bodyPr/>
                    <a:lstStyle/>
                    <a:p>
                      <a:endParaRPr lang="en-US"/>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a:noFill/>
                    </a:lnB>
                  </a:tcPr>
                </a:tc>
                <a:tc hMerge="1">
                  <a:txBody>
                    <a:bodyPr/>
                    <a:lstStyle/>
                    <a:p>
                      <a:endParaRPr lang="en-US"/>
                    </a:p>
                  </a:txBody>
                  <a:tcPr marL="4363" marR="4363" marT="4363" marB="0" anchor="ctr">
                    <a:lnL w="6350" cap="flat" cmpd="sng" algn="ctr">
                      <a:solidFill>
                        <a:srgbClr val="000000"/>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hMerge="1">
                  <a:txBody>
                    <a:bodyPr/>
                    <a:lstStyle/>
                    <a:p>
                      <a:endParaRPr lang="en-US"/>
                    </a:p>
                  </a:txBody>
                  <a:tcPr/>
                </a:tc>
                <a:tc>
                  <a:txBody>
                    <a:bodyPr/>
                    <a:lstStyle/>
                    <a:p>
                      <a:pPr algn="l" fontAlgn="ctr"/>
                      <a:endParaRPr lang="en-PH" sz="900" b="1" i="0" u="none" strike="noStrike" dirty="0">
                        <a:solidFill>
                          <a:srgbClr val="000000"/>
                        </a:solidFill>
                        <a:latin typeface="Arial"/>
                      </a:endParaRPr>
                    </a:p>
                  </a:txBody>
                  <a:tcPr marL="4363" marR="4363" marT="4363" marB="0" anchor="ctr">
                    <a:lnL>
                      <a:noFill/>
                    </a:lnL>
                    <a:lnR>
                      <a:noFill/>
                    </a:lnR>
                    <a:lnT w="6350" cap="flat" cmpd="sng" algn="ctr">
                      <a:noFill/>
                      <a:prstDash val="solid"/>
                      <a:round/>
                      <a:headEnd type="none" w="med" len="med"/>
                      <a:tailEnd type="none" w="med" len="med"/>
                    </a:lnT>
                    <a:lnB>
                      <a:noFill/>
                    </a:lnB>
                  </a:tcPr>
                </a:tc>
                <a:tc>
                  <a:txBody>
                    <a:bodyPr/>
                    <a:lstStyle/>
                    <a:p>
                      <a:pPr algn="ctr" fontAlgn="ctr"/>
                      <a:endParaRPr lang="en-PH" sz="900" b="1" i="0" u="none" strike="noStrike">
                        <a:solidFill>
                          <a:srgbClr val="000000"/>
                        </a:solidFill>
                        <a:latin typeface="Arial"/>
                      </a:endParaRPr>
                    </a:p>
                  </a:txBody>
                  <a:tcPr marL="4363" marR="4363" marT="4363" marB="0" anchor="ctr">
                    <a:lnL>
                      <a:noFill/>
                    </a:lnL>
                    <a:lnR>
                      <a:noFill/>
                    </a:lnR>
                    <a:lnT w="6350" cap="flat" cmpd="sng" algn="ctr">
                      <a:noFill/>
                      <a:prstDash val="solid"/>
                      <a:round/>
                      <a:headEnd type="none" w="med" len="med"/>
                      <a:tailEnd type="none" w="med" len="med"/>
                    </a:lnT>
                    <a:lnB>
                      <a:noFill/>
                    </a:lnB>
                  </a:tcPr>
                </a:tc>
                <a:tc>
                  <a:txBody>
                    <a:bodyPr/>
                    <a:lstStyle/>
                    <a:p>
                      <a:pPr algn="ctr" fontAlgn="ctr"/>
                      <a:endParaRPr lang="en-PH" sz="900" b="1" i="0" u="none" strike="noStrike">
                        <a:solidFill>
                          <a:srgbClr val="000000"/>
                        </a:solidFill>
                        <a:latin typeface="Arial"/>
                      </a:endParaRPr>
                    </a:p>
                  </a:txBody>
                  <a:tcPr marL="4363" marR="4363" marT="4363" marB="0"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tcPr>
                </a:tc>
                <a:tc gridSpan="3" vMerge="1">
                  <a:txBody>
                    <a:bodyPr/>
                    <a:lstStyle/>
                    <a:p>
                      <a:endParaRPr lang="en-PH"/>
                    </a:p>
                  </a:txBody>
                  <a:tcPr/>
                </a:tc>
                <a:tc hMerge="1" vMerge="1">
                  <a:txBody>
                    <a:bodyPr/>
                    <a:lstStyle/>
                    <a:p>
                      <a:endParaRPr lang="en-PH"/>
                    </a:p>
                  </a:txBody>
                  <a:tcPr/>
                </a:tc>
                <a:tc hMerge="1" vMerge="1">
                  <a:txBody>
                    <a:bodyPr/>
                    <a:lstStyle/>
                    <a:p>
                      <a:endParaRPr lang="en-PH"/>
                    </a:p>
                  </a:txBody>
                  <a:tcPr/>
                </a:tc>
                <a:extLst>
                  <a:ext uri="{0D108BD9-81ED-4DB2-BD59-A6C34878D82A}">
                    <a16:rowId xmlns:a16="http://schemas.microsoft.com/office/drawing/2014/main" val="10005"/>
                  </a:ext>
                </a:extLst>
              </a:tr>
              <a:tr h="210032">
                <a:tc rowSpan="2">
                  <a:txBody>
                    <a:bodyPr/>
                    <a:lstStyle/>
                    <a:p>
                      <a:pPr algn="l" fontAlgn="ctr"/>
                      <a:endParaRPr lang="en-PH" sz="500" b="0" i="0" u="none" strike="noStrike" dirty="0">
                        <a:solidFill>
                          <a:srgbClr val="000000"/>
                        </a:solidFill>
                        <a:latin typeface="Calibri"/>
                      </a:endParaRPr>
                    </a:p>
                  </a:txBody>
                  <a:tcPr marL="4363" marR="4363" marT="4363" marB="0" anchor="ctr">
                    <a:lnL>
                      <a:noFill/>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ctr"/>
                      <a:r>
                        <a:rPr lang="en-PH" sz="900" b="1" i="0" u="none" strike="noStrike" dirty="0">
                          <a:solidFill>
                            <a:srgbClr val="000000"/>
                          </a:solidFill>
                          <a:latin typeface="Arial"/>
                        </a:rPr>
                        <a:t>Position:</a:t>
                      </a:r>
                    </a:p>
                  </a:txBody>
                  <a:tcPr marL="4363" marR="4363" marT="4363"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a:noFill/>
                    </a:lnT>
                    <a:lnB w="12700" cap="flat" cmpd="sng" algn="ctr">
                      <a:noFill/>
                      <a:prstDash val="solid"/>
                      <a:round/>
                      <a:headEnd type="none" w="med" len="med"/>
                      <a:tailEnd type="none" w="med" len="med"/>
                    </a:lnB>
                  </a:tcPr>
                </a:tc>
                <a:tc rowSpan="2" gridSpan="6">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noFill/>
                      <a:prstDash val="solid"/>
                      <a:round/>
                      <a:headEnd type="none" w="med" len="med"/>
                      <a:tailEnd type="none" w="med" len="med"/>
                    </a:lnB>
                  </a:tcPr>
                </a:tc>
                <a:tc rowSpan="2"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tcPr>
                </a:tc>
                <a:tc rowSpan="2"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tcPr>
                </a:tc>
                <a:tc rowSpan="2"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a:noFill/>
                    </a:lnR>
                    <a:lnT>
                      <a:noFill/>
                    </a:lnT>
                    <a:lnB w="12700" cap="flat" cmpd="sng" algn="ctr">
                      <a:noFill/>
                      <a:prstDash val="solid"/>
                      <a:round/>
                      <a:headEnd type="none" w="med" len="med"/>
                      <a:tailEnd type="none" w="med" len="med"/>
                    </a:lnB>
                  </a:tcPr>
                </a:tc>
                <a:tc rowSpan="2" hMerge="1">
                  <a:txBody>
                    <a:bodyPr/>
                    <a:lstStyle/>
                    <a:p>
                      <a:endParaRPr lang="en-US"/>
                    </a:p>
                  </a:txBody>
                  <a:tcPr/>
                </a:tc>
                <a:tc rowSpan="2" hMerge="1">
                  <a:txBody>
                    <a:bodyPr/>
                    <a:lstStyle/>
                    <a:p>
                      <a:endParaRPr lang="en-PH"/>
                    </a:p>
                  </a:txBody>
                  <a:tcPr/>
                </a:tc>
                <a:tc rowSpan="3">
                  <a:txBody>
                    <a:bodyPr/>
                    <a:lstStyle/>
                    <a:p>
                      <a:pPr algn="ctr" fontAlgn="ctr"/>
                      <a:endParaRPr lang="en-PH" sz="900" b="1" i="0" u="none" strike="noStrike" dirty="0">
                        <a:solidFill>
                          <a:srgbClr val="000000"/>
                        </a:solidFill>
                        <a:latin typeface="Arial"/>
                      </a:endParaRPr>
                    </a:p>
                  </a:txBody>
                  <a:tcPr marL="4363" marR="4363" marT="4363" marB="0" anchor="ctr">
                    <a:lnL>
                      <a:noFill/>
                    </a:lnL>
                    <a:lnR>
                      <a:noFill/>
                    </a:lnR>
                    <a:lnT>
                      <a:noFill/>
                    </a:lnT>
                    <a:lnB w="12700" cap="flat" cmpd="sng" algn="ctr">
                      <a:solidFill>
                        <a:srgbClr val="000000"/>
                      </a:solidFill>
                      <a:prstDash val="solid"/>
                      <a:round/>
                      <a:headEnd type="none" w="med" len="med"/>
                      <a:tailEnd type="none" w="med" len="med"/>
                    </a:lnB>
                  </a:tcPr>
                </a:tc>
                <a:tc rowSpan="2" gridSpan="2">
                  <a:txBody>
                    <a:bodyPr/>
                    <a:lstStyle/>
                    <a:p>
                      <a:pPr algn="ctr" fontAlgn="ctr"/>
                      <a:endParaRPr lang="en-PH" sz="900" b="1" i="0" u="none" strike="noStrike" dirty="0">
                        <a:solidFill>
                          <a:srgbClr val="000000"/>
                        </a:solidFill>
                        <a:latin typeface="Arial"/>
                      </a:endParaRPr>
                    </a:p>
                  </a:txBody>
                  <a:tcPr marL="4363" marR="4363" marT="4363" marB="0" anchor="ctr">
                    <a:lnL>
                      <a:noFill/>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tcPr>
                </a:tc>
                <a:tc rowSpan="2" hMerge="1">
                  <a:txBody>
                    <a:bodyPr/>
                    <a:lstStyle/>
                    <a:p>
                      <a:pPr algn="ctr"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rowSpan="3">
                  <a:txBody>
                    <a:bodyPr/>
                    <a:lstStyle/>
                    <a:p>
                      <a:pPr algn="ctr" fontAlgn="ctr"/>
                      <a:endParaRPr lang="en-PH" sz="900" b="1" i="0" u="none" strike="noStrike" dirty="0">
                        <a:solidFill>
                          <a:srgbClr val="000000"/>
                        </a:solidFill>
                        <a:latin typeface="Arial"/>
                      </a:endParaRPr>
                    </a:p>
                  </a:txBody>
                  <a:tcPr marL="4363" marR="4363" marT="4363" marB="0" anchor="ctr">
                    <a:lnL>
                      <a:noFill/>
                    </a:lnL>
                    <a:lnR>
                      <a:noFill/>
                    </a:lnR>
                    <a:lnT>
                      <a:noFill/>
                    </a:lnT>
                    <a:lnB w="12700" cap="flat" cmpd="sng" algn="ctr">
                      <a:solidFill>
                        <a:srgbClr val="000000"/>
                      </a:solidFill>
                      <a:prstDash val="solid"/>
                      <a:round/>
                      <a:headEnd type="none" w="med" len="med"/>
                      <a:tailEnd type="none" w="med" len="med"/>
                    </a:lnB>
                  </a:tcPr>
                </a:tc>
                <a:tc rowSpan="3">
                  <a:txBody>
                    <a:bodyPr/>
                    <a:lstStyle/>
                    <a:p>
                      <a:pPr algn="l" fontAlgn="ctr"/>
                      <a:endParaRPr lang="en-PH" sz="900" b="1" i="0" u="none" strike="noStrike" dirty="0">
                        <a:solidFill>
                          <a:srgbClr val="000000"/>
                        </a:solidFill>
                        <a:latin typeface="Arial"/>
                      </a:endParaRPr>
                    </a:p>
                  </a:txBody>
                  <a:tcPr marL="4363" marR="4363" marT="4363" marB="0" anchor="ctr">
                    <a:lnL>
                      <a:noFill/>
                    </a:lnL>
                    <a:lnR w="6350" cap="flat" cmpd="sng" algn="ctr">
                      <a:no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0032">
                <a:tc vMerge="1">
                  <a:txBody>
                    <a:bodyPr/>
                    <a:lstStyle/>
                    <a:p>
                      <a:endParaRPr lang="en-US"/>
                    </a:p>
                  </a:txBody>
                  <a:tcPr/>
                </a:tc>
                <a:tc gridSpan="2">
                  <a:txBody>
                    <a:bodyPr/>
                    <a:lstStyle/>
                    <a:p>
                      <a:pPr algn="l" fontAlgn="ctr"/>
                      <a:r>
                        <a:rPr lang="en-PH" sz="900" b="1" i="0" u="none" strike="noStrike" dirty="0">
                          <a:solidFill>
                            <a:srgbClr val="000000"/>
                          </a:solidFill>
                          <a:latin typeface="Arial"/>
                        </a:rPr>
                        <a:t>Date:</a:t>
                      </a:r>
                    </a:p>
                  </a:txBody>
                  <a:tcPr marL="4363" marR="4363" marT="4363"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6"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193431">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a:noFill/>
                    </a:lnB>
                  </a:tcPr>
                </a:tc>
                <a:tc gridSpan="2">
                  <a:txBody>
                    <a:bodyPr/>
                    <a:lstStyle/>
                    <a:p>
                      <a:pPr algn="l"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a:solidFill>
                          <a:srgbClr val="000000"/>
                        </a:solidFill>
                        <a:latin typeface="Calibri"/>
                      </a:endParaRPr>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endParaRPr lang="en-US" dirty="0"/>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endParaRPr lang="en-PH" sz="900" b="0" i="0" u="none" strike="noStrike" dirty="0">
                        <a:solidFill>
                          <a:srgbClr val="000000"/>
                        </a:solidFill>
                        <a:latin typeface="Calibri"/>
                      </a:endParaRPr>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l"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10048">
                <a:tc>
                  <a:txBody>
                    <a:bodyPr/>
                    <a:lstStyle/>
                    <a:p>
                      <a:pPr algn="l" fontAlgn="ctr"/>
                      <a:endParaRPr lang="en-PH" sz="500" b="0" i="0" u="none" strike="noStrike">
                        <a:solidFill>
                          <a:srgbClr val="000000"/>
                        </a:solidFill>
                        <a:latin typeface="Calibri"/>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rowSpan="2" gridSpan="2">
                  <a:txBody>
                    <a:bodyPr/>
                    <a:lstStyle/>
                    <a:p>
                      <a:pPr algn="ctr" fontAlgn="ctr"/>
                      <a:r>
                        <a:rPr lang="en-PH" sz="900" b="1" i="0" u="none" strike="noStrike" dirty="0">
                          <a:solidFill>
                            <a:srgbClr val="000000"/>
                          </a:solidFill>
                          <a:latin typeface="Arial"/>
                        </a:rPr>
                        <a:t>Major</a:t>
                      </a:r>
                      <a:r>
                        <a:rPr lang="en-PH" sz="900" b="1" i="0" u="none" strike="noStrike" baseline="0" dirty="0">
                          <a:solidFill>
                            <a:srgbClr val="000000"/>
                          </a:solidFill>
                          <a:latin typeface="Arial"/>
                        </a:rPr>
                        <a:t> Final Output</a:t>
                      </a: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pPr algn="ctr" fontAlgn="ctr"/>
                      <a:endParaRPr lang="en-PH" sz="900" b="1" i="0" u="none" strike="noStrike" dirty="0">
                        <a:solidFill>
                          <a:srgbClr val="000000"/>
                        </a:solidFill>
                        <a:latin typeface="Arial"/>
                      </a:endParaRP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3">
                  <a:txBody>
                    <a:bodyPr/>
                    <a:lstStyle/>
                    <a:p>
                      <a:pPr algn="ctr" fontAlgn="ctr"/>
                      <a:endParaRPr lang="en-PH" sz="900" b="1" i="0" u="none" strike="noStrike" dirty="0">
                        <a:solidFill>
                          <a:srgbClr val="000000"/>
                        </a:solidFill>
                        <a:latin typeface="Arial"/>
                      </a:endParaRPr>
                    </a:p>
                    <a:p>
                      <a:pPr algn="ctr" fontAlgn="ctr"/>
                      <a:r>
                        <a:rPr lang="en-PH" sz="900" b="1" i="0" u="none" strike="noStrike" dirty="0">
                          <a:solidFill>
                            <a:srgbClr val="000000"/>
                          </a:solidFill>
                          <a:latin typeface="Arial"/>
                        </a:rPr>
                        <a:t>Success Indicators</a:t>
                      </a:r>
                    </a:p>
                    <a:p>
                      <a:pPr algn="ctr" fontAlgn="ctr"/>
                      <a:r>
                        <a:rPr lang="en-PH" sz="900" b="1" i="0" u="none" strike="noStrike" dirty="0">
                          <a:solidFill>
                            <a:srgbClr val="000000"/>
                          </a:solidFill>
                          <a:latin typeface="Arial"/>
                        </a:rPr>
                        <a:t>(</a:t>
                      </a:r>
                      <a:r>
                        <a:rPr lang="en-PH" sz="900" b="1" i="0" u="none" strike="noStrike" dirty="0" err="1">
                          <a:solidFill>
                            <a:srgbClr val="000000"/>
                          </a:solidFill>
                          <a:latin typeface="Arial"/>
                        </a:rPr>
                        <a:t>Targats+Measures</a:t>
                      </a:r>
                      <a:endParaRPr lang="en-PH" sz="900" b="1" i="0" u="none" strike="noStrike" dirty="0">
                        <a:solidFill>
                          <a:srgbClr val="000000"/>
                        </a:solidFill>
                        <a:latin typeface="Arial"/>
                      </a:endParaRPr>
                    </a:p>
                    <a:p>
                      <a:pPr algn="ctr" fontAlgn="ctr"/>
                      <a:endParaRPr lang="en-PH" sz="900" b="1" i="0" u="none" strike="noStrike" dirty="0">
                        <a:solidFill>
                          <a:srgbClr val="000000"/>
                        </a:solidFill>
                        <a:latin typeface="Arial"/>
                      </a:endParaRP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pPr algn="ctr" fontAlgn="ctr"/>
                      <a:endParaRPr lang="en-PH" sz="900" b="1" i="0" u="none" strike="noStrike" dirty="0">
                        <a:solidFill>
                          <a:srgbClr val="000000"/>
                        </a:solidFill>
                        <a:latin typeface="Arial"/>
                      </a:endParaRP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pPr algn="ctr" fontAlgn="ctr"/>
                      <a:endParaRPr lang="en-PH" sz="900" b="1" i="0" u="none" strike="noStrike" dirty="0">
                        <a:solidFill>
                          <a:srgbClr val="000000"/>
                        </a:solidFill>
                        <a:latin typeface="Arial"/>
                      </a:endParaRP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3">
                  <a:txBody>
                    <a:bodyPr/>
                    <a:lstStyle/>
                    <a:p>
                      <a:pPr algn="ctr" fontAlgn="ctr"/>
                      <a:r>
                        <a:rPr lang="en-PH" sz="900" b="1" i="0" u="none" strike="noStrike" dirty="0">
                          <a:solidFill>
                            <a:srgbClr val="000000"/>
                          </a:solidFill>
                          <a:latin typeface="Arial"/>
                        </a:rPr>
                        <a:t>Actual Accomplishments </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rowSpan="2" hMerge="1">
                  <a:txBody>
                    <a:bodyPr/>
                    <a:lstStyle/>
                    <a:p>
                      <a:endParaRPr lang="en-PH"/>
                    </a:p>
                  </a:txBody>
                  <a:tcPr/>
                </a:tc>
                <a:tc gridSpan="4">
                  <a:txBody>
                    <a:bodyPr/>
                    <a:lstStyle/>
                    <a:p>
                      <a:pPr algn="ctr" fontAlgn="ctr"/>
                      <a:r>
                        <a:rPr lang="en-PH" sz="900" b="1" i="0" u="none" strike="noStrike" dirty="0">
                          <a:solidFill>
                            <a:srgbClr val="000000"/>
                          </a:solidFill>
                          <a:latin typeface="Arial"/>
                        </a:rPr>
                        <a:t>Rating*</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tc rowSpan="2">
                  <a:txBody>
                    <a:bodyPr/>
                    <a:lstStyle/>
                    <a:p>
                      <a:pPr algn="ctr" fontAlgn="ctr"/>
                      <a:r>
                        <a:rPr lang="en-PH" sz="900" b="1" i="0" u="none" strike="noStrike" dirty="0">
                          <a:solidFill>
                            <a:srgbClr val="000000"/>
                          </a:solidFill>
                          <a:latin typeface="Arial"/>
                        </a:rPr>
                        <a:t>Remarks</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20033">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n-PH"/>
                    </a:p>
                  </a:txBody>
                  <a:tcPr/>
                </a:tc>
                <a:tc hMerge="1" vMerge="1">
                  <a:txBody>
                    <a:bodyPr/>
                    <a:lstStyle/>
                    <a:p>
                      <a:endParaRPr lang="en-PH"/>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PH"/>
                    </a:p>
                  </a:txBody>
                  <a:tcPr/>
                </a:tc>
                <a:tc>
                  <a:txBody>
                    <a:bodyPr/>
                    <a:lstStyle/>
                    <a:p>
                      <a:pPr algn="ctr" fontAlgn="ctr"/>
                      <a:r>
                        <a:rPr lang="en-PH" sz="900" b="1" i="0" u="none" strike="noStrike" dirty="0">
                          <a:solidFill>
                            <a:srgbClr val="000000"/>
                          </a:solidFill>
                          <a:latin typeface="Arial"/>
                        </a:rPr>
                        <a:t>Q</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PH" sz="900" b="1" i="0" u="none" strike="noStrike" dirty="0">
                          <a:solidFill>
                            <a:srgbClr val="000000"/>
                          </a:solidFill>
                          <a:latin typeface="Arial"/>
                        </a:rPr>
                        <a:t>E</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PH" sz="900" b="1" i="0" u="none" strike="noStrike" dirty="0">
                          <a:solidFill>
                            <a:srgbClr val="000000"/>
                          </a:solidFill>
                          <a:latin typeface="Arial"/>
                        </a:rPr>
                        <a:t>T</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PH" sz="800" b="1" i="0" u="none" strike="noStrike" dirty="0">
                          <a:solidFill>
                            <a:srgbClr val="000000"/>
                          </a:solidFill>
                          <a:latin typeface="Arial"/>
                        </a:rPr>
                        <a:t>Ave.</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PH"/>
                    </a:p>
                  </a:txBody>
                  <a:tcPr/>
                </a:tc>
                <a:extLst>
                  <a:ext uri="{0D108BD9-81ED-4DB2-BD59-A6C34878D82A}">
                    <a16:rowId xmlns:a16="http://schemas.microsoft.com/office/drawing/2014/main" val="10010"/>
                  </a:ext>
                </a:extLst>
              </a:tr>
              <a:tr h="202030">
                <a:tc>
                  <a:txBody>
                    <a:bodyPr/>
                    <a:lstStyle/>
                    <a:p>
                      <a:pPr algn="l" fontAlgn="ctr"/>
                      <a:endParaRPr lang="en-PH" sz="5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PH" sz="800" b="0" i="0" u="none" strike="noStrike" dirty="0">
                          <a:solidFill>
                            <a:srgbClr val="000000"/>
                          </a:solidFill>
                          <a:latin typeface="Arial"/>
                        </a:rPr>
                        <a:t>MFO 1</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PH"/>
                    </a:p>
                  </a:txBody>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1"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2030">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PH" sz="800" b="0" i="0" u="none" strike="noStrike" dirty="0">
                          <a:solidFill>
                            <a:srgbClr val="000000"/>
                          </a:solidFill>
                          <a:latin typeface="Arial"/>
                        </a:rPr>
                        <a:t>MFO 2</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PH"/>
                    </a:p>
                  </a:txBody>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1"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02030">
                <a:tc>
                  <a:txBody>
                    <a:bodyPr/>
                    <a:lstStyle/>
                    <a:p>
                      <a:pPr algn="l" fontAlgn="ctr"/>
                      <a:endParaRPr lang="en-PH" sz="5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PH" sz="800" b="0" i="0" u="none" strike="noStrike" dirty="0">
                          <a:solidFill>
                            <a:srgbClr val="000000"/>
                          </a:solidFill>
                          <a:latin typeface="Arial"/>
                        </a:rPr>
                        <a:t>MFO 3</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PH"/>
                    </a:p>
                  </a:txBody>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1"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02030">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11">
                  <a:txBody>
                    <a:bodyPr/>
                    <a:lstStyle/>
                    <a:p>
                      <a:pPr algn="r" fontAlgn="ctr"/>
                      <a:r>
                        <a:rPr lang="en-PH" sz="800" b="0" i="0" u="none" strike="noStrike" dirty="0">
                          <a:solidFill>
                            <a:srgbClr val="000000"/>
                          </a:solidFill>
                          <a:latin typeface="Arial"/>
                        </a:rPr>
                        <a:t>TOTAL</a:t>
                      </a:r>
                      <a:r>
                        <a:rPr lang="en-PH" sz="800" b="0" i="0" u="none" strike="noStrike" baseline="0" dirty="0">
                          <a:solidFill>
                            <a:srgbClr val="000000"/>
                          </a:solidFill>
                          <a:latin typeface="Arial"/>
                        </a:rPr>
                        <a:t> RATING</a:t>
                      </a:r>
                      <a:endParaRPr lang="en-PH" sz="8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PH" sz="900" b="0" i="0" u="none" strike="noStrike">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PH" sz="900" b="0" i="1"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02030">
                <a:tc>
                  <a:txBody>
                    <a:bodyPr/>
                    <a:lstStyle/>
                    <a:p>
                      <a:pPr algn="l" fontAlgn="ctr"/>
                      <a:endParaRPr lang="en-PH" sz="5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11">
                  <a:txBody>
                    <a:bodyPr/>
                    <a:lstStyle/>
                    <a:p>
                      <a:pPr algn="r" fontAlgn="ctr"/>
                      <a:r>
                        <a:rPr lang="en-PH" sz="800" b="0" i="0" u="none" strike="noStrike" dirty="0">
                          <a:solidFill>
                            <a:srgbClr val="000000"/>
                          </a:solidFill>
                          <a:latin typeface="Arial"/>
                        </a:rPr>
                        <a:t>FINAL AVERAGE</a:t>
                      </a:r>
                      <a:r>
                        <a:rPr lang="en-PH" sz="800" b="0" i="0" u="none" strike="noStrike" baseline="0" dirty="0">
                          <a:solidFill>
                            <a:srgbClr val="000000"/>
                          </a:solidFill>
                          <a:latin typeface="Arial"/>
                        </a:rPr>
                        <a:t> RATING</a:t>
                      </a:r>
                      <a:endParaRPr lang="en-PH" sz="8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PH" sz="900" b="0" i="1"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520078">
                <a:tc>
                  <a:txBody>
                    <a:bodyPr/>
                    <a:lstStyle/>
                    <a:p>
                      <a:pPr algn="l" fontAlgn="ctr"/>
                      <a:endParaRPr lang="en-PH" sz="5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13">
                  <a:txBody>
                    <a:bodyPr/>
                    <a:lstStyle/>
                    <a:p>
                      <a:pPr algn="l" fontAlgn="t"/>
                      <a:r>
                        <a:rPr lang="en-PH" sz="900" b="1" i="0" u="none" strike="noStrike" dirty="0">
                          <a:solidFill>
                            <a:srgbClr val="000000"/>
                          </a:solidFill>
                          <a:latin typeface="Arial"/>
                        </a:rPr>
                        <a:t>Comments and Recommendation for Development Purposes:</a:t>
                      </a:r>
                    </a:p>
                  </a:txBody>
                  <a:tcPr marL="4363" marR="4363" marT="43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PH"/>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16"/>
                  </a:ext>
                </a:extLst>
              </a:tr>
              <a:tr h="374386">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13">
                  <a:txBody>
                    <a:bodyPr/>
                    <a:lstStyle/>
                    <a:p>
                      <a:pPr algn="l" fontAlgn="ctr"/>
                      <a:r>
                        <a:rPr lang="en-PH" sz="900" b="0" i="0" u="none" strike="noStrike" dirty="0">
                          <a:solidFill>
                            <a:srgbClr val="000000"/>
                          </a:solidFill>
                          <a:latin typeface="Arial"/>
                        </a:rPr>
                        <a:t>The above rating has been discussed with me by my Division Chief</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48536">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en-PH" sz="900" b="0" i="0" u="none" strike="noStrike" dirty="0">
                        <a:solidFill>
                          <a:srgbClr val="000000"/>
                        </a:solidFill>
                        <a:latin typeface="Arial"/>
                      </a:endParaRPr>
                    </a:p>
                    <a:p>
                      <a:pPr algn="l" fontAlgn="ctr"/>
                      <a:r>
                        <a:rPr lang="en-PH" sz="900" b="0" i="0" u="none" strike="noStrike" dirty="0">
                          <a:solidFill>
                            <a:srgbClr val="000000"/>
                          </a:solidFill>
                          <a:latin typeface="Arial"/>
                        </a:rPr>
                        <a:t>Name</a:t>
                      </a:r>
                      <a:r>
                        <a:rPr lang="en-PH" sz="900" b="0" i="0" u="none" strike="noStrike" baseline="0" dirty="0">
                          <a:solidFill>
                            <a:srgbClr val="000000"/>
                          </a:solidFill>
                          <a:latin typeface="Arial"/>
                        </a:rPr>
                        <a:t> and Signature of </a:t>
                      </a:r>
                      <a:r>
                        <a:rPr lang="en-PH" sz="900" b="0" i="0" u="none" strike="noStrike" baseline="0" dirty="0" err="1">
                          <a:solidFill>
                            <a:srgbClr val="000000"/>
                          </a:solidFill>
                          <a:latin typeface="Arial"/>
                        </a:rPr>
                        <a:t>Ratee</a:t>
                      </a:r>
                      <a:r>
                        <a:rPr lang="en-PH" sz="900" b="0" i="0" u="none" strike="noStrike" baseline="0" dirty="0">
                          <a:solidFill>
                            <a:srgbClr val="000000"/>
                          </a:solidFill>
                          <a:latin typeface="Arial"/>
                        </a:rPr>
                        <a:t>:</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ctr"/>
                      <a:r>
                        <a:rPr lang="en-PH" sz="900" b="0" i="0" u="none" strike="noStrike" dirty="0">
                          <a:solidFill>
                            <a:srgbClr val="000000"/>
                          </a:solidFill>
                          <a:latin typeface="Arial"/>
                        </a:rPr>
                        <a:t>Name</a:t>
                      </a:r>
                      <a:r>
                        <a:rPr lang="en-PH" sz="900" b="0" i="0" u="none" strike="noStrike" baseline="0" dirty="0">
                          <a:solidFill>
                            <a:srgbClr val="000000"/>
                          </a:solidFill>
                          <a:latin typeface="Arial"/>
                        </a:rPr>
                        <a:t> and Signature of </a:t>
                      </a:r>
                      <a:r>
                        <a:rPr lang="en-PH" sz="900" b="0" i="0" u="none" strike="noStrike" baseline="0" dirty="0" err="1">
                          <a:solidFill>
                            <a:srgbClr val="000000"/>
                          </a:solidFill>
                          <a:latin typeface="Arial"/>
                        </a:rPr>
                        <a:t>Rater</a:t>
                      </a:r>
                      <a:r>
                        <a:rPr lang="en-PH" sz="900" b="0" i="0" u="none" strike="noStrike" baseline="0" dirty="0">
                          <a:solidFill>
                            <a:srgbClr val="000000"/>
                          </a:solidFill>
                          <a:latin typeface="Arial"/>
                        </a:rPr>
                        <a:t>:</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28600">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PH" sz="900" b="0" i="0" u="none" strike="noStrike" dirty="0">
                          <a:solidFill>
                            <a:srgbClr val="000000"/>
                          </a:solidFill>
                          <a:latin typeface="Arial"/>
                        </a:rPr>
                        <a:t>Position: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ctr"/>
                      <a:r>
                        <a:rPr lang="en-PH" sz="900" b="0" i="0" u="none" strike="noStrike" dirty="0">
                          <a:solidFill>
                            <a:srgbClr val="000000"/>
                          </a:solidFill>
                          <a:latin typeface="Arial"/>
                        </a:rPr>
                        <a:t> Position:</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10032">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PH" sz="900" b="1" i="0" u="none" strike="noStrike" dirty="0">
                          <a:solidFill>
                            <a:srgbClr val="000000"/>
                          </a:solidFill>
                          <a:latin typeface="Arial"/>
                        </a:rPr>
                        <a:t>Date:</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ctr"/>
                      <a:r>
                        <a:rPr lang="en-PH" sz="900" b="1" i="0" u="none" strike="noStrike" dirty="0">
                          <a:solidFill>
                            <a:srgbClr val="000000"/>
                          </a:solidFill>
                          <a:latin typeface="Arial"/>
                        </a:rPr>
                        <a:t>Date:</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pPr algn="ctr"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graphicFrame>
        <p:nvGraphicFramePr>
          <p:cNvPr id="9" name="Table 8"/>
          <p:cNvGraphicFramePr>
            <a:graphicFrameLocks noGrp="1"/>
          </p:cNvGraphicFramePr>
          <p:nvPr>
            <p:extLst/>
          </p:nvPr>
        </p:nvGraphicFramePr>
        <p:xfrm>
          <a:off x="1981201" y="6000751"/>
          <a:ext cx="4045581" cy="717315"/>
        </p:xfrm>
        <a:graphic>
          <a:graphicData uri="http://schemas.openxmlformats.org/drawingml/2006/table">
            <a:tbl>
              <a:tblPr/>
              <a:tblGrid>
                <a:gridCol w="4045581">
                  <a:extLst>
                    <a:ext uri="{9D8B030D-6E8A-4147-A177-3AD203B41FA5}">
                      <a16:colId xmlns:a16="http://schemas.microsoft.com/office/drawing/2014/main" val="20000"/>
                    </a:ext>
                  </a:extLst>
                </a:gridCol>
              </a:tblGrid>
              <a:tr h="172336">
                <a:tc>
                  <a:txBody>
                    <a:bodyPr/>
                    <a:lstStyle/>
                    <a:p>
                      <a:pPr algn="l" fontAlgn="ctr"/>
                      <a:endParaRPr lang="en-PH" sz="900" b="0" i="0" u="none" strike="noStrike" dirty="0">
                        <a:solidFill>
                          <a:srgbClr val="000000"/>
                        </a:solidFill>
                        <a:latin typeface="Arial"/>
                      </a:endParaRPr>
                    </a:p>
                    <a:p>
                      <a:pPr algn="l" fontAlgn="ctr"/>
                      <a:r>
                        <a:rPr lang="en-PH" sz="900" b="0" i="0" u="none" strike="noStrike" dirty="0">
                          <a:solidFill>
                            <a:srgbClr val="000000"/>
                          </a:solidFill>
                          <a:latin typeface="Arial"/>
                        </a:rPr>
                        <a:t>Final</a:t>
                      </a:r>
                      <a:r>
                        <a:rPr lang="en-PH" sz="900" b="0" i="0" u="none" strike="noStrike" baseline="0" dirty="0">
                          <a:solidFill>
                            <a:srgbClr val="000000"/>
                          </a:solidFill>
                          <a:latin typeface="Arial"/>
                        </a:rPr>
                        <a:t> Rating by Office Head:</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pPr algn="l" fontAlgn="ctr"/>
                      <a:r>
                        <a:rPr lang="en-PH" sz="900" b="0" i="0" u="none" strike="noStrike" dirty="0">
                          <a:solidFill>
                            <a:srgbClr val="000000"/>
                          </a:solidFill>
                          <a:latin typeface="Arial"/>
                        </a:rPr>
                        <a:t> Position</a:t>
                      </a:r>
                      <a:r>
                        <a:rPr lang="en-PH" sz="900" b="0" i="0" u="none" strike="noStrike" baseline="0" dirty="0">
                          <a:solidFill>
                            <a:srgbClr val="000000"/>
                          </a:solidFill>
                          <a:latin typeface="Arial"/>
                        </a:rPr>
                        <a:t>:</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0032">
                <a:tc>
                  <a:txBody>
                    <a:bodyPr/>
                    <a:lstStyle/>
                    <a:p>
                      <a:pPr algn="l" fontAlgn="ctr"/>
                      <a:r>
                        <a:rPr lang="en-PH" sz="900" b="1" i="0" u="none" strike="noStrike" dirty="0">
                          <a:solidFill>
                            <a:srgbClr val="000000"/>
                          </a:solidFill>
                          <a:latin typeface="Arial"/>
                        </a:rPr>
                        <a:t>Date:</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3" name="TextBox 12"/>
          <p:cNvSpPr txBox="1"/>
          <p:nvPr/>
        </p:nvSpPr>
        <p:spPr>
          <a:xfrm>
            <a:off x="8153400" y="1447801"/>
            <a:ext cx="1356462" cy="938719"/>
          </a:xfrm>
          <a:prstGeom prst="rect">
            <a:avLst/>
          </a:prstGeom>
          <a:noFill/>
          <a:ln w="3175">
            <a:solidFill>
              <a:schemeClr val="tx1"/>
            </a:solidFill>
          </a:ln>
        </p:spPr>
        <p:txBody>
          <a:bodyPr wrap="none" rtlCol="0">
            <a:spAutoFit/>
          </a:bodyPr>
          <a:lstStyle/>
          <a:p>
            <a:r>
              <a:rPr lang="en-US" sz="1100" dirty="0"/>
              <a:t>5 – Outstanding</a:t>
            </a:r>
          </a:p>
          <a:p>
            <a:r>
              <a:rPr lang="en-US" sz="1100" dirty="0"/>
              <a:t>4 – Very Satisfactory</a:t>
            </a:r>
          </a:p>
          <a:p>
            <a:r>
              <a:rPr lang="en-US" sz="1100" dirty="0"/>
              <a:t>3 – Satisfactory</a:t>
            </a:r>
          </a:p>
          <a:p>
            <a:r>
              <a:rPr lang="en-US" sz="1100" dirty="0"/>
              <a:t>2 – Unsatisfactory</a:t>
            </a:r>
          </a:p>
          <a:p>
            <a:r>
              <a:rPr lang="en-US" sz="1100" dirty="0"/>
              <a:t>1 - Poor</a:t>
            </a:r>
          </a:p>
        </p:txBody>
      </p:sp>
      <p:sp>
        <p:nvSpPr>
          <p:cNvPr id="17" name="Rectangle 16"/>
          <p:cNvSpPr/>
          <p:nvPr/>
        </p:nvSpPr>
        <p:spPr>
          <a:xfrm>
            <a:off x="8153400" y="1524000"/>
            <a:ext cx="152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772400" y="1447800"/>
            <a:ext cx="304800" cy="9144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772401" y="1447801"/>
            <a:ext cx="304800" cy="1015663"/>
          </a:xfrm>
          <a:prstGeom prst="rect">
            <a:avLst/>
          </a:prstGeom>
          <a:noFill/>
        </p:spPr>
        <p:txBody>
          <a:bodyPr wrap="square" rtlCol="0">
            <a:spAutoFit/>
          </a:bodyPr>
          <a:lstStyle/>
          <a:p>
            <a:r>
              <a:rPr lang="en-US" sz="1000" dirty="0"/>
              <a:t>R</a:t>
            </a:r>
          </a:p>
          <a:p>
            <a:r>
              <a:rPr lang="en-US" sz="1000" dirty="0"/>
              <a:t>A</a:t>
            </a:r>
          </a:p>
          <a:p>
            <a:r>
              <a:rPr lang="en-US" sz="1000" dirty="0"/>
              <a:t>T</a:t>
            </a:r>
          </a:p>
          <a:p>
            <a:r>
              <a:rPr lang="en-US" sz="1000" dirty="0"/>
              <a:t>I</a:t>
            </a:r>
          </a:p>
          <a:p>
            <a:r>
              <a:rPr lang="en-US" sz="1000" dirty="0"/>
              <a:t>N</a:t>
            </a:r>
          </a:p>
          <a:p>
            <a:r>
              <a:rPr lang="en-US" sz="1000" dirty="0"/>
              <a:t>G</a:t>
            </a:r>
          </a:p>
        </p:txBody>
      </p:sp>
      <p:sp>
        <p:nvSpPr>
          <p:cNvPr id="8" name="Oval 7"/>
          <p:cNvSpPr/>
          <p:nvPr/>
        </p:nvSpPr>
        <p:spPr>
          <a:xfrm>
            <a:off x="6305551" y="819150"/>
            <a:ext cx="13716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1524000" y="1447800"/>
            <a:ext cx="2914650" cy="8572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Down Arrow Callout 10"/>
          <p:cNvSpPr/>
          <p:nvPr/>
        </p:nvSpPr>
        <p:spPr>
          <a:xfrm>
            <a:off x="2743200" y="3581400"/>
            <a:ext cx="6172200" cy="16002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Narrow" panose="020B0606020202030204" pitchFamily="34" charset="0"/>
              </a:rPr>
              <a:t>After rating…</a:t>
            </a:r>
          </a:p>
        </p:txBody>
      </p:sp>
      <p:sp>
        <p:nvSpPr>
          <p:cNvPr id="12" name="Up Arrow Callout 11"/>
          <p:cNvSpPr/>
          <p:nvPr/>
        </p:nvSpPr>
        <p:spPr>
          <a:xfrm>
            <a:off x="2743200" y="2000250"/>
            <a:ext cx="6115050" cy="1485900"/>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Narrow" panose="020B0606020202030204" pitchFamily="34" charset="0"/>
              </a:rPr>
              <a:t>During submission of  TARGETS</a:t>
            </a:r>
          </a:p>
        </p:txBody>
      </p:sp>
      <p:sp>
        <p:nvSpPr>
          <p:cNvPr id="14" name="Oval 13"/>
          <p:cNvSpPr/>
          <p:nvPr/>
        </p:nvSpPr>
        <p:spPr>
          <a:xfrm>
            <a:off x="1800225" y="5048250"/>
            <a:ext cx="1885950" cy="971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Oval 14"/>
          <p:cNvSpPr/>
          <p:nvPr/>
        </p:nvSpPr>
        <p:spPr>
          <a:xfrm>
            <a:off x="4114800" y="5033181"/>
            <a:ext cx="1885950" cy="971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p:cNvSpPr/>
          <p:nvPr/>
        </p:nvSpPr>
        <p:spPr>
          <a:xfrm>
            <a:off x="1676400" y="5886450"/>
            <a:ext cx="1885950" cy="971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56771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500"/>
                                        <p:tgtEl>
                                          <p:spTgt spid="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290">
                                          <p:stCondLst>
                                            <p:cond delay="0"/>
                                          </p:stCondLst>
                                        </p:cTn>
                                        <p:tgtEl>
                                          <p:spTgt spid="12"/>
                                        </p:tgtEl>
                                      </p:cBhvr>
                                    </p:animEffect>
                                    <p:anim calcmode="lin" valueType="num">
                                      <p:cBhvr>
                                        <p:cTn id="16"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7"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8"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19"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0"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21" dur="13">
                                          <p:stCondLst>
                                            <p:cond delay="325"/>
                                          </p:stCondLst>
                                        </p:cTn>
                                        <p:tgtEl>
                                          <p:spTgt spid="12"/>
                                        </p:tgtEl>
                                      </p:cBhvr>
                                      <p:to x="100000" y="60000"/>
                                    </p:animScale>
                                    <p:animScale>
                                      <p:cBhvr>
                                        <p:cTn id="22" dur="83" decel="50000">
                                          <p:stCondLst>
                                            <p:cond delay="338"/>
                                          </p:stCondLst>
                                        </p:cTn>
                                        <p:tgtEl>
                                          <p:spTgt spid="12"/>
                                        </p:tgtEl>
                                      </p:cBhvr>
                                      <p:to x="100000" y="100000"/>
                                    </p:animScale>
                                    <p:animScale>
                                      <p:cBhvr>
                                        <p:cTn id="23" dur="13">
                                          <p:stCondLst>
                                            <p:cond delay="656"/>
                                          </p:stCondLst>
                                        </p:cTn>
                                        <p:tgtEl>
                                          <p:spTgt spid="12"/>
                                        </p:tgtEl>
                                      </p:cBhvr>
                                      <p:to x="100000" y="80000"/>
                                    </p:animScale>
                                    <p:animScale>
                                      <p:cBhvr>
                                        <p:cTn id="24" dur="83" decel="50000">
                                          <p:stCondLst>
                                            <p:cond delay="669"/>
                                          </p:stCondLst>
                                        </p:cTn>
                                        <p:tgtEl>
                                          <p:spTgt spid="12"/>
                                        </p:tgtEl>
                                      </p:cBhvr>
                                      <p:to x="100000" y="100000"/>
                                    </p:animScale>
                                    <p:animScale>
                                      <p:cBhvr>
                                        <p:cTn id="25" dur="13">
                                          <p:stCondLst>
                                            <p:cond delay="821"/>
                                          </p:stCondLst>
                                        </p:cTn>
                                        <p:tgtEl>
                                          <p:spTgt spid="12"/>
                                        </p:tgtEl>
                                      </p:cBhvr>
                                      <p:to x="100000" y="90000"/>
                                    </p:animScale>
                                    <p:animScale>
                                      <p:cBhvr>
                                        <p:cTn id="26" dur="83" decel="50000">
                                          <p:stCondLst>
                                            <p:cond delay="834"/>
                                          </p:stCondLst>
                                        </p:cTn>
                                        <p:tgtEl>
                                          <p:spTgt spid="12"/>
                                        </p:tgtEl>
                                      </p:cBhvr>
                                      <p:to x="100000" y="100000"/>
                                    </p:animScale>
                                    <p:animScale>
                                      <p:cBhvr>
                                        <p:cTn id="27" dur="13">
                                          <p:stCondLst>
                                            <p:cond delay="904"/>
                                          </p:stCondLst>
                                        </p:cTn>
                                        <p:tgtEl>
                                          <p:spTgt spid="12"/>
                                        </p:tgtEl>
                                      </p:cBhvr>
                                      <p:to x="100000" y="95000"/>
                                    </p:animScale>
                                    <p:animScale>
                                      <p:cBhvr>
                                        <p:cTn id="28" dur="83" decel="50000">
                                          <p:stCondLst>
                                            <p:cond delay="917"/>
                                          </p:stCondLst>
                                        </p:cTn>
                                        <p:tgtEl>
                                          <p:spTgt spid="1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290">
                                          <p:stCondLst>
                                            <p:cond delay="0"/>
                                          </p:stCondLst>
                                        </p:cTn>
                                        <p:tgtEl>
                                          <p:spTgt spid="11"/>
                                        </p:tgtEl>
                                      </p:cBhvr>
                                    </p:animEffect>
                                    <p:anim calcmode="lin" valueType="num">
                                      <p:cBhvr>
                                        <p:cTn id="34" dur="911"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35" dur="332"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36" dur="332" tmFilter="0, 0; 0.125,0.2665; 0.25,0.4; 0.375,0.465; 0.5,0.5;  0.625,0.535; 0.75,0.6; 0.875,0.7335; 1,1">
                                          <p:stCondLst>
                                            <p:cond delay="332"/>
                                          </p:stCondLst>
                                        </p:cTn>
                                        <p:tgtEl>
                                          <p:spTgt spid="11"/>
                                        </p:tgtEl>
                                        <p:attrNameLst>
                                          <p:attrName>ppt_y</p:attrName>
                                        </p:attrNameLst>
                                      </p:cBhvr>
                                      <p:tavLst>
                                        <p:tav tm="0" fmla="#ppt_y-sin(pi*$)/9">
                                          <p:val>
                                            <p:fltVal val="0"/>
                                          </p:val>
                                        </p:tav>
                                        <p:tav tm="100000">
                                          <p:val>
                                            <p:fltVal val="1"/>
                                          </p:val>
                                        </p:tav>
                                      </p:tavLst>
                                    </p:anim>
                                    <p:anim calcmode="lin" valueType="num">
                                      <p:cBhvr>
                                        <p:cTn id="37" dur="166" tmFilter="0, 0; 0.125,0.2665; 0.25,0.4; 0.375,0.465; 0.5,0.5;  0.625,0.535; 0.75,0.6; 0.875,0.7335; 1,1">
                                          <p:stCondLst>
                                            <p:cond delay="662"/>
                                          </p:stCondLst>
                                        </p:cTn>
                                        <p:tgtEl>
                                          <p:spTgt spid="11"/>
                                        </p:tgtEl>
                                        <p:attrNameLst>
                                          <p:attrName>ppt_y</p:attrName>
                                        </p:attrNameLst>
                                      </p:cBhvr>
                                      <p:tavLst>
                                        <p:tav tm="0" fmla="#ppt_y-sin(pi*$)/27">
                                          <p:val>
                                            <p:fltVal val="0"/>
                                          </p:val>
                                        </p:tav>
                                        <p:tav tm="100000">
                                          <p:val>
                                            <p:fltVal val="1"/>
                                          </p:val>
                                        </p:tav>
                                      </p:tavLst>
                                    </p:anim>
                                    <p:anim calcmode="lin" valueType="num">
                                      <p:cBhvr>
                                        <p:cTn id="38" dur="82" tmFilter="0, 0; 0.125,0.2665; 0.25,0.4; 0.375,0.465; 0.5,0.5;  0.625,0.535; 0.75,0.6; 0.875,0.7335; 1,1">
                                          <p:stCondLst>
                                            <p:cond delay="828"/>
                                          </p:stCondLst>
                                        </p:cTn>
                                        <p:tgtEl>
                                          <p:spTgt spid="11"/>
                                        </p:tgtEl>
                                        <p:attrNameLst>
                                          <p:attrName>ppt_y</p:attrName>
                                        </p:attrNameLst>
                                      </p:cBhvr>
                                      <p:tavLst>
                                        <p:tav tm="0" fmla="#ppt_y-sin(pi*$)/81">
                                          <p:val>
                                            <p:fltVal val="0"/>
                                          </p:val>
                                        </p:tav>
                                        <p:tav tm="100000">
                                          <p:val>
                                            <p:fltVal val="1"/>
                                          </p:val>
                                        </p:tav>
                                      </p:tavLst>
                                    </p:anim>
                                    <p:animScale>
                                      <p:cBhvr>
                                        <p:cTn id="39" dur="13">
                                          <p:stCondLst>
                                            <p:cond delay="325"/>
                                          </p:stCondLst>
                                        </p:cTn>
                                        <p:tgtEl>
                                          <p:spTgt spid="11"/>
                                        </p:tgtEl>
                                      </p:cBhvr>
                                      <p:to x="100000" y="60000"/>
                                    </p:animScale>
                                    <p:animScale>
                                      <p:cBhvr>
                                        <p:cTn id="40" dur="83" decel="50000">
                                          <p:stCondLst>
                                            <p:cond delay="338"/>
                                          </p:stCondLst>
                                        </p:cTn>
                                        <p:tgtEl>
                                          <p:spTgt spid="11"/>
                                        </p:tgtEl>
                                      </p:cBhvr>
                                      <p:to x="100000" y="100000"/>
                                    </p:animScale>
                                    <p:animScale>
                                      <p:cBhvr>
                                        <p:cTn id="41" dur="13">
                                          <p:stCondLst>
                                            <p:cond delay="656"/>
                                          </p:stCondLst>
                                        </p:cTn>
                                        <p:tgtEl>
                                          <p:spTgt spid="11"/>
                                        </p:tgtEl>
                                      </p:cBhvr>
                                      <p:to x="100000" y="80000"/>
                                    </p:animScale>
                                    <p:animScale>
                                      <p:cBhvr>
                                        <p:cTn id="42" dur="83" decel="50000">
                                          <p:stCondLst>
                                            <p:cond delay="669"/>
                                          </p:stCondLst>
                                        </p:cTn>
                                        <p:tgtEl>
                                          <p:spTgt spid="11"/>
                                        </p:tgtEl>
                                      </p:cBhvr>
                                      <p:to x="100000" y="100000"/>
                                    </p:animScale>
                                    <p:animScale>
                                      <p:cBhvr>
                                        <p:cTn id="43" dur="13">
                                          <p:stCondLst>
                                            <p:cond delay="821"/>
                                          </p:stCondLst>
                                        </p:cTn>
                                        <p:tgtEl>
                                          <p:spTgt spid="11"/>
                                        </p:tgtEl>
                                      </p:cBhvr>
                                      <p:to x="100000" y="90000"/>
                                    </p:animScale>
                                    <p:animScale>
                                      <p:cBhvr>
                                        <p:cTn id="44" dur="83" decel="50000">
                                          <p:stCondLst>
                                            <p:cond delay="834"/>
                                          </p:stCondLst>
                                        </p:cTn>
                                        <p:tgtEl>
                                          <p:spTgt spid="11"/>
                                        </p:tgtEl>
                                      </p:cBhvr>
                                      <p:to x="100000" y="100000"/>
                                    </p:animScale>
                                    <p:animScale>
                                      <p:cBhvr>
                                        <p:cTn id="45" dur="13">
                                          <p:stCondLst>
                                            <p:cond delay="904"/>
                                          </p:stCondLst>
                                        </p:cTn>
                                        <p:tgtEl>
                                          <p:spTgt spid="11"/>
                                        </p:tgtEl>
                                      </p:cBhvr>
                                      <p:to x="100000" y="95000"/>
                                    </p:animScale>
                                    <p:animScale>
                                      <p:cBhvr>
                                        <p:cTn id="46" dur="83" decel="50000">
                                          <p:stCondLst>
                                            <p:cond delay="917"/>
                                          </p:stCondLst>
                                        </p:cTn>
                                        <p:tgtEl>
                                          <p:spTgt spid="11"/>
                                        </p:tgtEl>
                                      </p:cBhvr>
                                      <p:to x="100000" y="100000"/>
                                    </p:animScale>
                                  </p:childTnLst>
                                </p:cTn>
                              </p:par>
                              <p:par>
                                <p:cTn id="47" presetID="21" presetClass="entr" presetSubtype="1"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heel(1)">
                                      <p:cBhvr>
                                        <p:cTn id="49" dur="500"/>
                                        <p:tgtEl>
                                          <p:spTgt spid="14"/>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heel(1)">
                                      <p:cBhvr>
                                        <p:cTn id="52" dur="500"/>
                                        <p:tgtEl>
                                          <p:spTgt spid="15"/>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heel(1)">
                                      <p:cBhvr>
                                        <p:cTn id="5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4" grpId="0" animBg="1"/>
      <p:bldP spid="15"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1752601" y="98412"/>
          <a:ext cx="8763001" cy="5791911"/>
        </p:xfrm>
        <a:graphic>
          <a:graphicData uri="http://schemas.openxmlformats.org/drawingml/2006/table">
            <a:tbl>
              <a:tblPr/>
              <a:tblGrid>
                <a:gridCol w="212234">
                  <a:extLst>
                    <a:ext uri="{9D8B030D-6E8A-4147-A177-3AD203B41FA5}">
                      <a16:colId xmlns:a16="http://schemas.microsoft.com/office/drawing/2014/main" val="20000"/>
                    </a:ext>
                  </a:extLst>
                </a:gridCol>
                <a:gridCol w="2377662">
                  <a:extLst>
                    <a:ext uri="{9D8B030D-6E8A-4147-A177-3AD203B41FA5}">
                      <a16:colId xmlns:a16="http://schemas.microsoft.com/office/drawing/2014/main" val="20001"/>
                    </a:ext>
                  </a:extLst>
                </a:gridCol>
                <a:gridCol w="443450">
                  <a:extLst>
                    <a:ext uri="{9D8B030D-6E8A-4147-A177-3AD203B41FA5}">
                      <a16:colId xmlns:a16="http://schemas.microsoft.com/office/drawing/2014/main" val="20002"/>
                    </a:ext>
                  </a:extLst>
                </a:gridCol>
                <a:gridCol w="630976">
                  <a:extLst>
                    <a:ext uri="{9D8B030D-6E8A-4147-A177-3AD203B41FA5}">
                      <a16:colId xmlns:a16="http://schemas.microsoft.com/office/drawing/2014/main" val="20003"/>
                    </a:ext>
                  </a:extLst>
                </a:gridCol>
                <a:gridCol w="427274">
                  <a:extLst>
                    <a:ext uri="{9D8B030D-6E8A-4147-A177-3AD203B41FA5}">
                      <a16:colId xmlns:a16="http://schemas.microsoft.com/office/drawing/2014/main" val="20004"/>
                    </a:ext>
                  </a:extLst>
                </a:gridCol>
                <a:gridCol w="427274">
                  <a:extLst>
                    <a:ext uri="{9D8B030D-6E8A-4147-A177-3AD203B41FA5}">
                      <a16:colId xmlns:a16="http://schemas.microsoft.com/office/drawing/2014/main" val="20005"/>
                    </a:ext>
                  </a:extLst>
                </a:gridCol>
                <a:gridCol w="37736">
                  <a:extLst>
                    <a:ext uri="{9D8B030D-6E8A-4147-A177-3AD203B41FA5}">
                      <a16:colId xmlns:a16="http://schemas.microsoft.com/office/drawing/2014/main" val="20006"/>
                    </a:ext>
                  </a:extLst>
                </a:gridCol>
                <a:gridCol w="389538">
                  <a:extLst>
                    <a:ext uri="{9D8B030D-6E8A-4147-A177-3AD203B41FA5}">
                      <a16:colId xmlns:a16="http://schemas.microsoft.com/office/drawing/2014/main" val="20007"/>
                    </a:ext>
                  </a:extLst>
                </a:gridCol>
                <a:gridCol w="1472357">
                  <a:extLst>
                    <a:ext uri="{9D8B030D-6E8A-4147-A177-3AD203B41FA5}">
                      <a16:colId xmlns:a16="http://schemas.microsoft.com/office/drawing/2014/main" val="20008"/>
                    </a:ext>
                  </a:extLst>
                </a:gridCol>
                <a:gridCol w="331612">
                  <a:extLst>
                    <a:ext uri="{9D8B030D-6E8A-4147-A177-3AD203B41FA5}">
                      <a16:colId xmlns:a16="http://schemas.microsoft.com/office/drawing/2014/main" val="20009"/>
                    </a:ext>
                  </a:extLst>
                </a:gridCol>
                <a:gridCol w="331612">
                  <a:extLst>
                    <a:ext uri="{9D8B030D-6E8A-4147-A177-3AD203B41FA5}">
                      <a16:colId xmlns:a16="http://schemas.microsoft.com/office/drawing/2014/main" val="20010"/>
                    </a:ext>
                  </a:extLst>
                </a:gridCol>
                <a:gridCol w="328297">
                  <a:extLst>
                    <a:ext uri="{9D8B030D-6E8A-4147-A177-3AD203B41FA5}">
                      <a16:colId xmlns:a16="http://schemas.microsoft.com/office/drawing/2014/main" val="20011"/>
                    </a:ext>
                  </a:extLst>
                </a:gridCol>
                <a:gridCol w="331612">
                  <a:extLst>
                    <a:ext uri="{9D8B030D-6E8A-4147-A177-3AD203B41FA5}">
                      <a16:colId xmlns:a16="http://schemas.microsoft.com/office/drawing/2014/main" val="20012"/>
                    </a:ext>
                  </a:extLst>
                </a:gridCol>
                <a:gridCol w="1021367">
                  <a:extLst>
                    <a:ext uri="{9D8B030D-6E8A-4147-A177-3AD203B41FA5}">
                      <a16:colId xmlns:a16="http://schemas.microsoft.com/office/drawing/2014/main" val="20013"/>
                    </a:ext>
                  </a:extLst>
                </a:gridCol>
              </a:tblGrid>
              <a:tr h="292491">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a:noFill/>
                    </a:lnB>
                  </a:tcPr>
                </a:tc>
                <a:tc gridSpan="13">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PH" sz="1400" b="1" i="0" u="none" strike="noStrike" dirty="0">
                          <a:solidFill>
                            <a:srgbClr val="000000"/>
                          </a:solidFill>
                          <a:latin typeface="+mn-lt"/>
                        </a:rPr>
                        <a:t>INDIVIDUAL PERFORMANCE COMMITMENT AND REVIEW (IPCR)</a:t>
                      </a:r>
                    </a:p>
                  </a:txBody>
                  <a:tcPr marL="4363" marR="4363" marT="4363" marB="0" anchor="ctr">
                    <a:lnL>
                      <a:noFill/>
                    </a:lnL>
                    <a:lnR>
                      <a:noFill/>
                    </a:lnR>
                    <a:lnT>
                      <a:noFill/>
                    </a:lnT>
                    <a:lnB>
                      <a:noFill/>
                    </a:lnB>
                  </a:tcPr>
                </a:tc>
                <a:tc hMerge="1">
                  <a:txBody>
                    <a:bodyPr/>
                    <a:lstStyle/>
                    <a:p>
                      <a:endParaRPr lang="en-PH"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00"/>
                  </a:ext>
                </a:extLst>
              </a:tr>
              <a:tr h="202030">
                <a:tc>
                  <a:txBody>
                    <a:bodyPr/>
                    <a:lstStyle/>
                    <a:p>
                      <a:pPr algn="l" fontAlgn="ctr"/>
                      <a:endParaRPr lang="en-PH" sz="500" b="0" i="0" u="none" strike="noStrike">
                        <a:solidFill>
                          <a:srgbClr val="000000"/>
                        </a:solidFill>
                        <a:latin typeface="Calibri"/>
                      </a:endParaRPr>
                    </a:p>
                  </a:txBody>
                  <a:tcPr marL="4363" marR="4363" marT="4363" marB="0" anchor="ctr">
                    <a:lnL>
                      <a:noFill/>
                    </a:lnL>
                    <a:lnR>
                      <a:noFill/>
                    </a:lnR>
                    <a:lnT>
                      <a:noFill/>
                    </a:lnT>
                    <a:lnB>
                      <a:noFill/>
                    </a:lnB>
                  </a:tcPr>
                </a:tc>
                <a:tc gridSpan="8">
                  <a:txBody>
                    <a:bodyPr/>
                    <a:lstStyle/>
                    <a:p>
                      <a:pPr algn="ctr" fontAlgn="ctr"/>
                      <a:endParaRPr lang="en-PH" sz="500" b="1" i="0" u="none" strike="noStrike" dirty="0">
                        <a:solidFill>
                          <a:srgbClr val="000000"/>
                        </a:solidFill>
                        <a:latin typeface="Arial"/>
                      </a:endParaRPr>
                    </a:p>
                  </a:txBody>
                  <a:tcPr marL="4363" marR="4363" marT="4363" marB="0" anchor="ctr">
                    <a:lnL>
                      <a:noFill/>
                    </a:lnL>
                    <a:lnR>
                      <a:noFill/>
                    </a:lnR>
                    <a:lnT>
                      <a:noFill/>
                    </a:lnT>
                    <a:lnB>
                      <a:noFill/>
                    </a:lnB>
                  </a:tcPr>
                </a:tc>
                <a:tc hMerge="1">
                  <a:txBody>
                    <a:bodyPr/>
                    <a:lstStyle/>
                    <a:p>
                      <a:endParaRPr lang="en-PH"/>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a:txBody>
                    <a:bodyPr/>
                    <a:lstStyle/>
                    <a:p>
                      <a:pPr algn="ctr" fontAlgn="ctr"/>
                      <a:endParaRPr lang="en-PH" sz="500" b="1" i="0" u="none" strike="noStrike">
                        <a:solidFill>
                          <a:srgbClr val="000000"/>
                        </a:solidFill>
                        <a:latin typeface="Arial"/>
                      </a:endParaRPr>
                    </a:p>
                  </a:txBody>
                  <a:tcPr marL="4363" marR="4363" marT="4363" marB="0" anchor="ctr">
                    <a:lnL>
                      <a:noFill/>
                    </a:lnL>
                    <a:lnR>
                      <a:noFill/>
                    </a:lnR>
                    <a:lnT>
                      <a:noFill/>
                    </a:lnT>
                    <a:lnB>
                      <a:noFill/>
                    </a:lnB>
                  </a:tcPr>
                </a:tc>
                <a:tc>
                  <a:txBody>
                    <a:bodyPr/>
                    <a:lstStyle/>
                    <a:p>
                      <a:pPr algn="ctr" fontAlgn="ctr"/>
                      <a:endParaRPr lang="en-PH" sz="500" b="1" i="0" u="none" strike="noStrike">
                        <a:solidFill>
                          <a:srgbClr val="000000"/>
                        </a:solidFill>
                        <a:latin typeface="Arial"/>
                      </a:endParaRPr>
                    </a:p>
                  </a:txBody>
                  <a:tcPr marL="4363" marR="4363" marT="4363" marB="0" anchor="ctr">
                    <a:lnL>
                      <a:noFill/>
                    </a:lnL>
                    <a:lnR>
                      <a:noFill/>
                    </a:lnR>
                    <a:lnT>
                      <a:noFill/>
                    </a:lnT>
                    <a:lnB>
                      <a:noFill/>
                    </a:lnB>
                  </a:tcPr>
                </a:tc>
                <a:tc>
                  <a:txBody>
                    <a:bodyPr/>
                    <a:lstStyle/>
                    <a:p>
                      <a:pPr algn="ctr" fontAlgn="ctr"/>
                      <a:endParaRPr lang="en-PH" sz="500" b="1" i="0" u="none" strike="noStrike">
                        <a:solidFill>
                          <a:srgbClr val="000000"/>
                        </a:solidFill>
                        <a:latin typeface="Arial"/>
                      </a:endParaRPr>
                    </a:p>
                  </a:txBody>
                  <a:tcPr marL="4363" marR="4363" marT="4363" marB="0" anchor="ctr">
                    <a:lnL>
                      <a:noFill/>
                    </a:lnL>
                    <a:lnR>
                      <a:noFill/>
                    </a:lnR>
                    <a:lnT>
                      <a:noFill/>
                    </a:lnT>
                    <a:lnB>
                      <a:noFill/>
                    </a:lnB>
                  </a:tcPr>
                </a:tc>
                <a:tc>
                  <a:txBody>
                    <a:bodyPr/>
                    <a:lstStyle/>
                    <a:p>
                      <a:pPr algn="ctr" fontAlgn="ctr"/>
                      <a:endParaRPr lang="en-PH" sz="500" b="0" i="0" u="none" strike="noStrike">
                        <a:solidFill>
                          <a:srgbClr val="000000"/>
                        </a:solidFill>
                        <a:latin typeface="Calibri"/>
                      </a:endParaRPr>
                    </a:p>
                  </a:txBody>
                  <a:tcPr marL="4363" marR="4363" marT="4363" marB="0" anchor="ctr">
                    <a:lnL>
                      <a:noFill/>
                    </a:lnL>
                    <a:lnR>
                      <a:noFill/>
                    </a:lnR>
                    <a:lnT>
                      <a:noFill/>
                    </a:lnT>
                    <a:lnB>
                      <a:noFill/>
                    </a:lnB>
                  </a:tcPr>
                </a:tc>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a:noFill/>
                    </a:lnB>
                  </a:tcPr>
                </a:tc>
                <a:extLst>
                  <a:ext uri="{0D108BD9-81ED-4DB2-BD59-A6C34878D82A}">
                    <a16:rowId xmlns:a16="http://schemas.microsoft.com/office/drawing/2014/main" val="10001"/>
                  </a:ext>
                </a:extLst>
              </a:tr>
              <a:tr h="410064">
                <a:tc>
                  <a:txBody>
                    <a:bodyPr/>
                    <a:lstStyle/>
                    <a:p>
                      <a:pPr algn="l" fontAlgn="ctr"/>
                      <a:endParaRPr lang="en-PH" sz="800" b="0" i="0" u="none" strike="noStrike">
                        <a:solidFill>
                          <a:srgbClr val="000000"/>
                        </a:solidFill>
                        <a:latin typeface="Calibri"/>
                      </a:endParaRPr>
                    </a:p>
                  </a:txBody>
                  <a:tcPr marL="4363" marR="4363" marT="4363" marB="0" anchor="ctr">
                    <a:lnL>
                      <a:noFill/>
                    </a:lnL>
                    <a:lnR>
                      <a:noFill/>
                    </a:lnR>
                    <a:lnT>
                      <a:noFill/>
                    </a:lnT>
                    <a:lnB>
                      <a:noFill/>
                    </a:lnB>
                  </a:tcPr>
                </a:tc>
                <a:tc gridSpan="13">
                  <a:txBody>
                    <a:bodyPr/>
                    <a:lstStyle/>
                    <a:p>
                      <a:pPr algn="l" fontAlgn="ctr"/>
                      <a:r>
                        <a:rPr lang="en-PH" sz="800" b="1" i="0" u="none" strike="noStrike" dirty="0">
                          <a:solidFill>
                            <a:srgbClr val="000000"/>
                          </a:solidFill>
                          <a:latin typeface="Arial"/>
                        </a:rPr>
                        <a:t>I, ____(name)_____,  ____(position) ____ at the ___(department)___, commit to deliver and agree to be rated on the attainment of the following targets in accordance with the indicated measures for the period ________________.</a:t>
                      </a:r>
                    </a:p>
                  </a:txBody>
                  <a:tcPr marL="4363" marR="4363" marT="4363" marB="0" anchor="ctr">
                    <a:lnL>
                      <a:noFill/>
                    </a:lnL>
                    <a:lnR>
                      <a:noFill/>
                    </a:lnR>
                    <a:lnT>
                      <a:noFill/>
                    </a:lnT>
                    <a:lnB>
                      <a:noFill/>
                    </a:lnB>
                  </a:tcPr>
                </a:tc>
                <a:tc hMerge="1">
                  <a:txBody>
                    <a:bodyPr/>
                    <a:lstStyle/>
                    <a:p>
                      <a:endParaRPr lang="en-PH"/>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02"/>
                  </a:ext>
                </a:extLst>
              </a:tr>
              <a:tr h="456281">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a:noFill/>
                    </a:lnB>
                  </a:tcPr>
                </a:tc>
                <a:tc gridSpan="2">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ctr"/>
                      <a:endParaRPr lang="en-PH" sz="11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endParaRPr lang="en-US" dirty="0"/>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endParaRPr lang="en-US" dirty="0"/>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endParaRPr lang="en-US" dirty="0"/>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endParaRPr lang="en-US" dirty="0"/>
                    </a:p>
                  </a:txBody>
                  <a:tcPr marL="4363" marR="4363" marT="4363" marB="0" anchor="ctr">
                    <a:lnL>
                      <a:noFill/>
                    </a:lnL>
                    <a:lnR>
                      <a:noFill/>
                    </a:lnR>
                    <a:lnT>
                      <a:noFill/>
                    </a:lnT>
                    <a:lnB w="6350" cap="flat" cmpd="sng" algn="ctr">
                      <a:noFill/>
                      <a:prstDash val="solid"/>
                      <a:round/>
                      <a:headEnd type="none" w="med" len="med"/>
                      <a:tailEnd type="none" w="med" len="med"/>
                    </a:lnB>
                  </a:tcPr>
                </a:tc>
                <a:tc gridSpan="2">
                  <a:txBody>
                    <a:bodyPr/>
                    <a:lstStyle/>
                    <a:p>
                      <a:pPr algn="l" fontAlgn="ctr"/>
                      <a:r>
                        <a:rPr lang="en-PH" sz="1100" b="0" i="0" u="none" strike="noStrike" baseline="0" dirty="0">
                          <a:solidFill>
                            <a:srgbClr val="000000"/>
                          </a:solidFill>
                          <a:latin typeface="Calibri"/>
                        </a:rPr>
                        <a:t>Signature of  Employee</a:t>
                      </a:r>
                      <a:endParaRPr lang="en-PH" sz="1100" b="0" i="0" u="none" strike="noStrike" dirty="0">
                        <a:solidFill>
                          <a:srgbClr val="000000"/>
                        </a:solidFill>
                        <a:latin typeface="Calibri"/>
                      </a:endParaRPr>
                    </a:p>
                    <a:p>
                      <a:pPr algn="l" fontAlgn="ctr"/>
                      <a:r>
                        <a:rPr lang="en-PH" sz="1100" b="0" i="0" u="none" strike="noStrike" dirty="0">
                          <a:solidFill>
                            <a:srgbClr val="000000"/>
                          </a:solidFill>
                          <a:latin typeface="Calibri"/>
                        </a:rPr>
                        <a:t>        Date:</a:t>
                      </a:r>
                      <a:r>
                        <a:rPr lang="en-PH" sz="1100" b="0" i="0" u="none" strike="noStrike" baseline="0" dirty="0">
                          <a:solidFill>
                            <a:srgbClr val="000000"/>
                          </a:solidFill>
                          <a:latin typeface="Calibri"/>
                        </a:rPr>
                        <a:t> -------------</a:t>
                      </a:r>
                      <a:endParaRPr lang="en-PH" sz="11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hMerge="1">
                  <a:txBody>
                    <a:bodyPr/>
                    <a:lstStyle/>
                    <a:p>
                      <a:pPr algn="l" fontAlgn="ctr"/>
                      <a:endParaRPr lang="en-PH" sz="11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ctr" fontAlgn="ctr"/>
                      <a:endParaRPr lang="en-PH" sz="5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ctr" fontAlgn="ctr"/>
                      <a:endParaRPr lang="en-PH" sz="500" b="0" i="0" u="none" strike="noStrike">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ctr" fontAlgn="ctr"/>
                      <a:endParaRPr lang="en-PH" sz="500" b="0" i="0" u="none" strike="noStrike">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ctr" fontAlgn="ctr"/>
                      <a:endParaRPr lang="en-PH" sz="500" b="0" i="0" u="none" strike="noStrike">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10003"/>
                  </a:ext>
                </a:extLst>
              </a:tr>
              <a:tr h="200032">
                <a:tc>
                  <a:txBody>
                    <a:bodyPr/>
                    <a:lstStyle/>
                    <a:p>
                      <a:pPr algn="l" fontAlgn="ctr"/>
                      <a:endParaRPr lang="en-PH" sz="500" b="0" i="0" u="none" strike="noStrike">
                        <a:solidFill>
                          <a:srgbClr val="000000"/>
                        </a:solidFill>
                        <a:latin typeface="Calibri"/>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endParaRPr lang="en-PH" sz="900" b="0" i="0" u="none" strike="noStrike" dirty="0">
                        <a:solidFill>
                          <a:srgbClr val="000000"/>
                        </a:solidFill>
                        <a:latin typeface="Arial"/>
                      </a:endParaRPr>
                    </a:p>
                    <a:p>
                      <a:pPr algn="l" fontAlgn="ctr"/>
                      <a:r>
                        <a:rPr lang="en-PH" sz="900" b="0" i="0" u="none" strike="noStrike" dirty="0">
                          <a:solidFill>
                            <a:srgbClr val="000000"/>
                          </a:solidFill>
                          <a:latin typeface="Arial"/>
                        </a:rPr>
                        <a:t>APPROVED</a:t>
                      </a:r>
                      <a:r>
                        <a:rPr lang="en-PH" sz="900" b="0" i="0" u="none" strike="noStrike" baseline="0" dirty="0">
                          <a:solidFill>
                            <a:srgbClr val="000000"/>
                          </a:solidFill>
                          <a:latin typeface="Arial"/>
                        </a:rPr>
                        <a:t> BY:</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gridSpan="8">
                  <a:txBody>
                    <a:bodyPr/>
                    <a:lstStyle/>
                    <a:p>
                      <a:r>
                        <a:rPr lang="en-US" dirty="0"/>
                        <a:t>                          </a:t>
                      </a:r>
                    </a:p>
                  </a:txBody>
                  <a:tcPr marL="4363" marR="4363" marT="4363"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hMerge="1">
                  <a:txBody>
                    <a:bodyPr/>
                    <a:lstStyle/>
                    <a:p>
                      <a:endParaRPr lang="en-US"/>
                    </a:p>
                  </a:txBody>
                  <a:tcPr/>
                </a:tc>
                <a:tc hMerge="1">
                  <a:txBody>
                    <a:bodyPr/>
                    <a:lstStyle/>
                    <a:p>
                      <a:endParaRPr lang="en-PH"/>
                    </a:p>
                  </a:txBody>
                  <a:tcPr/>
                </a:tc>
                <a:tc hMerge="1">
                  <a:txBody>
                    <a:bodyPr/>
                    <a:lstStyle/>
                    <a:p>
                      <a:endParaRPr lang="en-PH"/>
                    </a:p>
                  </a:txBody>
                  <a:tcPr/>
                </a:tc>
                <a:tc hMerge="1">
                  <a:txBody>
                    <a:bodyPr/>
                    <a:lstStyle/>
                    <a:p>
                      <a:endParaRPr lang="en-PH"/>
                    </a:p>
                  </a:txBody>
                  <a:tcPr/>
                </a:tc>
                <a:tc rowSpan="2" gridSpan="3">
                  <a:txBody>
                    <a:bodyPr/>
                    <a:lstStyle/>
                    <a:p>
                      <a:pPr algn="ctr" fontAlgn="ctr"/>
                      <a:endParaRPr lang="en-PH" sz="900" b="1" i="0" u="none" strike="noStrike" dirty="0">
                        <a:solidFill>
                          <a:srgbClr val="000000"/>
                        </a:solidFill>
                        <a:latin typeface="Arial"/>
                      </a:endParaRPr>
                    </a:p>
                  </a:txBody>
                  <a:tcPr marL="4363" marR="4363" marT="436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tcPr>
                </a:tc>
                <a:tc rowSpan="2" hMerge="1">
                  <a:txBody>
                    <a:bodyPr/>
                    <a:lstStyle/>
                    <a:p>
                      <a:endParaRPr lang="en-PH"/>
                    </a:p>
                  </a:txBody>
                  <a:tcPr/>
                </a:tc>
                <a:tc rowSpan="2" hMerge="1">
                  <a:txBody>
                    <a:bodyPr/>
                    <a:lstStyle/>
                    <a:p>
                      <a:endParaRPr lang="en-PH"/>
                    </a:p>
                  </a:txBody>
                  <a:tcPr/>
                </a:tc>
                <a:extLst>
                  <a:ext uri="{0D108BD9-81ED-4DB2-BD59-A6C34878D82A}">
                    <a16:rowId xmlns:a16="http://schemas.microsoft.com/office/drawing/2014/main" val="10004"/>
                  </a:ext>
                </a:extLst>
              </a:tr>
              <a:tr h="193431">
                <a:tc>
                  <a:txBody>
                    <a:bodyPr/>
                    <a:lstStyle/>
                    <a:p>
                      <a:pPr algn="l" fontAlgn="ctr"/>
                      <a:endParaRPr lang="en-PH" sz="500" b="0" i="0" u="none" strike="noStrike">
                        <a:solidFill>
                          <a:srgbClr val="000000"/>
                        </a:solidFill>
                        <a:latin typeface="Calibri"/>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PH" sz="900" b="0" i="0" u="none" strike="noStrike" dirty="0">
                          <a:solidFill>
                            <a:srgbClr val="000000"/>
                          </a:solidFill>
                          <a:latin typeface="Arial"/>
                        </a:rPr>
                        <a:t> Name:</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gridSpan="5">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tcPr>
                </a:tc>
                <a:tc hMerge="1">
                  <a:txBody>
                    <a:bodyPr/>
                    <a:lstStyle/>
                    <a:p>
                      <a:endParaRPr lang="en-US"/>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a:noFill/>
                    </a:lnB>
                  </a:tcPr>
                </a:tc>
                <a:tc hMerge="1">
                  <a:txBody>
                    <a:bodyPr/>
                    <a:lstStyle/>
                    <a:p>
                      <a:endParaRPr lang="en-US"/>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a:noFill/>
                    </a:lnB>
                  </a:tcPr>
                </a:tc>
                <a:tc hMerge="1">
                  <a:txBody>
                    <a:bodyPr/>
                    <a:lstStyle/>
                    <a:p>
                      <a:endParaRPr lang="en-US"/>
                    </a:p>
                  </a:txBody>
                  <a:tcPr marL="4363" marR="4363" marT="4363" marB="0" anchor="ctr">
                    <a:lnL w="6350" cap="flat" cmpd="sng" algn="ctr">
                      <a:solidFill>
                        <a:srgbClr val="000000"/>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hMerge="1">
                  <a:txBody>
                    <a:bodyPr/>
                    <a:lstStyle/>
                    <a:p>
                      <a:endParaRPr lang="en-US"/>
                    </a:p>
                  </a:txBody>
                  <a:tcPr/>
                </a:tc>
                <a:tc>
                  <a:txBody>
                    <a:bodyPr/>
                    <a:lstStyle/>
                    <a:p>
                      <a:pPr algn="l" fontAlgn="ctr"/>
                      <a:endParaRPr lang="en-PH" sz="900" b="1" i="0" u="none" strike="noStrike" dirty="0">
                        <a:solidFill>
                          <a:srgbClr val="000000"/>
                        </a:solidFill>
                        <a:latin typeface="Arial"/>
                      </a:endParaRPr>
                    </a:p>
                  </a:txBody>
                  <a:tcPr marL="4363" marR="4363" marT="4363" marB="0" anchor="ctr">
                    <a:lnL>
                      <a:noFill/>
                    </a:lnL>
                    <a:lnR>
                      <a:noFill/>
                    </a:lnR>
                    <a:lnT w="6350" cap="flat" cmpd="sng" algn="ctr">
                      <a:noFill/>
                      <a:prstDash val="solid"/>
                      <a:round/>
                      <a:headEnd type="none" w="med" len="med"/>
                      <a:tailEnd type="none" w="med" len="med"/>
                    </a:lnT>
                    <a:lnB>
                      <a:noFill/>
                    </a:lnB>
                  </a:tcPr>
                </a:tc>
                <a:tc>
                  <a:txBody>
                    <a:bodyPr/>
                    <a:lstStyle/>
                    <a:p>
                      <a:pPr algn="ctr" fontAlgn="ctr"/>
                      <a:endParaRPr lang="en-PH" sz="900" b="1" i="0" u="none" strike="noStrike">
                        <a:solidFill>
                          <a:srgbClr val="000000"/>
                        </a:solidFill>
                        <a:latin typeface="Arial"/>
                      </a:endParaRPr>
                    </a:p>
                  </a:txBody>
                  <a:tcPr marL="4363" marR="4363" marT="4363" marB="0" anchor="ctr">
                    <a:lnL>
                      <a:noFill/>
                    </a:lnL>
                    <a:lnR>
                      <a:noFill/>
                    </a:lnR>
                    <a:lnT w="6350" cap="flat" cmpd="sng" algn="ctr">
                      <a:noFill/>
                      <a:prstDash val="solid"/>
                      <a:round/>
                      <a:headEnd type="none" w="med" len="med"/>
                      <a:tailEnd type="none" w="med" len="med"/>
                    </a:lnT>
                    <a:lnB>
                      <a:noFill/>
                    </a:lnB>
                  </a:tcPr>
                </a:tc>
                <a:tc>
                  <a:txBody>
                    <a:bodyPr/>
                    <a:lstStyle/>
                    <a:p>
                      <a:pPr algn="ctr" fontAlgn="ctr"/>
                      <a:endParaRPr lang="en-PH" sz="900" b="1" i="0" u="none" strike="noStrike">
                        <a:solidFill>
                          <a:srgbClr val="000000"/>
                        </a:solidFill>
                        <a:latin typeface="Arial"/>
                      </a:endParaRPr>
                    </a:p>
                  </a:txBody>
                  <a:tcPr marL="4363" marR="4363" marT="4363" marB="0"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tcPr>
                </a:tc>
                <a:tc gridSpan="3" vMerge="1">
                  <a:txBody>
                    <a:bodyPr/>
                    <a:lstStyle/>
                    <a:p>
                      <a:endParaRPr lang="en-PH"/>
                    </a:p>
                  </a:txBody>
                  <a:tcPr/>
                </a:tc>
                <a:tc hMerge="1" vMerge="1">
                  <a:txBody>
                    <a:bodyPr/>
                    <a:lstStyle/>
                    <a:p>
                      <a:endParaRPr lang="en-PH"/>
                    </a:p>
                  </a:txBody>
                  <a:tcPr/>
                </a:tc>
                <a:tc hMerge="1" vMerge="1">
                  <a:txBody>
                    <a:bodyPr/>
                    <a:lstStyle/>
                    <a:p>
                      <a:endParaRPr lang="en-PH"/>
                    </a:p>
                  </a:txBody>
                  <a:tcPr/>
                </a:tc>
                <a:extLst>
                  <a:ext uri="{0D108BD9-81ED-4DB2-BD59-A6C34878D82A}">
                    <a16:rowId xmlns:a16="http://schemas.microsoft.com/office/drawing/2014/main" val="10005"/>
                  </a:ext>
                </a:extLst>
              </a:tr>
              <a:tr h="210032">
                <a:tc rowSpan="2">
                  <a:txBody>
                    <a:bodyPr/>
                    <a:lstStyle/>
                    <a:p>
                      <a:pPr algn="l" fontAlgn="ctr"/>
                      <a:endParaRPr lang="en-PH" sz="500" b="0" i="0" u="none" strike="noStrike" dirty="0">
                        <a:solidFill>
                          <a:srgbClr val="000000"/>
                        </a:solidFill>
                        <a:latin typeface="Calibri"/>
                      </a:endParaRPr>
                    </a:p>
                  </a:txBody>
                  <a:tcPr marL="4363" marR="4363" marT="4363" marB="0" anchor="ctr">
                    <a:lnL>
                      <a:noFill/>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ctr"/>
                      <a:r>
                        <a:rPr lang="en-PH" sz="900" b="1" i="0" u="none" strike="noStrike" dirty="0">
                          <a:solidFill>
                            <a:srgbClr val="000000"/>
                          </a:solidFill>
                          <a:latin typeface="Arial"/>
                        </a:rPr>
                        <a:t>Position:</a:t>
                      </a:r>
                    </a:p>
                  </a:txBody>
                  <a:tcPr marL="4363" marR="4363" marT="4363"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a:noFill/>
                    </a:lnT>
                    <a:lnB w="12700" cap="flat" cmpd="sng" algn="ctr">
                      <a:noFill/>
                      <a:prstDash val="solid"/>
                      <a:round/>
                      <a:headEnd type="none" w="med" len="med"/>
                      <a:tailEnd type="none" w="med" len="med"/>
                    </a:lnB>
                  </a:tcPr>
                </a:tc>
                <a:tc rowSpan="2" gridSpan="6">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noFill/>
                      <a:prstDash val="solid"/>
                      <a:round/>
                      <a:headEnd type="none" w="med" len="med"/>
                      <a:tailEnd type="none" w="med" len="med"/>
                    </a:lnB>
                  </a:tcPr>
                </a:tc>
                <a:tc rowSpan="2"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tcPr>
                </a:tc>
                <a:tc rowSpan="2"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tcPr>
                </a:tc>
                <a:tc rowSpan="2"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a:noFill/>
                    </a:lnR>
                    <a:lnT>
                      <a:noFill/>
                    </a:lnT>
                    <a:lnB w="12700" cap="flat" cmpd="sng" algn="ctr">
                      <a:noFill/>
                      <a:prstDash val="solid"/>
                      <a:round/>
                      <a:headEnd type="none" w="med" len="med"/>
                      <a:tailEnd type="none" w="med" len="med"/>
                    </a:lnB>
                  </a:tcPr>
                </a:tc>
                <a:tc rowSpan="2" hMerge="1">
                  <a:txBody>
                    <a:bodyPr/>
                    <a:lstStyle/>
                    <a:p>
                      <a:endParaRPr lang="en-US"/>
                    </a:p>
                  </a:txBody>
                  <a:tcPr/>
                </a:tc>
                <a:tc rowSpan="2" hMerge="1">
                  <a:txBody>
                    <a:bodyPr/>
                    <a:lstStyle/>
                    <a:p>
                      <a:endParaRPr lang="en-PH"/>
                    </a:p>
                  </a:txBody>
                  <a:tcPr/>
                </a:tc>
                <a:tc rowSpan="3">
                  <a:txBody>
                    <a:bodyPr/>
                    <a:lstStyle/>
                    <a:p>
                      <a:pPr algn="ctr" fontAlgn="ctr"/>
                      <a:endParaRPr lang="en-PH" sz="900" b="1" i="0" u="none" strike="noStrike" dirty="0">
                        <a:solidFill>
                          <a:srgbClr val="000000"/>
                        </a:solidFill>
                        <a:latin typeface="Arial"/>
                      </a:endParaRPr>
                    </a:p>
                  </a:txBody>
                  <a:tcPr marL="4363" marR="4363" marT="4363" marB="0" anchor="ctr">
                    <a:lnL>
                      <a:noFill/>
                    </a:lnL>
                    <a:lnR>
                      <a:noFill/>
                    </a:lnR>
                    <a:lnT>
                      <a:noFill/>
                    </a:lnT>
                    <a:lnB w="12700" cap="flat" cmpd="sng" algn="ctr">
                      <a:solidFill>
                        <a:srgbClr val="000000"/>
                      </a:solidFill>
                      <a:prstDash val="solid"/>
                      <a:round/>
                      <a:headEnd type="none" w="med" len="med"/>
                      <a:tailEnd type="none" w="med" len="med"/>
                    </a:lnB>
                  </a:tcPr>
                </a:tc>
                <a:tc rowSpan="2" gridSpan="2">
                  <a:txBody>
                    <a:bodyPr/>
                    <a:lstStyle/>
                    <a:p>
                      <a:pPr algn="ctr" fontAlgn="ctr"/>
                      <a:endParaRPr lang="en-PH" sz="900" b="1" i="0" u="none" strike="noStrike" dirty="0">
                        <a:solidFill>
                          <a:srgbClr val="000000"/>
                        </a:solidFill>
                        <a:latin typeface="Arial"/>
                      </a:endParaRPr>
                    </a:p>
                  </a:txBody>
                  <a:tcPr marL="4363" marR="4363" marT="4363" marB="0" anchor="ctr">
                    <a:lnL>
                      <a:noFill/>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tcPr>
                </a:tc>
                <a:tc rowSpan="2" hMerge="1">
                  <a:txBody>
                    <a:bodyPr/>
                    <a:lstStyle/>
                    <a:p>
                      <a:pPr algn="ctr"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rowSpan="3">
                  <a:txBody>
                    <a:bodyPr/>
                    <a:lstStyle/>
                    <a:p>
                      <a:pPr algn="ctr" fontAlgn="ctr"/>
                      <a:endParaRPr lang="en-PH" sz="900" b="1" i="0" u="none" strike="noStrike" dirty="0">
                        <a:solidFill>
                          <a:srgbClr val="000000"/>
                        </a:solidFill>
                        <a:latin typeface="Arial"/>
                      </a:endParaRPr>
                    </a:p>
                  </a:txBody>
                  <a:tcPr marL="4363" marR="4363" marT="4363" marB="0" anchor="ctr">
                    <a:lnL>
                      <a:noFill/>
                    </a:lnL>
                    <a:lnR>
                      <a:noFill/>
                    </a:lnR>
                    <a:lnT>
                      <a:noFill/>
                    </a:lnT>
                    <a:lnB w="12700" cap="flat" cmpd="sng" algn="ctr">
                      <a:solidFill>
                        <a:srgbClr val="000000"/>
                      </a:solidFill>
                      <a:prstDash val="solid"/>
                      <a:round/>
                      <a:headEnd type="none" w="med" len="med"/>
                      <a:tailEnd type="none" w="med" len="med"/>
                    </a:lnB>
                  </a:tcPr>
                </a:tc>
                <a:tc rowSpan="3">
                  <a:txBody>
                    <a:bodyPr/>
                    <a:lstStyle/>
                    <a:p>
                      <a:pPr algn="l" fontAlgn="ctr"/>
                      <a:endParaRPr lang="en-PH" sz="900" b="1" i="0" u="none" strike="noStrike" dirty="0">
                        <a:solidFill>
                          <a:srgbClr val="000000"/>
                        </a:solidFill>
                        <a:latin typeface="Arial"/>
                      </a:endParaRPr>
                    </a:p>
                  </a:txBody>
                  <a:tcPr marL="4363" marR="4363" marT="4363" marB="0" anchor="ctr">
                    <a:lnL>
                      <a:noFill/>
                    </a:lnL>
                    <a:lnR w="6350" cap="flat" cmpd="sng" algn="ctr">
                      <a:no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0032">
                <a:tc vMerge="1">
                  <a:txBody>
                    <a:bodyPr/>
                    <a:lstStyle/>
                    <a:p>
                      <a:endParaRPr lang="en-US"/>
                    </a:p>
                  </a:txBody>
                  <a:tcPr/>
                </a:tc>
                <a:tc gridSpan="2">
                  <a:txBody>
                    <a:bodyPr/>
                    <a:lstStyle/>
                    <a:p>
                      <a:pPr algn="l" fontAlgn="ctr"/>
                      <a:r>
                        <a:rPr lang="en-PH" sz="900" b="1" i="0" u="none" strike="noStrike" dirty="0">
                          <a:solidFill>
                            <a:srgbClr val="000000"/>
                          </a:solidFill>
                          <a:latin typeface="Arial"/>
                        </a:rPr>
                        <a:t>Date:</a:t>
                      </a:r>
                    </a:p>
                  </a:txBody>
                  <a:tcPr marL="4363" marR="4363" marT="4363"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6"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193431">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a:noFill/>
                    </a:lnB>
                  </a:tcPr>
                </a:tc>
                <a:tc gridSpan="2">
                  <a:txBody>
                    <a:bodyPr/>
                    <a:lstStyle/>
                    <a:p>
                      <a:pPr algn="l"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a:solidFill>
                          <a:srgbClr val="000000"/>
                        </a:solidFill>
                        <a:latin typeface="Calibri"/>
                      </a:endParaRPr>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endParaRPr lang="en-US" dirty="0"/>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endParaRPr lang="en-PH" sz="900" b="0" i="0" u="none" strike="noStrike" dirty="0">
                        <a:solidFill>
                          <a:srgbClr val="000000"/>
                        </a:solidFill>
                        <a:latin typeface="Calibri"/>
                      </a:endParaRPr>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l"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10048">
                <a:tc>
                  <a:txBody>
                    <a:bodyPr/>
                    <a:lstStyle/>
                    <a:p>
                      <a:pPr algn="l" fontAlgn="ctr"/>
                      <a:endParaRPr lang="en-PH" sz="500" b="0" i="0" u="none" strike="noStrike">
                        <a:solidFill>
                          <a:srgbClr val="000000"/>
                        </a:solidFill>
                        <a:latin typeface="Calibri"/>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rowSpan="2" gridSpan="2">
                  <a:txBody>
                    <a:bodyPr/>
                    <a:lstStyle/>
                    <a:p>
                      <a:pPr algn="ctr" fontAlgn="ctr"/>
                      <a:r>
                        <a:rPr lang="en-PH" sz="900" b="1" i="0" u="none" strike="noStrike" dirty="0">
                          <a:solidFill>
                            <a:srgbClr val="000000"/>
                          </a:solidFill>
                          <a:latin typeface="Arial"/>
                        </a:rPr>
                        <a:t>Major</a:t>
                      </a:r>
                      <a:r>
                        <a:rPr lang="en-PH" sz="900" b="1" i="0" u="none" strike="noStrike" baseline="0" dirty="0">
                          <a:solidFill>
                            <a:srgbClr val="000000"/>
                          </a:solidFill>
                          <a:latin typeface="Arial"/>
                        </a:rPr>
                        <a:t> Final Output</a:t>
                      </a: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pPr algn="ctr" fontAlgn="ctr"/>
                      <a:endParaRPr lang="en-PH" sz="900" b="1" i="0" u="none" strike="noStrike" dirty="0">
                        <a:solidFill>
                          <a:srgbClr val="000000"/>
                        </a:solidFill>
                        <a:latin typeface="Arial"/>
                      </a:endParaRP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3">
                  <a:txBody>
                    <a:bodyPr/>
                    <a:lstStyle/>
                    <a:p>
                      <a:pPr algn="ctr" fontAlgn="ctr"/>
                      <a:endParaRPr lang="en-PH" sz="900" b="1" i="0" u="none" strike="noStrike" dirty="0">
                        <a:solidFill>
                          <a:srgbClr val="000000"/>
                        </a:solidFill>
                        <a:latin typeface="Arial"/>
                      </a:endParaRPr>
                    </a:p>
                    <a:p>
                      <a:pPr algn="ctr" fontAlgn="ctr"/>
                      <a:r>
                        <a:rPr lang="en-PH" sz="900" b="1" i="0" u="none" strike="noStrike" dirty="0">
                          <a:solidFill>
                            <a:srgbClr val="000000"/>
                          </a:solidFill>
                          <a:latin typeface="Arial"/>
                        </a:rPr>
                        <a:t>Success Indicators</a:t>
                      </a:r>
                    </a:p>
                    <a:p>
                      <a:pPr algn="ctr" fontAlgn="ctr"/>
                      <a:r>
                        <a:rPr lang="en-PH" sz="900" b="1" i="0" u="none" strike="noStrike" dirty="0">
                          <a:solidFill>
                            <a:srgbClr val="000000"/>
                          </a:solidFill>
                          <a:latin typeface="Arial"/>
                        </a:rPr>
                        <a:t>(</a:t>
                      </a:r>
                      <a:r>
                        <a:rPr lang="en-PH" sz="900" b="1" i="0" u="none" strike="noStrike" dirty="0" err="1">
                          <a:solidFill>
                            <a:srgbClr val="000000"/>
                          </a:solidFill>
                          <a:latin typeface="Arial"/>
                        </a:rPr>
                        <a:t>Targets+Measures</a:t>
                      </a:r>
                      <a:endParaRPr lang="en-PH" sz="900" b="1" i="0" u="none" strike="noStrike" dirty="0">
                        <a:solidFill>
                          <a:srgbClr val="000000"/>
                        </a:solidFill>
                        <a:latin typeface="Arial"/>
                      </a:endParaRPr>
                    </a:p>
                    <a:p>
                      <a:pPr algn="ctr" fontAlgn="ctr"/>
                      <a:endParaRPr lang="en-PH" sz="900" b="1" i="0" u="none" strike="noStrike" dirty="0">
                        <a:solidFill>
                          <a:srgbClr val="000000"/>
                        </a:solidFill>
                        <a:latin typeface="Arial"/>
                      </a:endParaRP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pPr algn="ctr" fontAlgn="ctr"/>
                      <a:endParaRPr lang="en-PH" sz="900" b="1" i="0" u="none" strike="noStrike" dirty="0">
                        <a:solidFill>
                          <a:srgbClr val="000000"/>
                        </a:solidFill>
                        <a:latin typeface="Arial"/>
                      </a:endParaRP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pPr algn="ctr" fontAlgn="ctr"/>
                      <a:endParaRPr lang="en-PH" sz="900" b="1" i="0" u="none" strike="noStrike" dirty="0">
                        <a:solidFill>
                          <a:srgbClr val="000000"/>
                        </a:solidFill>
                        <a:latin typeface="Arial"/>
                      </a:endParaRP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3">
                  <a:txBody>
                    <a:bodyPr/>
                    <a:lstStyle/>
                    <a:p>
                      <a:pPr algn="ctr" fontAlgn="ctr"/>
                      <a:r>
                        <a:rPr lang="en-PH" sz="900" b="1" i="0" u="none" strike="noStrike" dirty="0">
                          <a:solidFill>
                            <a:srgbClr val="000000"/>
                          </a:solidFill>
                          <a:latin typeface="Arial"/>
                        </a:rPr>
                        <a:t>Actual Accomplishments </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rowSpan="2" hMerge="1">
                  <a:txBody>
                    <a:bodyPr/>
                    <a:lstStyle/>
                    <a:p>
                      <a:endParaRPr lang="en-PH"/>
                    </a:p>
                  </a:txBody>
                  <a:tcPr/>
                </a:tc>
                <a:tc gridSpan="4">
                  <a:txBody>
                    <a:bodyPr/>
                    <a:lstStyle/>
                    <a:p>
                      <a:pPr algn="ctr" fontAlgn="ctr"/>
                      <a:r>
                        <a:rPr lang="en-PH" sz="900" b="1" i="0" u="none" strike="noStrike" dirty="0">
                          <a:solidFill>
                            <a:srgbClr val="000000"/>
                          </a:solidFill>
                          <a:latin typeface="Arial"/>
                        </a:rPr>
                        <a:t>Rating*</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tc rowSpan="2">
                  <a:txBody>
                    <a:bodyPr/>
                    <a:lstStyle/>
                    <a:p>
                      <a:pPr algn="ctr" fontAlgn="ctr"/>
                      <a:r>
                        <a:rPr lang="en-PH" sz="900" b="1" i="0" u="none" strike="noStrike" dirty="0">
                          <a:solidFill>
                            <a:srgbClr val="000000"/>
                          </a:solidFill>
                          <a:latin typeface="Arial"/>
                        </a:rPr>
                        <a:t>Remarks</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20033">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n-PH"/>
                    </a:p>
                  </a:txBody>
                  <a:tcPr/>
                </a:tc>
                <a:tc hMerge="1" vMerge="1">
                  <a:txBody>
                    <a:bodyPr/>
                    <a:lstStyle/>
                    <a:p>
                      <a:endParaRPr lang="en-PH"/>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PH"/>
                    </a:p>
                  </a:txBody>
                  <a:tcPr/>
                </a:tc>
                <a:tc>
                  <a:txBody>
                    <a:bodyPr/>
                    <a:lstStyle/>
                    <a:p>
                      <a:pPr algn="ctr" fontAlgn="ctr"/>
                      <a:r>
                        <a:rPr lang="en-PH" sz="900" b="1" i="0" u="none" strike="noStrike" dirty="0">
                          <a:solidFill>
                            <a:srgbClr val="000000"/>
                          </a:solidFill>
                          <a:latin typeface="Arial"/>
                        </a:rPr>
                        <a:t>Q</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PH" sz="900" b="1" i="0" u="none" strike="noStrike" dirty="0">
                          <a:solidFill>
                            <a:srgbClr val="000000"/>
                          </a:solidFill>
                          <a:latin typeface="Arial"/>
                        </a:rPr>
                        <a:t>E</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PH" sz="900" b="1" i="0" u="none" strike="noStrike" dirty="0">
                          <a:solidFill>
                            <a:srgbClr val="000000"/>
                          </a:solidFill>
                          <a:latin typeface="Arial"/>
                        </a:rPr>
                        <a:t>T</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PH" sz="800" b="1" i="0" u="none" strike="noStrike" dirty="0">
                          <a:solidFill>
                            <a:srgbClr val="000000"/>
                          </a:solidFill>
                          <a:latin typeface="Arial"/>
                        </a:rPr>
                        <a:t>Ave.</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PH"/>
                    </a:p>
                  </a:txBody>
                  <a:tcPr/>
                </a:tc>
                <a:extLst>
                  <a:ext uri="{0D108BD9-81ED-4DB2-BD59-A6C34878D82A}">
                    <a16:rowId xmlns:a16="http://schemas.microsoft.com/office/drawing/2014/main" val="10010"/>
                  </a:ext>
                </a:extLst>
              </a:tr>
              <a:tr h="202030">
                <a:tc>
                  <a:txBody>
                    <a:bodyPr/>
                    <a:lstStyle/>
                    <a:p>
                      <a:pPr algn="l" fontAlgn="ctr"/>
                      <a:endParaRPr lang="en-PH" sz="5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PH" sz="800" b="0" i="0" u="none" strike="noStrike" dirty="0">
                          <a:solidFill>
                            <a:srgbClr val="000000"/>
                          </a:solidFill>
                          <a:latin typeface="Arial"/>
                        </a:rPr>
                        <a:t>MFO 1</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PH"/>
                    </a:p>
                  </a:txBody>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1"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2030">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PH" sz="800" b="0" i="0" u="none" strike="noStrike" dirty="0">
                          <a:solidFill>
                            <a:srgbClr val="000000"/>
                          </a:solidFill>
                          <a:latin typeface="Arial"/>
                        </a:rPr>
                        <a:t>MFO 2</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PH"/>
                    </a:p>
                  </a:txBody>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1"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02030">
                <a:tc>
                  <a:txBody>
                    <a:bodyPr/>
                    <a:lstStyle/>
                    <a:p>
                      <a:pPr algn="l" fontAlgn="ctr"/>
                      <a:endParaRPr lang="en-PH" sz="5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PH" sz="800" b="0" i="0" u="none" strike="noStrike" dirty="0">
                          <a:solidFill>
                            <a:srgbClr val="000000"/>
                          </a:solidFill>
                          <a:latin typeface="Arial"/>
                        </a:rPr>
                        <a:t>MFO 3</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PH"/>
                    </a:p>
                  </a:txBody>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1"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02030">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11">
                  <a:txBody>
                    <a:bodyPr/>
                    <a:lstStyle/>
                    <a:p>
                      <a:pPr algn="r" fontAlgn="ctr"/>
                      <a:r>
                        <a:rPr lang="en-PH" sz="800" b="0" i="0" u="none" strike="noStrike" dirty="0">
                          <a:solidFill>
                            <a:srgbClr val="000000"/>
                          </a:solidFill>
                          <a:latin typeface="Arial"/>
                        </a:rPr>
                        <a:t>TOTAL</a:t>
                      </a:r>
                      <a:r>
                        <a:rPr lang="en-PH" sz="800" b="0" i="0" u="none" strike="noStrike" baseline="0" dirty="0">
                          <a:solidFill>
                            <a:srgbClr val="000000"/>
                          </a:solidFill>
                          <a:latin typeface="Arial"/>
                        </a:rPr>
                        <a:t> RATING</a:t>
                      </a:r>
                      <a:endParaRPr lang="en-PH" sz="8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PH" sz="900" b="0" i="0" u="none" strike="noStrike">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PH" sz="900" b="0" i="1"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02030">
                <a:tc>
                  <a:txBody>
                    <a:bodyPr/>
                    <a:lstStyle/>
                    <a:p>
                      <a:pPr algn="l" fontAlgn="ctr"/>
                      <a:endParaRPr lang="en-PH" sz="5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11">
                  <a:txBody>
                    <a:bodyPr/>
                    <a:lstStyle/>
                    <a:p>
                      <a:pPr algn="r" fontAlgn="ctr"/>
                      <a:r>
                        <a:rPr lang="en-PH" sz="800" b="0" i="0" u="none" strike="noStrike" dirty="0">
                          <a:solidFill>
                            <a:srgbClr val="000000"/>
                          </a:solidFill>
                          <a:latin typeface="Arial"/>
                        </a:rPr>
                        <a:t>FINAL AVERAGE</a:t>
                      </a:r>
                      <a:r>
                        <a:rPr lang="en-PH" sz="800" b="0" i="0" u="none" strike="noStrike" baseline="0" dirty="0">
                          <a:solidFill>
                            <a:srgbClr val="000000"/>
                          </a:solidFill>
                          <a:latin typeface="Arial"/>
                        </a:rPr>
                        <a:t> RATING</a:t>
                      </a:r>
                      <a:endParaRPr lang="en-PH" sz="8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PH" sz="900" b="0" i="1"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520078">
                <a:tc>
                  <a:txBody>
                    <a:bodyPr/>
                    <a:lstStyle/>
                    <a:p>
                      <a:pPr algn="l" fontAlgn="ctr"/>
                      <a:endParaRPr lang="en-PH" sz="5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13">
                  <a:txBody>
                    <a:bodyPr/>
                    <a:lstStyle/>
                    <a:p>
                      <a:pPr algn="l" fontAlgn="t"/>
                      <a:r>
                        <a:rPr lang="en-PH" sz="900" b="1" i="0" u="none" strike="noStrike" dirty="0">
                          <a:solidFill>
                            <a:srgbClr val="000000"/>
                          </a:solidFill>
                          <a:latin typeface="Arial"/>
                        </a:rPr>
                        <a:t>Comments and Recommendation for Development Purposes:</a:t>
                      </a:r>
                    </a:p>
                  </a:txBody>
                  <a:tcPr marL="4363" marR="4363" marT="43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PH"/>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16"/>
                  </a:ext>
                </a:extLst>
              </a:tr>
              <a:tr h="374386">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13">
                  <a:txBody>
                    <a:bodyPr/>
                    <a:lstStyle/>
                    <a:p>
                      <a:pPr algn="l" fontAlgn="ctr"/>
                      <a:r>
                        <a:rPr lang="en-PH" sz="900" b="0" i="0" u="none" strike="noStrike" dirty="0">
                          <a:solidFill>
                            <a:srgbClr val="000000"/>
                          </a:solidFill>
                          <a:latin typeface="Arial"/>
                        </a:rPr>
                        <a:t>The above rating has been discussed with me by my Division Chief</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48536">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en-PH" sz="900" b="0" i="0" u="none" strike="noStrike" dirty="0">
                        <a:solidFill>
                          <a:srgbClr val="000000"/>
                        </a:solidFill>
                        <a:latin typeface="Arial"/>
                      </a:endParaRPr>
                    </a:p>
                    <a:p>
                      <a:pPr algn="l" fontAlgn="ctr"/>
                      <a:r>
                        <a:rPr lang="en-PH" sz="900" b="0" i="0" u="none" strike="noStrike" dirty="0">
                          <a:solidFill>
                            <a:srgbClr val="000000"/>
                          </a:solidFill>
                          <a:latin typeface="Arial"/>
                        </a:rPr>
                        <a:t>Name</a:t>
                      </a:r>
                      <a:r>
                        <a:rPr lang="en-PH" sz="900" b="0" i="0" u="none" strike="noStrike" baseline="0" dirty="0">
                          <a:solidFill>
                            <a:srgbClr val="000000"/>
                          </a:solidFill>
                          <a:latin typeface="Arial"/>
                        </a:rPr>
                        <a:t> and Signature of </a:t>
                      </a:r>
                      <a:r>
                        <a:rPr lang="en-PH" sz="900" b="0" i="0" u="none" strike="noStrike" baseline="0" dirty="0" err="1">
                          <a:solidFill>
                            <a:srgbClr val="000000"/>
                          </a:solidFill>
                          <a:latin typeface="Arial"/>
                        </a:rPr>
                        <a:t>Ratee</a:t>
                      </a:r>
                      <a:r>
                        <a:rPr lang="en-PH" sz="900" b="0" i="0" u="none" strike="noStrike" baseline="0" dirty="0">
                          <a:solidFill>
                            <a:srgbClr val="000000"/>
                          </a:solidFill>
                          <a:latin typeface="Arial"/>
                        </a:rPr>
                        <a:t>:</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ctr"/>
                      <a:r>
                        <a:rPr lang="en-PH" sz="900" b="0" i="0" u="none" strike="noStrike" dirty="0">
                          <a:solidFill>
                            <a:srgbClr val="000000"/>
                          </a:solidFill>
                          <a:latin typeface="Arial"/>
                        </a:rPr>
                        <a:t>Name</a:t>
                      </a:r>
                      <a:r>
                        <a:rPr lang="en-PH" sz="900" b="0" i="0" u="none" strike="noStrike" baseline="0" dirty="0">
                          <a:solidFill>
                            <a:srgbClr val="000000"/>
                          </a:solidFill>
                          <a:latin typeface="Arial"/>
                        </a:rPr>
                        <a:t> and Signature of </a:t>
                      </a:r>
                      <a:r>
                        <a:rPr lang="en-PH" sz="900" b="0" i="0" u="none" strike="noStrike" baseline="0" dirty="0" err="1">
                          <a:solidFill>
                            <a:srgbClr val="000000"/>
                          </a:solidFill>
                          <a:latin typeface="Arial"/>
                        </a:rPr>
                        <a:t>Rater</a:t>
                      </a:r>
                      <a:r>
                        <a:rPr lang="en-PH" sz="900" b="0" i="0" u="none" strike="noStrike" baseline="0" dirty="0">
                          <a:solidFill>
                            <a:srgbClr val="000000"/>
                          </a:solidFill>
                          <a:latin typeface="Arial"/>
                        </a:rPr>
                        <a:t>:</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28600">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PH" sz="900" b="0" i="0" u="none" strike="noStrike" dirty="0">
                          <a:solidFill>
                            <a:srgbClr val="000000"/>
                          </a:solidFill>
                          <a:latin typeface="Arial"/>
                        </a:rPr>
                        <a:t>Position: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ctr"/>
                      <a:r>
                        <a:rPr lang="en-PH" sz="900" b="0" i="0" u="none" strike="noStrike" dirty="0">
                          <a:solidFill>
                            <a:srgbClr val="000000"/>
                          </a:solidFill>
                          <a:latin typeface="Arial"/>
                        </a:rPr>
                        <a:t> Position:</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10032">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PH" sz="900" b="1" i="0" u="none" strike="noStrike" dirty="0">
                          <a:solidFill>
                            <a:srgbClr val="000000"/>
                          </a:solidFill>
                          <a:latin typeface="Arial"/>
                        </a:rPr>
                        <a:t>Date:</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ctr"/>
                      <a:r>
                        <a:rPr lang="en-PH" sz="900" b="1" i="0" u="none" strike="noStrike" dirty="0">
                          <a:solidFill>
                            <a:srgbClr val="000000"/>
                          </a:solidFill>
                          <a:latin typeface="Arial"/>
                        </a:rPr>
                        <a:t>Date:</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pPr algn="ctr"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graphicFrame>
        <p:nvGraphicFramePr>
          <p:cNvPr id="9" name="Table 8"/>
          <p:cNvGraphicFramePr>
            <a:graphicFrameLocks noGrp="1"/>
          </p:cNvGraphicFramePr>
          <p:nvPr>
            <p:extLst/>
          </p:nvPr>
        </p:nvGraphicFramePr>
        <p:xfrm>
          <a:off x="1981201" y="6019801"/>
          <a:ext cx="4045581" cy="717315"/>
        </p:xfrm>
        <a:graphic>
          <a:graphicData uri="http://schemas.openxmlformats.org/drawingml/2006/table">
            <a:tbl>
              <a:tblPr/>
              <a:tblGrid>
                <a:gridCol w="4045581">
                  <a:extLst>
                    <a:ext uri="{9D8B030D-6E8A-4147-A177-3AD203B41FA5}">
                      <a16:colId xmlns:a16="http://schemas.microsoft.com/office/drawing/2014/main" val="20000"/>
                    </a:ext>
                  </a:extLst>
                </a:gridCol>
              </a:tblGrid>
              <a:tr h="172336">
                <a:tc>
                  <a:txBody>
                    <a:bodyPr/>
                    <a:lstStyle/>
                    <a:p>
                      <a:pPr algn="l" fontAlgn="ctr"/>
                      <a:endParaRPr lang="en-PH" sz="900" b="0" i="0" u="none" strike="noStrike" dirty="0">
                        <a:solidFill>
                          <a:srgbClr val="000000"/>
                        </a:solidFill>
                        <a:latin typeface="Arial"/>
                      </a:endParaRPr>
                    </a:p>
                    <a:p>
                      <a:pPr algn="l" fontAlgn="ctr"/>
                      <a:r>
                        <a:rPr lang="en-PH" sz="900" b="0" i="0" u="none" strike="noStrike" dirty="0">
                          <a:solidFill>
                            <a:srgbClr val="000000"/>
                          </a:solidFill>
                          <a:latin typeface="Arial"/>
                        </a:rPr>
                        <a:t>Final</a:t>
                      </a:r>
                      <a:r>
                        <a:rPr lang="en-PH" sz="900" b="0" i="0" u="none" strike="noStrike" baseline="0" dirty="0">
                          <a:solidFill>
                            <a:srgbClr val="000000"/>
                          </a:solidFill>
                          <a:latin typeface="Arial"/>
                        </a:rPr>
                        <a:t> Rating by Office Head:</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pPr algn="l" fontAlgn="ctr"/>
                      <a:r>
                        <a:rPr lang="en-PH" sz="900" b="0" i="0" u="none" strike="noStrike" dirty="0">
                          <a:solidFill>
                            <a:srgbClr val="000000"/>
                          </a:solidFill>
                          <a:latin typeface="Arial"/>
                        </a:rPr>
                        <a:t> Position</a:t>
                      </a:r>
                      <a:r>
                        <a:rPr lang="en-PH" sz="900" b="0" i="0" u="none" strike="noStrike" baseline="0" dirty="0">
                          <a:solidFill>
                            <a:srgbClr val="000000"/>
                          </a:solidFill>
                          <a:latin typeface="Arial"/>
                        </a:rPr>
                        <a:t>:</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0032">
                <a:tc>
                  <a:txBody>
                    <a:bodyPr/>
                    <a:lstStyle/>
                    <a:p>
                      <a:pPr algn="l" fontAlgn="ctr"/>
                      <a:r>
                        <a:rPr lang="en-PH" sz="900" b="1" i="0" u="none" strike="noStrike" dirty="0">
                          <a:solidFill>
                            <a:srgbClr val="000000"/>
                          </a:solidFill>
                          <a:latin typeface="Arial"/>
                        </a:rPr>
                        <a:t>Date:</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3" name="TextBox 12"/>
          <p:cNvSpPr txBox="1"/>
          <p:nvPr/>
        </p:nvSpPr>
        <p:spPr>
          <a:xfrm>
            <a:off x="8153400" y="1447801"/>
            <a:ext cx="1356462" cy="938719"/>
          </a:xfrm>
          <a:prstGeom prst="rect">
            <a:avLst/>
          </a:prstGeom>
          <a:noFill/>
          <a:ln w="3175">
            <a:solidFill>
              <a:schemeClr val="tx1"/>
            </a:solidFill>
          </a:ln>
        </p:spPr>
        <p:txBody>
          <a:bodyPr wrap="none" rtlCol="0">
            <a:spAutoFit/>
          </a:bodyPr>
          <a:lstStyle/>
          <a:p>
            <a:r>
              <a:rPr lang="en-US" sz="1100" dirty="0"/>
              <a:t>5 – Outstanding</a:t>
            </a:r>
          </a:p>
          <a:p>
            <a:r>
              <a:rPr lang="en-US" sz="1100" dirty="0"/>
              <a:t>4 – Very Satisfactory</a:t>
            </a:r>
          </a:p>
          <a:p>
            <a:r>
              <a:rPr lang="en-US" sz="1100" dirty="0"/>
              <a:t>3 – Satisfactory</a:t>
            </a:r>
          </a:p>
          <a:p>
            <a:r>
              <a:rPr lang="en-US" sz="1100" dirty="0"/>
              <a:t>2 – Unsatisfactory</a:t>
            </a:r>
          </a:p>
          <a:p>
            <a:r>
              <a:rPr lang="en-US" sz="1100" dirty="0"/>
              <a:t>1 - Poor</a:t>
            </a:r>
          </a:p>
        </p:txBody>
      </p:sp>
      <p:sp>
        <p:nvSpPr>
          <p:cNvPr id="17" name="Rectangle 16"/>
          <p:cNvSpPr/>
          <p:nvPr/>
        </p:nvSpPr>
        <p:spPr>
          <a:xfrm>
            <a:off x="8153400" y="1524000"/>
            <a:ext cx="152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772400" y="1447800"/>
            <a:ext cx="304800" cy="9144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772401" y="1447801"/>
            <a:ext cx="304800" cy="1015663"/>
          </a:xfrm>
          <a:prstGeom prst="rect">
            <a:avLst/>
          </a:prstGeom>
          <a:noFill/>
        </p:spPr>
        <p:txBody>
          <a:bodyPr wrap="square" rtlCol="0">
            <a:spAutoFit/>
          </a:bodyPr>
          <a:lstStyle/>
          <a:p>
            <a:r>
              <a:rPr lang="en-US" sz="1000" dirty="0"/>
              <a:t>R</a:t>
            </a:r>
          </a:p>
          <a:p>
            <a:r>
              <a:rPr lang="en-US" sz="1000" dirty="0"/>
              <a:t>A</a:t>
            </a:r>
          </a:p>
          <a:p>
            <a:r>
              <a:rPr lang="en-US" sz="1000" dirty="0"/>
              <a:t>T</a:t>
            </a:r>
          </a:p>
          <a:p>
            <a:r>
              <a:rPr lang="en-US" sz="1000" dirty="0"/>
              <a:t>I</a:t>
            </a:r>
          </a:p>
          <a:p>
            <a:r>
              <a:rPr lang="en-US" sz="1000" dirty="0"/>
              <a:t>N</a:t>
            </a:r>
          </a:p>
          <a:p>
            <a:r>
              <a:rPr lang="en-US" sz="1000" dirty="0"/>
              <a:t>G</a:t>
            </a:r>
          </a:p>
        </p:txBody>
      </p:sp>
      <p:sp>
        <p:nvSpPr>
          <p:cNvPr id="20" name="Oval 19"/>
          <p:cNvSpPr/>
          <p:nvPr/>
        </p:nvSpPr>
        <p:spPr>
          <a:xfrm>
            <a:off x="8001000" y="2539663"/>
            <a:ext cx="1828800" cy="1543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96531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heel(1)">
                                      <p:cBhvr>
                                        <p:cTn id="7"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3739808" y="2021194"/>
          <a:ext cx="5086352" cy="853440"/>
        </p:xfrm>
        <a:graphic>
          <a:graphicData uri="http://schemas.openxmlformats.org/drawingml/2006/table">
            <a:tbl>
              <a:tblPr firstRow="1" bandRow="1">
                <a:tableStyleId>{5C22544A-7EE6-4342-B048-85BDC9FD1C3A}</a:tableStyleId>
              </a:tblPr>
              <a:tblGrid>
                <a:gridCol w="1271588">
                  <a:extLst>
                    <a:ext uri="{9D8B030D-6E8A-4147-A177-3AD203B41FA5}">
                      <a16:colId xmlns:a16="http://schemas.microsoft.com/office/drawing/2014/main" val="20000"/>
                    </a:ext>
                  </a:extLst>
                </a:gridCol>
                <a:gridCol w="1271588">
                  <a:extLst>
                    <a:ext uri="{9D8B030D-6E8A-4147-A177-3AD203B41FA5}">
                      <a16:colId xmlns:a16="http://schemas.microsoft.com/office/drawing/2014/main" val="20001"/>
                    </a:ext>
                  </a:extLst>
                </a:gridCol>
                <a:gridCol w="1271588">
                  <a:extLst>
                    <a:ext uri="{9D8B030D-6E8A-4147-A177-3AD203B41FA5}">
                      <a16:colId xmlns:a16="http://schemas.microsoft.com/office/drawing/2014/main" val="20002"/>
                    </a:ext>
                  </a:extLst>
                </a:gridCol>
                <a:gridCol w="1271588">
                  <a:extLst>
                    <a:ext uri="{9D8B030D-6E8A-4147-A177-3AD203B41FA5}">
                      <a16:colId xmlns:a16="http://schemas.microsoft.com/office/drawing/2014/main" val="20003"/>
                    </a:ext>
                  </a:extLst>
                </a:gridCol>
              </a:tblGrid>
              <a:tr h="571500">
                <a:tc>
                  <a:txBody>
                    <a:bodyPr/>
                    <a:lstStyle/>
                    <a:p>
                      <a:endParaRPr lang="en-US" sz="1400" dirty="0">
                        <a:latin typeface="Arial Narrow" panose="020B0606020202030204" pitchFamily="34" charset="0"/>
                      </a:endParaRPr>
                    </a:p>
                  </a:txBody>
                  <a:tcPr marL="68580" marR="68580" marT="34290" marB="34290"/>
                </a:tc>
                <a:tc>
                  <a:txBody>
                    <a:bodyPr/>
                    <a:lstStyle/>
                    <a:p>
                      <a:pPr algn="ctr"/>
                      <a:r>
                        <a:rPr lang="en-US" sz="3300" dirty="0">
                          <a:solidFill>
                            <a:srgbClr val="FFFF00"/>
                          </a:solidFill>
                          <a:effectLst>
                            <a:outerShdw blurRad="38100" dist="38100" dir="2700000" algn="tl">
                              <a:srgbClr val="000000">
                                <a:alpha val="43137"/>
                              </a:srgbClr>
                            </a:outerShdw>
                          </a:effectLst>
                          <a:latin typeface="Arial Narrow" panose="020B0606020202030204" pitchFamily="34" charset="0"/>
                        </a:rPr>
                        <a:t>Q</a:t>
                      </a:r>
                    </a:p>
                  </a:txBody>
                  <a:tcPr marL="68580" marR="68580" marT="34290" marB="34290"/>
                </a:tc>
                <a:tc>
                  <a:txBody>
                    <a:bodyPr/>
                    <a:lstStyle/>
                    <a:p>
                      <a:pPr algn="ctr"/>
                      <a:r>
                        <a:rPr lang="en-US" sz="3300" dirty="0">
                          <a:solidFill>
                            <a:srgbClr val="FFFF00"/>
                          </a:solidFill>
                          <a:effectLst>
                            <a:outerShdw blurRad="38100" dist="38100" dir="2700000" algn="tl">
                              <a:srgbClr val="000000">
                                <a:alpha val="43137"/>
                              </a:srgbClr>
                            </a:outerShdw>
                          </a:effectLst>
                          <a:latin typeface="Arial Narrow" panose="020B0606020202030204" pitchFamily="34" charset="0"/>
                        </a:rPr>
                        <a:t>E</a:t>
                      </a:r>
                    </a:p>
                  </a:txBody>
                  <a:tcPr marL="68580" marR="68580" marT="34290" marB="34290"/>
                </a:tc>
                <a:tc>
                  <a:txBody>
                    <a:bodyPr/>
                    <a:lstStyle/>
                    <a:p>
                      <a:pPr algn="ctr"/>
                      <a:r>
                        <a:rPr lang="en-US" sz="3300" dirty="0">
                          <a:solidFill>
                            <a:srgbClr val="FFFF00"/>
                          </a:solidFill>
                          <a:effectLst>
                            <a:outerShdw blurRad="38100" dist="38100" dir="2700000" algn="tl">
                              <a:srgbClr val="000000">
                                <a:alpha val="43137"/>
                              </a:srgbClr>
                            </a:outerShdw>
                          </a:effectLst>
                          <a:latin typeface="Arial Narrow" panose="020B0606020202030204" pitchFamily="34" charset="0"/>
                        </a:rPr>
                        <a:t>T</a:t>
                      </a:r>
                    </a:p>
                  </a:txBody>
                  <a:tcPr marL="68580" marR="68580" marT="34290" marB="34290"/>
                </a:tc>
                <a:extLst>
                  <a:ext uri="{0D108BD9-81ED-4DB2-BD59-A6C34878D82A}">
                    <a16:rowId xmlns:a16="http://schemas.microsoft.com/office/drawing/2014/main" val="10000"/>
                  </a:ext>
                </a:extLst>
              </a:tr>
              <a:tr h="278130">
                <a:tc>
                  <a:txBody>
                    <a:bodyPr/>
                    <a:lstStyle/>
                    <a:p>
                      <a:endParaRPr lang="en-US" sz="1400">
                        <a:latin typeface="Arial Narrow" panose="020B0606020202030204" pitchFamily="34" charset="0"/>
                      </a:endParaRPr>
                    </a:p>
                  </a:txBody>
                  <a:tcPr marL="68580" marR="68580" marT="34290" marB="34290"/>
                </a:tc>
                <a:tc>
                  <a:txBody>
                    <a:bodyPr/>
                    <a:lstStyle/>
                    <a:p>
                      <a:endParaRPr lang="en-US" sz="1400" dirty="0">
                        <a:latin typeface="Arial Narrow" panose="020B0606020202030204" pitchFamily="34" charset="0"/>
                      </a:endParaRPr>
                    </a:p>
                  </a:txBody>
                  <a:tcPr marL="68580" marR="68580" marT="34290" marB="34290"/>
                </a:tc>
                <a:tc>
                  <a:txBody>
                    <a:bodyPr/>
                    <a:lstStyle/>
                    <a:p>
                      <a:endParaRPr lang="en-US" sz="1400" dirty="0">
                        <a:latin typeface="Arial Narrow" panose="020B0606020202030204" pitchFamily="34" charset="0"/>
                      </a:endParaRPr>
                    </a:p>
                  </a:txBody>
                  <a:tcPr marL="68580" marR="68580" marT="34290" marB="34290"/>
                </a:tc>
                <a:tc>
                  <a:txBody>
                    <a:bodyPr/>
                    <a:lstStyle/>
                    <a:p>
                      <a:endParaRPr lang="en-US" sz="1400" dirty="0">
                        <a:latin typeface="Arial Narrow" panose="020B0606020202030204" pitchFamily="34" charset="0"/>
                      </a:endParaRPr>
                    </a:p>
                  </a:txBody>
                  <a:tcPr marL="68580" marR="68580" marT="34290" marB="34290"/>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1828800" y="56656"/>
            <a:ext cx="8839200" cy="1633750"/>
          </a:xfrm>
        </p:spPr>
        <p:txBody>
          <a:bodyPr>
            <a:normAutofit/>
          </a:bodyPr>
          <a:lstStyle/>
          <a:p>
            <a:r>
              <a:rPr lang="en-US" sz="3200" dirty="0">
                <a:latin typeface="Arial Narrow" panose="020B0606020202030204" pitchFamily="34" charset="0"/>
              </a:rPr>
              <a:t>When you rate each of your accomplishment, should you put a rating in all dimensions?</a:t>
            </a:r>
          </a:p>
        </p:txBody>
      </p:sp>
      <p:pic>
        <p:nvPicPr>
          <p:cNvPr id="5" name="Picture 2" descr="C:\Users\w10201i\AppData\Local\Temp\MM900185588.GIF"/>
          <p:cNvPicPr>
            <a:picLocks noChangeAspect="1" noChangeArrowheads="1" noCrop="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340012" y="2614129"/>
            <a:ext cx="435769" cy="264319"/>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2" descr="C:\Users\w10201i\AppData\Local\Temp\MM900185588.GIF"/>
          <p:cNvPicPr>
            <a:picLocks noChangeAspect="1" noChangeArrowheads="1" noCrop="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25912" y="2614129"/>
            <a:ext cx="435769" cy="264319"/>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2" descr="C:\Users\w10201i\AppData\Local\Temp\MM900185588.GIF"/>
          <p:cNvPicPr>
            <a:picLocks noChangeAspect="1" noChangeArrowheads="1" noCrop="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026062" y="2614129"/>
            <a:ext cx="435769" cy="264319"/>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descr="C:\Users\user\Downloads\download (8).jpg"/>
          <p:cNvPicPr>
            <a:picLocks noChangeAspect="1" noChangeArrowheads="1"/>
          </p:cNvPicPr>
          <p:nvPr/>
        </p:nvPicPr>
        <p:blipFill>
          <a:blip r:embed="rId3" cstate="print"/>
          <a:srcRect/>
          <a:stretch>
            <a:fillRect/>
          </a:stretch>
        </p:blipFill>
        <p:spPr bwMode="auto">
          <a:xfrm>
            <a:off x="3322788" y="4077789"/>
            <a:ext cx="2368175" cy="1785938"/>
          </a:xfrm>
          <a:prstGeom prst="rect">
            <a:avLst/>
          </a:prstGeom>
          <a:noFill/>
        </p:spPr>
      </p:pic>
      <p:sp>
        <p:nvSpPr>
          <p:cNvPr id="9" name="Cloud Callout 8"/>
          <p:cNvSpPr/>
          <p:nvPr/>
        </p:nvSpPr>
        <p:spPr>
          <a:xfrm>
            <a:off x="5462362" y="3563439"/>
            <a:ext cx="4114800" cy="1428750"/>
          </a:xfrm>
          <a:prstGeom prst="cloudCallout">
            <a:avLst>
              <a:gd name="adj1" fmla="val -60199"/>
              <a:gd name="adj2" fmla="val 320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effectLst>
                  <a:outerShdw blurRad="38100" dist="38100" dir="2700000" algn="tl">
                    <a:srgbClr val="000000">
                      <a:alpha val="43137"/>
                    </a:srgbClr>
                  </a:outerShdw>
                </a:effectLst>
                <a:latin typeface="Arial Narrow" panose="020B0606020202030204" pitchFamily="34" charset="0"/>
              </a:rPr>
              <a:t>It depends on your </a:t>
            </a:r>
            <a:r>
              <a:rPr lang="en-US" sz="2400" b="1" dirty="0">
                <a:solidFill>
                  <a:srgbClr val="FFFF00"/>
                </a:solidFill>
                <a:effectLst>
                  <a:outerShdw blurRad="38100" dist="38100" dir="2700000" algn="tl">
                    <a:srgbClr val="000000">
                      <a:alpha val="43137"/>
                    </a:srgbClr>
                  </a:outerShdw>
                </a:effectLst>
                <a:latin typeface="Arial Narrow" panose="020B0606020202030204" pitchFamily="34" charset="0"/>
              </a:rPr>
              <a:t>SUCCESS INDICATOR</a:t>
            </a:r>
          </a:p>
        </p:txBody>
      </p:sp>
      <p:sp>
        <p:nvSpPr>
          <p:cNvPr id="11" name="Footer Placeholder 2"/>
          <p:cNvSpPr>
            <a:spLocks noGrp="1"/>
          </p:cNvSpPr>
          <p:nvPr>
            <p:ph type="ftr" sz="quarter" idx="11"/>
          </p:nvPr>
        </p:nvSpPr>
        <p:spPr>
          <a:xfrm>
            <a:off x="7162801" y="6465580"/>
            <a:ext cx="3541595" cy="365125"/>
          </a:xfrm>
        </p:spPr>
        <p:txBody>
          <a:bodyPr/>
          <a:lstStyle/>
          <a:p>
            <a:r>
              <a:rPr lang="en-US" sz="900" i="1" dirty="0"/>
              <a:t>Adapted from the SPMS Presentation Materials </a:t>
            </a:r>
          </a:p>
          <a:p>
            <a:r>
              <a:rPr lang="en-US" sz="900" i="1" dirty="0"/>
              <a:t>of the Municipality of </a:t>
            </a:r>
            <a:r>
              <a:rPr lang="en-US" sz="900" i="1" dirty="0" err="1"/>
              <a:t>Jagna</a:t>
            </a:r>
            <a:r>
              <a:rPr lang="en-US" sz="900" i="1" dirty="0"/>
              <a:t> Bohol (http://jagna.gov.ph/event/spms-workshop-for-opcr-ipcr)</a:t>
            </a:r>
          </a:p>
        </p:txBody>
      </p:sp>
    </p:spTree>
    <p:extLst>
      <p:ext uri="{BB962C8B-B14F-4D97-AF65-F5344CB8AC3E}">
        <p14:creationId xmlns:p14="http://schemas.microsoft.com/office/powerpoint/2010/main" val="79010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download (8).jpg"/>
          <p:cNvPicPr>
            <a:picLocks noChangeAspect="1" noChangeArrowheads="1"/>
          </p:cNvPicPr>
          <p:nvPr/>
        </p:nvPicPr>
        <p:blipFill>
          <a:blip r:embed="rId2" cstate="print"/>
          <a:srcRect/>
          <a:stretch>
            <a:fillRect/>
          </a:stretch>
        </p:blipFill>
        <p:spPr bwMode="auto">
          <a:xfrm>
            <a:off x="2785693" y="510446"/>
            <a:ext cx="2368175" cy="1628775"/>
          </a:xfrm>
          <a:prstGeom prst="rect">
            <a:avLst/>
          </a:prstGeom>
          <a:noFill/>
        </p:spPr>
      </p:pic>
      <p:sp>
        <p:nvSpPr>
          <p:cNvPr id="9" name="Cloud Callout 8"/>
          <p:cNvSpPr/>
          <p:nvPr/>
        </p:nvSpPr>
        <p:spPr>
          <a:xfrm>
            <a:off x="4925267" y="396145"/>
            <a:ext cx="4114800" cy="1028700"/>
          </a:xfrm>
          <a:prstGeom prst="cloudCallout">
            <a:avLst>
              <a:gd name="adj1" fmla="val -60199"/>
              <a:gd name="adj2" fmla="val 320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effectLst>
                  <a:outerShdw blurRad="38100" dist="38100" dir="2700000" algn="tl">
                    <a:srgbClr val="000000">
                      <a:alpha val="43137"/>
                    </a:srgbClr>
                  </a:outerShdw>
                </a:effectLst>
                <a:latin typeface="Arial Narrow" panose="020B0606020202030204" pitchFamily="34" charset="0"/>
              </a:rPr>
              <a:t>Let’s practice!</a:t>
            </a:r>
          </a:p>
        </p:txBody>
      </p:sp>
      <p:graphicFrame>
        <p:nvGraphicFramePr>
          <p:cNvPr id="13" name="Table 12"/>
          <p:cNvGraphicFramePr>
            <a:graphicFrameLocks noGrp="1"/>
          </p:cNvGraphicFramePr>
          <p:nvPr>
            <p:extLst/>
          </p:nvPr>
        </p:nvGraphicFramePr>
        <p:xfrm>
          <a:off x="3034494" y="2333611"/>
          <a:ext cx="6688959" cy="332994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20000"/>
                    </a:ext>
                  </a:extLst>
                </a:gridCol>
                <a:gridCol w="2597807">
                  <a:extLst>
                    <a:ext uri="{9D8B030D-6E8A-4147-A177-3AD203B41FA5}">
                      <a16:colId xmlns:a16="http://schemas.microsoft.com/office/drawing/2014/main" val="20001"/>
                    </a:ext>
                  </a:extLst>
                </a:gridCol>
                <a:gridCol w="522095">
                  <a:extLst>
                    <a:ext uri="{9D8B030D-6E8A-4147-A177-3AD203B41FA5}">
                      <a16:colId xmlns:a16="http://schemas.microsoft.com/office/drawing/2014/main" val="20002"/>
                    </a:ext>
                  </a:extLst>
                </a:gridCol>
                <a:gridCol w="450761">
                  <a:extLst>
                    <a:ext uri="{9D8B030D-6E8A-4147-A177-3AD203B41FA5}">
                      <a16:colId xmlns:a16="http://schemas.microsoft.com/office/drawing/2014/main" val="20003"/>
                    </a:ext>
                  </a:extLst>
                </a:gridCol>
                <a:gridCol w="489397">
                  <a:extLst>
                    <a:ext uri="{9D8B030D-6E8A-4147-A177-3AD203B41FA5}">
                      <a16:colId xmlns:a16="http://schemas.microsoft.com/office/drawing/2014/main" val="20004"/>
                    </a:ext>
                  </a:extLst>
                </a:gridCol>
              </a:tblGrid>
              <a:tr h="571500">
                <a:tc>
                  <a:txBody>
                    <a:bodyPr/>
                    <a:lstStyle/>
                    <a:p>
                      <a:pPr algn="ctr"/>
                      <a:r>
                        <a:rPr lang="en-US" sz="1800" dirty="0">
                          <a:solidFill>
                            <a:schemeClr val="tx1"/>
                          </a:solidFill>
                          <a:effectLst/>
                          <a:latin typeface="Arial Narrow" panose="020B0606020202030204" pitchFamily="34" charset="0"/>
                        </a:rPr>
                        <a:t>SUCCESS INDICATOR</a:t>
                      </a:r>
                    </a:p>
                  </a:txBody>
                  <a:tcPr marL="68580" marR="68580" marT="34290" marB="34290"/>
                </a:tc>
                <a:tc>
                  <a:txBody>
                    <a:bodyPr/>
                    <a:lstStyle/>
                    <a:p>
                      <a:pPr algn="ctr"/>
                      <a:r>
                        <a:rPr lang="en-US" sz="1800" dirty="0">
                          <a:solidFill>
                            <a:schemeClr val="tx1"/>
                          </a:solidFill>
                          <a:effectLst/>
                          <a:latin typeface="Arial Narrow" panose="020B0606020202030204" pitchFamily="34" charset="0"/>
                        </a:rPr>
                        <a:t>ACTUAL ACCOMPLISHMENT</a:t>
                      </a:r>
                    </a:p>
                  </a:txBody>
                  <a:tcPr marL="68580" marR="68580" marT="34290" marB="34290"/>
                </a:tc>
                <a:tc>
                  <a:txBody>
                    <a:bodyPr/>
                    <a:lstStyle/>
                    <a:p>
                      <a:pPr algn="ctr"/>
                      <a:r>
                        <a:rPr lang="en-US" sz="3600" dirty="0">
                          <a:solidFill>
                            <a:schemeClr val="tx1"/>
                          </a:solidFill>
                          <a:effectLst/>
                          <a:latin typeface="Arial Narrow" panose="020B0606020202030204" pitchFamily="34" charset="0"/>
                        </a:rPr>
                        <a:t>Q</a:t>
                      </a:r>
                    </a:p>
                  </a:txBody>
                  <a:tcPr marL="68580" marR="68580" marT="34290" marB="34290"/>
                </a:tc>
                <a:tc>
                  <a:txBody>
                    <a:bodyPr/>
                    <a:lstStyle/>
                    <a:p>
                      <a:pPr algn="ctr"/>
                      <a:r>
                        <a:rPr lang="en-US" sz="3600" dirty="0">
                          <a:solidFill>
                            <a:schemeClr val="tx1"/>
                          </a:solidFill>
                          <a:effectLst/>
                          <a:latin typeface="Arial Narrow" panose="020B0606020202030204" pitchFamily="34" charset="0"/>
                        </a:rPr>
                        <a:t>E</a:t>
                      </a:r>
                    </a:p>
                  </a:txBody>
                  <a:tcPr marL="68580" marR="68580" marT="34290" marB="34290"/>
                </a:tc>
                <a:tc>
                  <a:txBody>
                    <a:bodyPr/>
                    <a:lstStyle/>
                    <a:p>
                      <a:pPr algn="ctr"/>
                      <a:r>
                        <a:rPr lang="en-US" sz="3600" dirty="0">
                          <a:solidFill>
                            <a:schemeClr val="tx1"/>
                          </a:solidFill>
                          <a:effectLst/>
                          <a:latin typeface="Arial Narrow" panose="020B0606020202030204" pitchFamily="34" charset="0"/>
                        </a:rPr>
                        <a:t>T</a:t>
                      </a:r>
                    </a:p>
                  </a:txBody>
                  <a:tcPr marL="68580" marR="68580" marT="34290" marB="34290"/>
                </a:tc>
                <a:extLst>
                  <a:ext uri="{0D108BD9-81ED-4DB2-BD59-A6C34878D82A}">
                    <a16:rowId xmlns:a16="http://schemas.microsoft.com/office/drawing/2014/main" val="10000"/>
                  </a:ext>
                </a:extLst>
              </a:tr>
              <a:tr h="685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sng" dirty="0">
                          <a:solidFill>
                            <a:schemeClr val="tx1"/>
                          </a:solidFill>
                          <a:effectLst/>
                          <a:latin typeface="Arial Narrow" panose="020B0606020202030204" pitchFamily="34" charset="0"/>
                        </a:rPr>
                        <a:t>Accurately</a:t>
                      </a:r>
                      <a:r>
                        <a:rPr lang="en-US" sz="1600" dirty="0">
                          <a:solidFill>
                            <a:schemeClr val="tx1"/>
                          </a:solidFill>
                          <a:effectLst/>
                          <a:latin typeface="Arial Narrow" panose="020B0606020202030204" pitchFamily="34" charset="0"/>
                        </a:rPr>
                        <a:t> prepare</a:t>
                      </a:r>
                      <a:r>
                        <a:rPr lang="en-US" sz="1600" baseline="0" dirty="0">
                          <a:solidFill>
                            <a:schemeClr val="tx1"/>
                          </a:solidFill>
                          <a:effectLst/>
                          <a:latin typeface="Arial Narrow" panose="020B0606020202030204" pitchFamily="34" charset="0"/>
                        </a:rPr>
                        <a:t> reply to </a:t>
                      </a:r>
                      <a:r>
                        <a:rPr lang="en-US" sz="1600" u="sng" baseline="0" dirty="0">
                          <a:solidFill>
                            <a:schemeClr val="tx1"/>
                          </a:solidFill>
                          <a:effectLst/>
                          <a:latin typeface="Arial Narrow" panose="020B0606020202030204" pitchFamily="34" charset="0"/>
                        </a:rPr>
                        <a:t>100%</a:t>
                      </a:r>
                      <a:r>
                        <a:rPr lang="en-US" sz="1600" baseline="0" dirty="0">
                          <a:solidFill>
                            <a:schemeClr val="tx1"/>
                          </a:solidFill>
                          <a:effectLst/>
                          <a:latin typeface="Arial Narrow" panose="020B0606020202030204" pitchFamily="34" charset="0"/>
                        </a:rPr>
                        <a:t> of received letters </a:t>
                      </a:r>
                      <a:r>
                        <a:rPr lang="en-US" sz="1600" u="sng" baseline="0" dirty="0">
                          <a:solidFill>
                            <a:schemeClr val="tx1"/>
                          </a:solidFill>
                          <a:effectLst/>
                          <a:latin typeface="Arial Narrow" panose="020B0606020202030204" pitchFamily="34" charset="0"/>
                        </a:rPr>
                        <a:t>15 </a:t>
                      </a:r>
                      <a:r>
                        <a:rPr lang="en-US" sz="1600" u="sng" baseline="0" dirty="0" err="1">
                          <a:solidFill>
                            <a:schemeClr val="tx1"/>
                          </a:solidFill>
                          <a:effectLst/>
                          <a:latin typeface="Arial Narrow" panose="020B0606020202030204" pitchFamily="34" charset="0"/>
                        </a:rPr>
                        <a:t>mins</a:t>
                      </a:r>
                      <a:r>
                        <a:rPr lang="en-US" sz="1600" u="sng" baseline="0" dirty="0">
                          <a:solidFill>
                            <a:schemeClr val="tx1"/>
                          </a:solidFill>
                          <a:effectLst/>
                          <a:latin typeface="Arial Narrow" panose="020B0606020202030204" pitchFamily="34" charset="0"/>
                        </a:rPr>
                        <a:t>. </a:t>
                      </a:r>
                      <a:r>
                        <a:rPr lang="en-US" sz="1600" baseline="0" dirty="0">
                          <a:solidFill>
                            <a:schemeClr val="tx1"/>
                          </a:solidFill>
                          <a:effectLst/>
                          <a:latin typeface="Arial Narrow" panose="020B0606020202030204" pitchFamily="34" charset="0"/>
                        </a:rPr>
                        <a:t>from instruction </a:t>
                      </a:r>
                      <a:endParaRPr lang="en-US" sz="1600" dirty="0">
                        <a:solidFill>
                          <a:schemeClr val="tx1"/>
                        </a:solidFill>
                        <a:effectLst/>
                        <a:latin typeface="Arial Narrow" panose="020B0606020202030204" pitchFamily="34" charset="0"/>
                      </a:endParaRP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sng" dirty="0">
                          <a:solidFill>
                            <a:schemeClr val="tx1"/>
                          </a:solidFill>
                          <a:effectLst/>
                          <a:latin typeface="Arial Narrow" panose="020B0606020202030204" pitchFamily="34" charset="0"/>
                        </a:rPr>
                        <a:t>Accurately</a:t>
                      </a:r>
                      <a:r>
                        <a:rPr lang="en-US" sz="1600" dirty="0">
                          <a:solidFill>
                            <a:schemeClr val="tx1"/>
                          </a:solidFill>
                          <a:effectLst/>
                          <a:latin typeface="Arial Narrow" panose="020B0606020202030204" pitchFamily="34" charset="0"/>
                        </a:rPr>
                        <a:t> </a:t>
                      </a:r>
                      <a:r>
                        <a:rPr lang="en-US" sz="1600" dirty="0" smtClean="0">
                          <a:solidFill>
                            <a:schemeClr val="tx1"/>
                          </a:solidFill>
                          <a:effectLst/>
                          <a:latin typeface="Arial Narrow" panose="020B0606020202030204" pitchFamily="34" charset="0"/>
                        </a:rPr>
                        <a:t>prepared</a:t>
                      </a:r>
                      <a:r>
                        <a:rPr lang="en-US" sz="1600" baseline="0" dirty="0" smtClean="0">
                          <a:solidFill>
                            <a:schemeClr val="tx1"/>
                          </a:solidFill>
                          <a:effectLst/>
                          <a:latin typeface="Arial Narrow" panose="020B0606020202030204" pitchFamily="34" charset="0"/>
                        </a:rPr>
                        <a:t> </a:t>
                      </a:r>
                      <a:r>
                        <a:rPr lang="en-US" sz="1600" baseline="0" dirty="0">
                          <a:solidFill>
                            <a:schemeClr val="tx1"/>
                          </a:solidFill>
                          <a:effectLst/>
                          <a:latin typeface="Arial Narrow" panose="020B0606020202030204" pitchFamily="34" charset="0"/>
                        </a:rPr>
                        <a:t>reply to </a:t>
                      </a:r>
                      <a:r>
                        <a:rPr lang="en-US" sz="1600" u="sng" baseline="0" dirty="0">
                          <a:solidFill>
                            <a:schemeClr val="tx1"/>
                          </a:solidFill>
                          <a:effectLst/>
                          <a:latin typeface="Arial Narrow" panose="020B0606020202030204" pitchFamily="34" charset="0"/>
                        </a:rPr>
                        <a:t>100%</a:t>
                      </a:r>
                      <a:r>
                        <a:rPr lang="en-US" sz="1600" baseline="0" dirty="0">
                          <a:solidFill>
                            <a:schemeClr val="tx1"/>
                          </a:solidFill>
                          <a:effectLst/>
                          <a:latin typeface="Arial Narrow" panose="020B0606020202030204" pitchFamily="34" charset="0"/>
                        </a:rPr>
                        <a:t> of received letters </a:t>
                      </a:r>
                      <a:r>
                        <a:rPr lang="en-US" sz="1600" u="sng" baseline="0" dirty="0">
                          <a:solidFill>
                            <a:schemeClr val="tx1"/>
                          </a:solidFill>
                          <a:effectLst/>
                          <a:latin typeface="Arial Narrow" panose="020B0606020202030204" pitchFamily="34" charset="0"/>
                        </a:rPr>
                        <a:t>15 </a:t>
                      </a:r>
                      <a:r>
                        <a:rPr lang="en-US" sz="1600" u="sng" baseline="0" dirty="0" err="1">
                          <a:solidFill>
                            <a:schemeClr val="tx1"/>
                          </a:solidFill>
                          <a:effectLst/>
                          <a:latin typeface="Arial Narrow" panose="020B0606020202030204" pitchFamily="34" charset="0"/>
                        </a:rPr>
                        <a:t>mins</a:t>
                      </a:r>
                      <a:r>
                        <a:rPr lang="en-US" sz="1600" u="sng" baseline="0" dirty="0">
                          <a:solidFill>
                            <a:schemeClr val="tx1"/>
                          </a:solidFill>
                          <a:effectLst/>
                          <a:latin typeface="Arial Narrow" panose="020B0606020202030204" pitchFamily="34" charset="0"/>
                        </a:rPr>
                        <a:t>. </a:t>
                      </a:r>
                      <a:r>
                        <a:rPr lang="en-US" sz="1600" baseline="0" dirty="0">
                          <a:solidFill>
                            <a:schemeClr val="tx1"/>
                          </a:solidFill>
                          <a:effectLst/>
                          <a:latin typeface="Arial Narrow" panose="020B0606020202030204" pitchFamily="34" charset="0"/>
                        </a:rPr>
                        <a:t>from instruction </a:t>
                      </a:r>
                      <a:endParaRPr lang="en-US" sz="1600" dirty="0">
                        <a:solidFill>
                          <a:schemeClr val="tx1"/>
                        </a:solidFill>
                        <a:effectLst/>
                        <a:latin typeface="Arial Narrow" panose="020B0606020202030204" pitchFamily="34" charset="0"/>
                      </a:endParaRPr>
                    </a:p>
                  </a:txBody>
                  <a:tcPr marL="68580" marR="68580" marT="34290" marB="34290"/>
                </a:tc>
                <a:tc>
                  <a:txBody>
                    <a:bodyPr/>
                    <a:lstStyle/>
                    <a:p>
                      <a:pPr algn="ctr"/>
                      <a:r>
                        <a:rPr lang="en-US" sz="1600" dirty="0">
                          <a:solidFill>
                            <a:schemeClr val="tx1"/>
                          </a:solidFill>
                          <a:effectLst/>
                          <a:latin typeface="Arial Narrow" panose="020B0606020202030204" pitchFamily="34" charset="0"/>
                        </a:rPr>
                        <a:t>Yes</a:t>
                      </a:r>
                    </a:p>
                  </a:txBody>
                  <a:tcPr marL="68580" marR="68580" marT="34290" marB="34290"/>
                </a:tc>
                <a:tc>
                  <a:txBody>
                    <a:bodyPr/>
                    <a:lstStyle/>
                    <a:p>
                      <a:pPr algn="ctr"/>
                      <a:r>
                        <a:rPr lang="en-US" sz="1600" dirty="0">
                          <a:solidFill>
                            <a:schemeClr val="tx1"/>
                          </a:solidFill>
                          <a:effectLst/>
                          <a:latin typeface="Arial Narrow" panose="020B0606020202030204" pitchFamily="34" charset="0"/>
                        </a:rPr>
                        <a:t>Yes</a:t>
                      </a:r>
                    </a:p>
                  </a:txBody>
                  <a:tcPr marL="68580" marR="68580" marT="34290" marB="34290"/>
                </a:tc>
                <a:tc>
                  <a:txBody>
                    <a:bodyPr/>
                    <a:lstStyle/>
                    <a:p>
                      <a:pPr algn="ctr"/>
                      <a:r>
                        <a:rPr lang="en-US" sz="1600" dirty="0">
                          <a:solidFill>
                            <a:schemeClr val="tx1"/>
                          </a:solidFill>
                          <a:effectLst/>
                          <a:latin typeface="Arial Narrow" panose="020B0606020202030204" pitchFamily="34" charset="0"/>
                        </a:rPr>
                        <a:t>Yes</a:t>
                      </a:r>
                    </a:p>
                  </a:txBody>
                  <a:tcPr marL="68580" marR="68580" marT="34290" marB="34290"/>
                </a:tc>
                <a:extLst>
                  <a:ext uri="{0D108BD9-81ED-4DB2-BD59-A6C34878D82A}">
                    <a16:rowId xmlns:a16="http://schemas.microsoft.com/office/drawing/2014/main" val="10001"/>
                  </a:ext>
                </a:extLst>
              </a:tr>
              <a:tr h="4800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effectLst/>
                          <a:latin typeface="Arial Narrow" panose="020B0606020202030204" pitchFamily="34" charset="0"/>
                        </a:rPr>
                        <a:t>Prepare</a:t>
                      </a:r>
                      <a:r>
                        <a:rPr lang="en-US" sz="1600" baseline="0" dirty="0">
                          <a:solidFill>
                            <a:schemeClr val="tx1"/>
                          </a:solidFill>
                          <a:effectLst/>
                          <a:latin typeface="Arial Narrow" panose="020B0606020202030204" pitchFamily="34" charset="0"/>
                        </a:rPr>
                        <a:t> reply to </a:t>
                      </a:r>
                      <a:r>
                        <a:rPr lang="en-US" sz="1600" u="sng" baseline="0" dirty="0">
                          <a:solidFill>
                            <a:schemeClr val="tx1"/>
                          </a:solidFill>
                          <a:effectLst/>
                          <a:latin typeface="Arial Narrow" panose="020B0606020202030204" pitchFamily="34" charset="0"/>
                        </a:rPr>
                        <a:t>100%</a:t>
                      </a:r>
                      <a:r>
                        <a:rPr lang="en-US" sz="1600" baseline="0" dirty="0">
                          <a:solidFill>
                            <a:schemeClr val="tx1"/>
                          </a:solidFill>
                          <a:effectLst/>
                          <a:latin typeface="Arial Narrow" panose="020B0606020202030204" pitchFamily="34" charset="0"/>
                        </a:rPr>
                        <a:t> of received letters </a:t>
                      </a:r>
                      <a:r>
                        <a:rPr lang="en-US" sz="1600" u="sng" baseline="0" dirty="0">
                          <a:solidFill>
                            <a:schemeClr val="tx1"/>
                          </a:solidFill>
                          <a:effectLst/>
                          <a:latin typeface="Arial Narrow" panose="020B0606020202030204" pitchFamily="34" charset="0"/>
                        </a:rPr>
                        <a:t>15 </a:t>
                      </a:r>
                      <a:r>
                        <a:rPr lang="en-US" sz="1600" u="sng" baseline="0" dirty="0" err="1">
                          <a:solidFill>
                            <a:schemeClr val="tx1"/>
                          </a:solidFill>
                          <a:effectLst/>
                          <a:latin typeface="Arial Narrow" panose="020B0606020202030204" pitchFamily="34" charset="0"/>
                        </a:rPr>
                        <a:t>mins</a:t>
                      </a:r>
                      <a:r>
                        <a:rPr lang="en-US" sz="1600" u="sng" baseline="0" dirty="0">
                          <a:solidFill>
                            <a:schemeClr val="tx1"/>
                          </a:solidFill>
                          <a:effectLst/>
                          <a:latin typeface="Arial Narrow" panose="020B0606020202030204" pitchFamily="34" charset="0"/>
                        </a:rPr>
                        <a:t>. </a:t>
                      </a:r>
                      <a:r>
                        <a:rPr lang="en-US" sz="1600" baseline="0" dirty="0">
                          <a:solidFill>
                            <a:schemeClr val="tx1"/>
                          </a:solidFill>
                          <a:effectLst/>
                          <a:latin typeface="Arial Narrow" panose="020B0606020202030204" pitchFamily="34" charset="0"/>
                        </a:rPr>
                        <a:t>from instruction </a:t>
                      </a:r>
                      <a:endParaRPr lang="en-US" sz="1600" dirty="0">
                        <a:solidFill>
                          <a:schemeClr val="tx1"/>
                        </a:solidFill>
                        <a:effectLst/>
                        <a:latin typeface="Arial Narrow" panose="020B0606020202030204" pitchFamily="34" charset="0"/>
                      </a:endParaRP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effectLst/>
                          <a:latin typeface="Arial Narrow" panose="020B0606020202030204" pitchFamily="34" charset="0"/>
                        </a:rPr>
                        <a:t>Prepared</a:t>
                      </a:r>
                      <a:r>
                        <a:rPr lang="en-US" sz="1600" baseline="0" dirty="0" smtClean="0">
                          <a:solidFill>
                            <a:schemeClr val="tx1"/>
                          </a:solidFill>
                          <a:effectLst/>
                          <a:latin typeface="Arial Narrow" panose="020B0606020202030204" pitchFamily="34" charset="0"/>
                        </a:rPr>
                        <a:t> </a:t>
                      </a:r>
                      <a:r>
                        <a:rPr lang="en-US" sz="1600" baseline="0" dirty="0">
                          <a:solidFill>
                            <a:schemeClr val="tx1"/>
                          </a:solidFill>
                          <a:effectLst/>
                          <a:latin typeface="Arial Narrow" panose="020B0606020202030204" pitchFamily="34" charset="0"/>
                        </a:rPr>
                        <a:t>reply to </a:t>
                      </a:r>
                      <a:r>
                        <a:rPr lang="en-US" sz="1600" u="sng" baseline="0" dirty="0">
                          <a:solidFill>
                            <a:schemeClr val="tx1"/>
                          </a:solidFill>
                          <a:effectLst/>
                          <a:latin typeface="Arial Narrow" panose="020B0606020202030204" pitchFamily="34" charset="0"/>
                        </a:rPr>
                        <a:t>100%</a:t>
                      </a:r>
                      <a:r>
                        <a:rPr lang="en-US" sz="1600" baseline="0" dirty="0">
                          <a:solidFill>
                            <a:schemeClr val="tx1"/>
                          </a:solidFill>
                          <a:effectLst/>
                          <a:latin typeface="Arial Narrow" panose="020B0606020202030204" pitchFamily="34" charset="0"/>
                        </a:rPr>
                        <a:t> of received letters </a:t>
                      </a:r>
                      <a:r>
                        <a:rPr lang="en-US" sz="1600" u="sng" baseline="0" dirty="0">
                          <a:solidFill>
                            <a:schemeClr val="tx1"/>
                          </a:solidFill>
                          <a:effectLst/>
                          <a:latin typeface="Arial Narrow" panose="020B0606020202030204" pitchFamily="34" charset="0"/>
                        </a:rPr>
                        <a:t>15 </a:t>
                      </a:r>
                      <a:r>
                        <a:rPr lang="en-US" sz="1600" u="sng" baseline="0" dirty="0" err="1">
                          <a:solidFill>
                            <a:schemeClr val="tx1"/>
                          </a:solidFill>
                          <a:effectLst/>
                          <a:latin typeface="Arial Narrow" panose="020B0606020202030204" pitchFamily="34" charset="0"/>
                        </a:rPr>
                        <a:t>mins</a:t>
                      </a:r>
                      <a:r>
                        <a:rPr lang="en-US" sz="1600" u="sng" baseline="0" dirty="0">
                          <a:solidFill>
                            <a:schemeClr val="tx1"/>
                          </a:solidFill>
                          <a:effectLst/>
                          <a:latin typeface="Arial Narrow" panose="020B0606020202030204" pitchFamily="34" charset="0"/>
                        </a:rPr>
                        <a:t>. </a:t>
                      </a:r>
                      <a:r>
                        <a:rPr lang="en-US" sz="1600" baseline="0" dirty="0">
                          <a:solidFill>
                            <a:schemeClr val="tx1"/>
                          </a:solidFill>
                          <a:effectLst/>
                          <a:latin typeface="Arial Narrow" panose="020B0606020202030204" pitchFamily="34" charset="0"/>
                        </a:rPr>
                        <a:t>from instruction </a:t>
                      </a:r>
                      <a:endParaRPr lang="en-US" sz="1600" dirty="0">
                        <a:solidFill>
                          <a:schemeClr val="tx1"/>
                        </a:solidFill>
                        <a:effectLst/>
                        <a:latin typeface="Arial Narrow" panose="020B0606020202030204" pitchFamily="34" charset="0"/>
                      </a:endParaRPr>
                    </a:p>
                  </a:txBody>
                  <a:tcPr marL="68580" marR="68580" marT="34290" marB="34290"/>
                </a:tc>
                <a:tc>
                  <a:txBody>
                    <a:bodyPr/>
                    <a:lstStyle/>
                    <a:p>
                      <a:pPr algn="ctr"/>
                      <a:r>
                        <a:rPr lang="en-US" sz="1600" dirty="0">
                          <a:solidFill>
                            <a:schemeClr val="tx1"/>
                          </a:solidFill>
                          <a:effectLst/>
                          <a:latin typeface="Arial Narrow" panose="020B0606020202030204" pitchFamily="34" charset="0"/>
                        </a:rPr>
                        <a:t>X</a:t>
                      </a:r>
                    </a:p>
                  </a:txBody>
                  <a:tcPr marL="68580" marR="68580" marT="34290" marB="34290"/>
                </a:tc>
                <a:tc>
                  <a:txBody>
                    <a:bodyPr/>
                    <a:lstStyle/>
                    <a:p>
                      <a:pPr algn="ctr"/>
                      <a:r>
                        <a:rPr lang="en-US" sz="1600" dirty="0">
                          <a:solidFill>
                            <a:schemeClr val="tx1"/>
                          </a:solidFill>
                          <a:effectLst/>
                          <a:latin typeface="Arial Narrow" panose="020B0606020202030204" pitchFamily="34" charset="0"/>
                        </a:rPr>
                        <a:t>Yes</a:t>
                      </a:r>
                    </a:p>
                  </a:txBody>
                  <a:tcPr marL="68580" marR="68580" marT="34290" marB="34290"/>
                </a:tc>
                <a:tc>
                  <a:txBody>
                    <a:bodyPr/>
                    <a:lstStyle/>
                    <a:p>
                      <a:pPr algn="ctr"/>
                      <a:r>
                        <a:rPr lang="en-US" sz="1600" dirty="0">
                          <a:solidFill>
                            <a:schemeClr val="tx1"/>
                          </a:solidFill>
                          <a:effectLst/>
                          <a:latin typeface="Arial Narrow" panose="020B0606020202030204" pitchFamily="34" charset="0"/>
                        </a:rPr>
                        <a:t>Yes</a:t>
                      </a:r>
                    </a:p>
                  </a:txBody>
                  <a:tcPr marL="68580" marR="68580" marT="34290" marB="34290"/>
                </a:tc>
                <a:extLst>
                  <a:ext uri="{0D108BD9-81ED-4DB2-BD59-A6C34878D82A}">
                    <a16:rowId xmlns:a16="http://schemas.microsoft.com/office/drawing/2014/main" val="10002"/>
                  </a:ext>
                </a:extLst>
              </a:tr>
              <a:tr h="4800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sng" dirty="0">
                          <a:solidFill>
                            <a:schemeClr val="tx1"/>
                          </a:solidFill>
                          <a:effectLst/>
                          <a:latin typeface="Arial Narrow" panose="020B0606020202030204" pitchFamily="34" charset="0"/>
                        </a:rPr>
                        <a:t>Accurately</a:t>
                      </a:r>
                      <a:r>
                        <a:rPr lang="en-US" sz="1600" dirty="0">
                          <a:solidFill>
                            <a:schemeClr val="tx1"/>
                          </a:solidFill>
                          <a:effectLst/>
                          <a:latin typeface="Arial Narrow" panose="020B0606020202030204" pitchFamily="34" charset="0"/>
                        </a:rPr>
                        <a:t> prepare</a:t>
                      </a:r>
                      <a:r>
                        <a:rPr lang="en-US" sz="1600" baseline="0" dirty="0">
                          <a:solidFill>
                            <a:schemeClr val="tx1"/>
                          </a:solidFill>
                          <a:effectLst/>
                          <a:latin typeface="Arial Narrow" panose="020B0606020202030204" pitchFamily="34" charset="0"/>
                        </a:rPr>
                        <a:t> reply to letters </a:t>
                      </a:r>
                      <a:r>
                        <a:rPr lang="en-US" sz="1600" u="sng" baseline="0" dirty="0">
                          <a:solidFill>
                            <a:schemeClr val="tx1"/>
                          </a:solidFill>
                          <a:effectLst/>
                          <a:latin typeface="Arial Narrow" panose="020B0606020202030204" pitchFamily="34" charset="0"/>
                        </a:rPr>
                        <a:t>15 </a:t>
                      </a:r>
                      <a:r>
                        <a:rPr lang="en-US" sz="1600" u="sng" baseline="0" dirty="0" err="1">
                          <a:solidFill>
                            <a:schemeClr val="tx1"/>
                          </a:solidFill>
                          <a:effectLst/>
                          <a:latin typeface="Arial Narrow" panose="020B0606020202030204" pitchFamily="34" charset="0"/>
                        </a:rPr>
                        <a:t>mins</a:t>
                      </a:r>
                      <a:r>
                        <a:rPr lang="en-US" sz="1600" u="sng" baseline="0" dirty="0">
                          <a:solidFill>
                            <a:schemeClr val="tx1"/>
                          </a:solidFill>
                          <a:effectLst/>
                          <a:latin typeface="Arial Narrow" panose="020B0606020202030204" pitchFamily="34" charset="0"/>
                        </a:rPr>
                        <a:t>. </a:t>
                      </a:r>
                      <a:r>
                        <a:rPr lang="en-US" sz="1600" baseline="0" dirty="0">
                          <a:solidFill>
                            <a:schemeClr val="tx1"/>
                          </a:solidFill>
                          <a:effectLst/>
                          <a:latin typeface="Arial Narrow" panose="020B0606020202030204" pitchFamily="34" charset="0"/>
                        </a:rPr>
                        <a:t>from instruction </a:t>
                      </a:r>
                      <a:endParaRPr lang="en-US" sz="1600" dirty="0">
                        <a:solidFill>
                          <a:schemeClr val="tx1"/>
                        </a:solidFill>
                        <a:effectLst/>
                        <a:latin typeface="Arial Narrow" panose="020B0606020202030204" pitchFamily="34" charset="0"/>
                      </a:endParaRP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sng" dirty="0">
                          <a:solidFill>
                            <a:schemeClr val="tx1"/>
                          </a:solidFill>
                          <a:effectLst/>
                          <a:latin typeface="Arial Narrow" panose="020B0606020202030204" pitchFamily="34" charset="0"/>
                        </a:rPr>
                        <a:t>Accurately</a:t>
                      </a:r>
                      <a:r>
                        <a:rPr lang="en-US" sz="1600" dirty="0">
                          <a:solidFill>
                            <a:schemeClr val="tx1"/>
                          </a:solidFill>
                          <a:effectLst/>
                          <a:latin typeface="Arial Narrow" panose="020B0606020202030204" pitchFamily="34" charset="0"/>
                        </a:rPr>
                        <a:t> </a:t>
                      </a:r>
                      <a:r>
                        <a:rPr lang="en-US" sz="1600" dirty="0" smtClean="0">
                          <a:solidFill>
                            <a:schemeClr val="tx1"/>
                          </a:solidFill>
                          <a:effectLst/>
                          <a:latin typeface="Arial Narrow" panose="020B0606020202030204" pitchFamily="34" charset="0"/>
                        </a:rPr>
                        <a:t>prepared</a:t>
                      </a:r>
                      <a:r>
                        <a:rPr lang="en-US" sz="1600" baseline="0" dirty="0" smtClean="0">
                          <a:solidFill>
                            <a:schemeClr val="tx1"/>
                          </a:solidFill>
                          <a:effectLst/>
                          <a:latin typeface="Arial Narrow" panose="020B0606020202030204" pitchFamily="34" charset="0"/>
                        </a:rPr>
                        <a:t> </a:t>
                      </a:r>
                      <a:r>
                        <a:rPr lang="en-US" sz="1600" baseline="0" dirty="0">
                          <a:solidFill>
                            <a:schemeClr val="tx1"/>
                          </a:solidFill>
                          <a:effectLst/>
                          <a:latin typeface="Arial Narrow" panose="020B0606020202030204" pitchFamily="34" charset="0"/>
                        </a:rPr>
                        <a:t>reply to letters </a:t>
                      </a:r>
                      <a:r>
                        <a:rPr lang="en-US" sz="1600" u="sng" baseline="0" dirty="0">
                          <a:solidFill>
                            <a:schemeClr val="tx1"/>
                          </a:solidFill>
                          <a:effectLst/>
                          <a:latin typeface="Arial Narrow" panose="020B0606020202030204" pitchFamily="34" charset="0"/>
                        </a:rPr>
                        <a:t>15 </a:t>
                      </a:r>
                      <a:r>
                        <a:rPr lang="en-US" sz="1600" u="sng" baseline="0" dirty="0" err="1">
                          <a:solidFill>
                            <a:schemeClr val="tx1"/>
                          </a:solidFill>
                          <a:effectLst/>
                          <a:latin typeface="Arial Narrow" panose="020B0606020202030204" pitchFamily="34" charset="0"/>
                        </a:rPr>
                        <a:t>mins</a:t>
                      </a:r>
                      <a:r>
                        <a:rPr lang="en-US" sz="1600" u="sng" baseline="0" dirty="0">
                          <a:solidFill>
                            <a:schemeClr val="tx1"/>
                          </a:solidFill>
                          <a:effectLst/>
                          <a:latin typeface="Arial Narrow" panose="020B0606020202030204" pitchFamily="34" charset="0"/>
                        </a:rPr>
                        <a:t>. </a:t>
                      </a:r>
                      <a:r>
                        <a:rPr lang="en-US" sz="1600" baseline="0" dirty="0">
                          <a:solidFill>
                            <a:schemeClr val="tx1"/>
                          </a:solidFill>
                          <a:effectLst/>
                          <a:latin typeface="Arial Narrow" panose="020B0606020202030204" pitchFamily="34" charset="0"/>
                        </a:rPr>
                        <a:t>from instruction </a:t>
                      </a:r>
                      <a:endParaRPr lang="en-US" sz="1600" dirty="0">
                        <a:solidFill>
                          <a:schemeClr val="tx1"/>
                        </a:solidFill>
                        <a:effectLst/>
                        <a:latin typeface="Arial Narrow" panose="020B0606020202030204" pitchFamily="34" charset="0"/>
                      </a:endParaRPr>
                    </a:p>
                  </a:txBody>
                  <a:tcPr marL="68580" marR="68580" marT="34290" marB="34290"/>
                </a:tc>
                <a:tc>
                  <a:txBody>
                    <a:bodyPr/>
                    <a:lstStyle/>
                    <a:p>
                      <a:pPr algn="ctr"/>
                      <a:r>
                        <a:rPr lang="en-US" sz="1600" dirty="0">
                          <a:solidFill>
                            <a:schemeClr val="tx1"/>
                          </a:solidFill>
                          <a:effectLst/>
                          <a:latin typeface="Arial Narrow" panose="020B0606020202030204" pitchFamily="34" charset="0"/>
                        </a:rPr>
                        <a:t>Yes</a:t>
                      </a:r>
                    </a:p>
                  </a:txBody>
                  <a:tcPr marL="68580" marR="68580" marT="34290" marB="34290"/>
                </a:tc>
                <a:tc>
                  <a:txBody>
                    <a:bodyPr/>
                    <a:lstStyle/>
                    <a:p>
                      <a:pPr algn="ctr"/>
                      <a:r>
                        <a:rPr lang="en-US" sz="1600" dirty="0">
                          <a:solidFill>
                            <a:schemeClr val="tx1"/>
                          </a:solidFill>
                          <a:effectLst/>
                          <a:latin typeface="Arial Narrow" panose="020B0606020202030204" pitchFamily="34" charset="0"/>
                        </a:rPr>
                        <a:t>X</a:t>
                      </a:r>
                    </a:p>
                  </a:txBody>
                  <a:tcPr marL="68580" marR="68580" marT="34290" marB="34290"/>
                </a:tc>
                <a:tc>
                  <a:txBody>
                    <a:bodyPr/>
                    <a:lstStyle/>
                    <a:p>
                      <a:pPr algn="ctr"/>
                      <a:r>
                        <a:rPr lang="en-US" sz="1600" dirty="0">
                          <a:solidFill>
                            <a:schemeClr val="tx1"/>
                          </a:solidFill>
                          <a:effectLst/>
                          <a:latin typeface="Arial Narrow" panose="020B0606020202030204" pitchFamily="34" charset="0"/>
                        </a:rPr>
                        <a:t>Yes</a:t>
                      </a:r>
                    </a:p>
                  </a:txBody>
                  <a:tcPr marL="68580" marR="68580" marT="34290" marB="34290"/>
                </a:tc>
                <a:extLst>
                  <a:ext uri="{0D108BD9-81ED-4DB2-BD59-A6C34878D82A}">
                    <a16:rowId xmlns:a16="http://schemas.microsoft.com/office/drawing/2014/main" val="10003"/>
                  </a:ext>
                </a:extLst>
              </a:tr>
              <a:tr h="4800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sng" dirty="0">
                          <a:solidFill>
                            <a:schemeClr val="tx1"/>
                          </a:solidFill>
                          <a:effectLst/>
                          <a:latin typeface="Arial Narrow" panose="020B0606020202030204" pitchFamily="34" charset="0"/>
                        </a:rPr>
                        <a:t>Accurately</a:t>
                      </a:r>
                      <a:r>
                        <a:rPr lang="en-US" sz="1600" dirty="0">
                          <a:solidFill>
                            <a:schemeClr val="tx1"/>
                          </a:solidFill>
                          <a:effectLst/>
                          <a:latin typeface="Arial Narrow" panose="020B0606020202030204" pitchFamily="34" charset="0"/>
                        </a:rPr>
                        <a:t> prepare</a:t>
                      </a:r>
                      <a:r>
                        <a:rPr lang="en-US" sz="1600" baseline="0" dirty="0">
                          <a:solidFill>
                            <a:schemeClr val="tx1"/>
                          </a:solidFill>
                          <a:effectLst/>
                          <a:latin typeface="Arial Narrow" panose="020B0606020202030204" pitchFamily="34" charset="0"/>
                        </a:rPr>
                        <a:t> reply to </a:t>
                      </a:r>
                      <a:r>
                        <a:rPr lang="en-US" sz="1600" u="sng" baseline="0" dirty="0">
                          <a:solidFill>
                            <a:schemeClr val="tx1"/>
                          </a:solidFill>
                          <a:effectLst/>
                          <a:latin typeface="Arial Narrow" panose="020B0606020202030204" pitchFamily="34" charset="0"/>
                        </a:rPr>
                        <a:t>100%</a:t>
                      </a:r>
                      <a:r>
                        <a:rPr lang="en-US" sz="1600" baseline="0" dirty="0">
                          <a:solidFill>
                            <a:schemeClr val="tx1"/>
                          </a:solidFill>
                          <a:effectLst/>
                          <a:latin typeface="Arial Narrow" panose="020B0606020202030204" pitchFamily="34" charset="0"/>
                        </a:rPr>
                        <a:t> of received letters </a:t>
                      </a:r>
                      <a:r>
                        <a:rPr lang="en-US" sz="1600" u="sng" baseline="0" dirty="0">
                          <a:solidFill>
                            <a:schemeClr val="tx1"/>
                          </a:solidFill>
                          <a:effectLst/>
                          <a:latin typeface="Arial Narrow" panose="020B0606020202030204" pitchFamily="34" charset="0"/>
                        </a:rPr>
                        <a:t> </a:t>
                      </a:r>
                      <a:endParaRPr lang="en-US" sz="1600" dirty="0">
                        <a:solidFill>
                          <a:schemeClr val="tx1"/>
                        </a:solidFill>
                        <a:effectLst/>
                        <a:latin typeface="Arial Narrow" panose="020B0606020202030204" pitchFamily="34" charset="0"/>
                      </a:endParaRP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sng" dirty="0">
                          <a:solidFill>
                            <a:schemeClr val="tx1"/>
                          </a:solidFill>
                          <a:effectLst/>
                          <a:latin typeface="Arial Narrow" panose="020B0606020202030204" pitchFamily="34" charset="0"/>
                        </a:rPr>
                        <a:t>Accurately</a:t>
                      </a:r>
                      <a:r>
                        <a:rPr lang="en-US" sz="1600" dirty="0">
                          <a:solidFill>
                            <a:schemeClr val="tx1"/>
                          </a:solidFill>
                          <a:effectLst/>
                          <a:latin typeface="Arial Narrow" panose="020B0606020202030204" pitchFamily="34" charset="0"/>
                        </a:rPr>
                        <a:t> </a:t>
                      </a:r>
                      <a:r>
                        <a:rPr lang="en-US" sz="1600" dirty="0" smtClean="0">
                          <a:solidFill>
                            <a:schemeClr val="tx1"/>
                          </a:solidFill>
                          <a:effectLst/>
                          <a:latin typeface="Arial Narrow" panose="020B0606020202030204" pitchFamily="34" charset="0"/>
                        </a:rPr>
                        <a:t>prepared</a:t>
                      </a:r>
                      <a:r>
                        <a:rPr lang="en-US" sz="1600" baseline="0" dirty="0" smtClean="0">
                          <a:solidFill>
                            <a:schemeClr val="tx1"/>
                          </a:solidFill>
                          <a:effectLst/>
                          <a:latin typeface="Arial Narrow" panose="020B0606020202030204" pitchFamily="34" charset="0"/>
                        </a:rPr>
                        <a:t> </a:t>
                      </a:r>
                      <a:r>
                        <a:rPr lang="en-US" sz="1600" baseline="0" dirty="0">
                          <a:solidFill>
                            <a:schemeClr val="tx1"/>
                          </a:solidFill>
                          <a:effectLst/>
                          <a:latin typeface="Arial Narrow" panose="020B0606020202030204" pitchFamily="34" charset="0"/>
                        </a:rPr>
                        <a:t>reply to </a:t>
                      </a:r>
                      <a:r>
                        <a:rPr lang="en-US" sz="1600" u="sng" baseline="0" dirty="0">
                          <a:solidFill>
                            <a:schemeClr val="tx1"/>
                          </a:solidFill>
                          <a:effectLst/>
                          <a:latin typeface="Arial Narrow" panose="020B0606020202030204" pitchFamily="34" charset="0"/>
                        </a:rPr>
                        <a:t>100%</a:t>
                      </a:r>
                      <a:r>
                        <a:rPr lang="en-US" sz="1600" baseline="0" dirty="0">
                          <a:solidFill>
                            <a:schemeClr val="tx1"/>
                          </a:solidFill>
                          <a:effectLst/>
                          <a:latin typeface="Arial Narrow" panose="020B0606020202030204" pitchFamily="34" charset="0"/>
                        </a:rPr>
                        <a:t> of received letters </a:t>
                      </a:r>
                      <a:r>
                        <a:rPr lang="en-US" sz="1600" u="sng" baseline="0" dirty="0">
                          <a:solidFill>
                            <a:schemeClr val="tx1"/>
                          </a:solidFill>
                          <a:effectLst/>
                          <a:latin typeface="Arial Narrow" panose="020B0606020202030204" pitchFamily="34" charset="0"/>
                        </a:rPr>
                        <a:t> </a:t>
                      </a:r>
                      <a:endParaRPr lang="en-US" sz="1600" dirty="0">
                        <a:solidFill>
                          <a:schemeClr val="tx1"/>
                        </a:solidFill>
                        <a:effectLst/>
                        <a:latin typeface="Arial Narrow" panose="020B0606020202030204" pitchFamily="34" charset="0"/>
                      </a:endParaRPr>
                    </a:p>
                  </a:txBody>
                  <a:tcPr marL="68580" marR="68580" marT="34290" marB="34290"/>
                </a:tc>
                <a:tc>
                  <a:txBody>
                    <a:bodyPr/>
                    <a:lstStyle/>
                    <a:p>
                      <a:pPr algn="ctr"/>
                      <a:r>
                        <a:rPr lang="en-US" sz="1600" dirty="0">
                          <a:solidFill>
                            <a:schemeClr val="tx1"/>
                          </a:solidFill>
                          <a:effectLst/>
                          <a:latin typeface="Arial Narrow" panose="020B0606020202030204" pitchFamily="34" charset="0"/>
                        </a:rPr>
                        <a:t>Yes</a:t>
                      </a:r>
                    </a:p>
                  </a:txBody>
                  <a:tcPr marL="68580" marR="68580" marT="34290" marB="34290"/>
                </a:tc>
                <a:tc>
                  <a:txBody>
                    <a:bodyPr/>
                    <a:lstStyle/>
                    <a:p>
                      <a:pPr algn="ctr"/>
                      <a:r>
                        <a:rPr lang="en-US" sz="1600" dirty="0">
                          <a:solidFill>
                            <a:schemeClr val="tx1"/>
                          </a:solidFill>
                          <a:effectLst/>
                          <a:latin typeface="Arial Narrow" panose="020B0606020202030204" pitchFamily="34" charset="0"/>
                        </a:rPr>
                        <a:t>Yes</a:t>
                      </a:r>
                    </a:p>
                  </a:txBody>
                  <a:tcPr marL="68580" marR="68580" marT="34290" marB="34290"/>
                </a:tc>
                <a:tc>
                  <a:txBody>
                    <a:bodyPr/>
                    <a:lstStyle/>
                    <a:p>
                      <a:pPr algn="ctr"/>
                      <a:r>
                        <a:rPr lang="en-US" sz="1600" dirty="0">
                          <a:solidFill>
                            <a:schemeClr val="tx1"/>
                          </a:solidFill>
                          <a:effectLst/>
                          <a:latin typeface="Arial Narrow" panose="020B0606020202030204" pitchFamily="34" charset="0"/>
                        </a:rPr>
                        <a:t>X</a:t>
                      </a:r>
                    </a:p>
                  </a:txBody>
                  <a:tcPr marL="68580" marR="68580" marT="34290" marB="34290"/>
                </a:tc>
                <a:extLst>
                  <a:ext uri="{0D108BD9-81ED-4DB2-BD59-A6C34878D82A}">
                    <a16:rowId xmlns:a16="http://schemas.microsoft.com/office/drawing/2014/main" val="10004"/>
                  </a:ext>
                </a:extLst>
              </a:tr>
            </a:tbl>
          </a:graphicData>
        </a:graphic>
      </p:graphicFrame>
      <p:sp>
        <p:nvSpPr>
          <p:cNvPr id="14" name="Smiley Face 13"/>
          <p:cNvSpPr/>
          <p:nvPr/>
        </p:nvSpPr>
        <p:spPr>
          <a:xfrm>
            <a:off x="8292293" y="2982385"/>
            <a:ext cx="40005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Narrow" panose="020B0606020202030204" pitchFamily="34" charset="0"/>
            </a:endParaRPr>
          </a:p>
        </p:txBody>
      </p:sp>
      <p:sp>
        <p:nvSpPr>
          <p:cNvPr id="15" name="Smiley Face 14"/>
          <p:cNvSpPr/>
          <p:nvPr/>
        </p:nvSpPr>
        <p:spPr>
          <a:xfrm>
            <a:off x="8807454" y="2982385"/>
            <a:ext cx="40005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Narrow" panose="020B0606020202030204" pitchFamily="34" charset="0"/>
            </a:endParaRPr>
          </a:p>
        </p:txBody>
      </p:sp>
      <p:sp>
        <p:nvSpPr>
          <p:cNvPr id="16" name="Smiley Face 15"/>
          <p:cNvSpPr/>
          <p:nvPr/>
        </p:nvSpPr>
        <p:spPr>
          <a:xfrm>
            <a:off x="9291222" y="2982385"/>
            <a:ext cx="40005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Narrow" panose="020B0606020202030204" pitchFamily="34" charset="0"/>
            </a:endParaRPr>
          </a:p>
        </p:txBody>
      </p:sp>
      <p:sp>
        <p:nvSpPr>
          <p:cNvPr id="18" name="Smiley Face 17"/>
          <p:cNvSpPr/>
          <p:nvPr/>
        </p:nvSpPr>
        <p:spPr>
          <a:xfrm>
            <a:off x="8268974" y="3815488"/>
            <a:ext cx="40005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Narrow" panose="020B0606020202030204" pitchFamily="34" charset="0"/>
            </a:endParaRPr>
          </a:p>
        </p:txBody>
      </p:sp>
      <p:sp>
        <p:nvSpPr>
          <p:cNvPr id="19" name="Smiley Face 18"/>
          <p:cNvSpPr/>
          <p:nvPr/>
        </p:nvSpPr>
        <p:spPr>
          <a:xfrm>
            <a:off x="8767219" y="3815488"/>
            <a:ext cx="40005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Narrow" panose="020B0606020202030204" pitchFamily="34" charset="0"/>
            </a:endParaRPr>
          </a:p>
        </p:txBody>
      </p:sp>
      <p:sp>
        <p:nvSpPr>
          <p:cNvPr id="20" name="Smiley Face 19"/>
          <p:cNvSpPr/>
          <p:nvPr/>
        </p:nvSpPr>
        <p:spPr>
          <a:xfrm>
            <a:off x="9277946" y="3815488"/>
            <a:ext cx="40005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Narrow" panose="020B0606020202030204" pitchFamily="34" charset="0"/>
            </a:endParaRPr>
          </a:p>
        </p:txBody>
      </p:sp>
      <p:sp>
        <p:nvSpPr>
          <p:cNvPr id="21" name="Smiley Face 20"/>
          <p:cNvSpPr/>
          <p:nvPr/>
        </p:nvSpPr>
        <p:spPr>
          <a:xfrm>
            <a:off x="8284241" y="4587422"/>
            <a:ext cx="40005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Narrow" panose="020B0606020202030204" pitchFamily="34" charset="0"/>
            </a:endParaRPr>
          </a:p>
        </p:txBody>
      </p:sp>
      <p:sp>
        <p:nvSpPr>
          <p:cNvPr id="22" name="Smiley Face 21"/>
          <p:cNvSpPr/>
          <p:nvPr/>
        </p:nvSpPr>
        <p:spPr>
          <a:xfrm>
            <a:off x="8792977" y="4585806"/>
            <a:ext cx="40005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Narrow" panose="020B0606020202030204" pitchFamily="34" charset="0"/>
            </a:endParaRPr>
          </a:p>
        </p:txBody>
      </p:sp>
      <p:sp>
        <p:nvSpPr>
          <p:cNvPr id="23" name="Smiley Face 22"/>
          <p:cNvSpPr/>
          <p:nvPr/>
        </p:nvSpPr>
        <p:spPr>
          <a:xfrm>
            <a:off x="9291222" y="4568101"/>
            <a:ext cx="40005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Narrow" panose="020B0606020202030204" pitchFamily="34" charset="0"/>
            </a:endParaRPr>
          </a:p>
        </p:txBody>
      </p:sp>
      <p:sp>
        <p:nvSpPr>
          <p:cNvPr id="24" name="Smiley Face 23"/>
          <p:cNvSpPr/>
          <p:nvPr/>
        </p:nvSpPr>
        <p:spPr>
          <a:xfrm>
            <a:off x="8268974" y="5172604"/>
            <a:ext cx="40005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Narrow" panose="020B0606020202030204" pitchFamily="34" charset="0"/>
            </a:endParaRPr>
          </a:p>
        </p:txBody>
      </p:sp>
      <p:sp>
        <p:nvSpPr>
          <p:cNvPr id="25" name="Smiley Face 24"/>
          <p:cNvSpPr/>
          <p:nvPr/>
        </p:nvSpPr>
        <p:spPr>
          <a:xfrm>
            <a:off x="8792977" y="5172604"/>
            <a:ext cx="40005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Narrow" panose="020B0606020202030204" pitchFamily="34" charset="0"/>
            </a:endParaRPr>
          </a:p>
        </p:txBody>
      </p:sp>
      <p:sp>
        <p:nvSpPr>
          <p:cNvPr id="26" name="Smiley Face 25"/>
          <p:cNvSpPr/>
          <p:nvPr/>
        </p:nvSpPr>
        <p:spPr>
          <a:xfrm>
            <a:off x="9277946" y="5172604"/>
            <a:ext cx="40005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Narrow" panose="020B0606020202030204" pitchFamily="34" charset="0"/>
            </a:endParaRPr>
          </a:p>
        </p:txBody>
      </p:sp>
      <p:sp>
        <p:nvSpPr>
          <p:cNvPr id="28" name="Footer Placeholder 2"/>
          <p:cNvSpPr>
            <a:spLocks noGrp="1"/>
          </p:cNvSpPr>
          <p:nvPr>
            <p:ph type="ftr" sz="quarter" idx="11"/>
          </p:nvPr>
        </p:nvSpPr>
        <p:spPr>
          <a:xfrm>
            <a:off x="7162801" y="6404525"/>
            <a:ext cx="3541595" cy="365125"/>
          </a:xfrm>
        </p:spPr>
        <p:txBody>
          <a:bodyPr/>
          <a:lstStyle/>
          <a:p>
            <a:r>
              <a:rPr lang="en-US" sz="900" i="1" dirty="0"/>
              <a:t>Adapted from the SPMS Presentation Materials </a:t>
            </a:r>
          </a:p>
          <a:p>
            <a:r>
              <a:rPr lang="en-US" sz="900" i="1" dirty="0"/>
              <a:t>of the Municipality of </a:t>
            </a:r>
            <a:r>
              <a:rPr lang="en-US" sz="900" i="1" dirty="0" err="1"/>
              <a:t>Jagna</a:t>
            </a:r>
            <a:r>
              <a:rPr lang="en-US" sz="900" i="1" dirty="0"/>
              <a:t> Bohol (http://jagna.gov.ph/event/spms-workshop-for-opcr-ipcr)</a:t>
            </a:r>
          </a:p>
        </p:txBody>
      </p:sp>
    </p:spTree>
    <p:extLst>
      <p:ext uri="{BB962C8B-B14F-4D97-AF65-F5344CB8AC3E}">
        <p14:creationId xmlns:p14="http://schemas.microsoft.com/office/powerpoint/2010/main" val="373643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4"/>
                                        </p:tgtEl>
                                      </p:cBhvr>
                                    </p:animEffect>
                                    <p:set>
                                      <p:cBhvr>
                                        <p:cTn id="7" dur="1" fill="hold">
                                          <p:stCondLst>
                                            <p:cond delay="19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2000"/>
                                        <p:tgtEl>
                                          <p:spTgt spid="15"/>
                                        </p:tgtEl>
                                      </p:cBhvr>
                                    </p:animEffect>
                                    <p:set>
                                      <p:cBhvr>
                                        <p:cTn id="12" dur="1" fill="hold">
                                          <p:stCondLst>
                                            <p:cond delay="1999"/>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2000"/>
                                        <p:tgtEl>
                                          <p:spTgt spid="16"/>
                                        </p:tgtEl>
                                      </p:cBhvr>
                                    </p:animEffect>
                                    <p:set>
                                      <p:cBhvr>
                                        <p:cTn id="17" dur="1" fill="hold">
                                          <p:stCondLst>
                                            <p:cond delay="1999"/>
                                          </p:stCondLst>
                                        </p:cTn>
                                        <p:tgtEl>
                                          <p:spTgt spid="1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2000"/>
                                        <p:tgtEl>
                                          <p:spTgt spid="18"/>
                                        </p:tgtEl>
                                      </p:cBhvr>
                                    </p:animEffect>
                                    <p:set>
                                      <p:cBhvr>
                                        <p:cTn id="22" dur="1" fill="hold">
                                          <p:stCondLst>
                                            <p:cond delay="199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2000"/>
                                        <p:tgtEl>
                                          <p:spTgt spid="19"/>
                                        </p:tgtEl>
                                      </p:cBhvr>
                                    </p:animEffect>
                                    <p:set>
                                      <p:cBhvr>
                                        <p:cTn id="27" dur="1" fill="hold">
                                          <p:stCondLst>
                                            <p:cond delay="1999"/>
                                          </p:stCondLst>
                                        </p:cTn>
                                        <p:tgtEl>
                                          <p:spTgt spid="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2000"/>
                                        <p:tgtEl>
                                          <p:spTgt spid="20"/>
                                        </p:tgtEl>
                                      </p:cBhvr>
                                    </p:animEffect>
                                    <p:set>
                                      <p:cBhvr>
                                        <p:cTn id="32" dur="1" fill="hold">
                                          <p:stCondLst>
                                            <p:cond delay="1999"/>
                                          </p:stCondLst>
                                        </p:cTn>
                                        <p:tgtEl>
                                          <p:spTgt spid="2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2000"/>
                                        <p:tgtEl>
                                          <p:spTgt spid="21"/>
                                        </p:tgtEl>
                                      </p:cBhvr>
                                    </p:animEffect>
                                    <p:set>
                                      <p:cBhvr>
                                        <p:cTn id="37" dur="1" fill="hold">
                                          <p:stCondLst>
                                            <p:cond delay="1999"/>
                                          </p:stCondLst>
                                        </p:cTn>
                                        <p:tgtEl>
                                          <p:spTgt spid="2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2000"/>
                                        <p:tgtEl>
                                          <p:spTgt spid="22"/>
                                        </p:tgtEl>
                                      </p:cBhvr>
                                    </p:animEffect>
                                    <p:set>
                                      <p:cBhvr>
                                        <p:cTn id="42" dur="1" fill="hold">
                                          <p:stCondLst>
                                            <p:cond delay="1999"/>
                                          </p:stCondLst>
                                        </p:cTn>
                                        <p:tgtEl>
                                          <p:spTgt spid="2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2000"/>
                                        <p:tgtEl>
                                          <p:spTgt spid="23"/>
                                        </p:tgtEl>
                                      </p:cBhvr>
                                    </p:animEffect>
                                    <p:set>
                                      <p:cBhvr>
                                        <p:cTn id="47" dur="1" fill="hold">
                                          <p:stCondLst>
                                            <p:cond delay="1999"/>
                                          </p:stCondLst>
                                        </p:cTn>
                                        <p:tgtEl>
                                          <p:spTgt spid="2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2000"/>
                                        <p:tgtEl>
                                          <p:spTgt spid="24"/>
                                        </p:tgtEl>
                                      </p:cBhvr>
                                    </p:animEffect>
                                    <p:set>
                                      <p:cBhvr>
                                        <p:cTn id="52" dur="1" fill="hold">
                                          <p:stCondLst>
                                            <p:cond delay="1999"/>
                                          </p:stCondLst>
                                        </p:cTn>
                                        <p:tgtEl>
                                          <p:spTgt spid="2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0" nodeType="clickEffect">
                                  <p:stCondLst>
                                    <p:cond delay="0"/>
                                  </p:stCondLst>
                                  <p:childTnLst>
                                    <p:animEffect transition="out" filter="fade">
                                      <p:cBhvr>
                                        <p:cTn id="56" dur="2000"/>
                                        <p:tgtEl>
                                          <p:spTgt spid="25"/>
                                        </p:tgtEl>
                                      </p:cBhvr>
                                    </p:animEffect>
                                    <p:set>
                                      <p:cBhvr>
                                        <p:cTn id="57" dur="1" fill="hold">
                                          <p:stCondLst>
                                            <p:cond delay="1999"/>
                                          </p:stCondLst>
                                        </p:cTn>
                                        <p:tgtEl>
                                          <p:spTgt spid="25"/>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2000"/>
                                        <p:tgtEl>
                                          <p:spTgt spid="26"/>
                                        </p:tgtEl>
                                      </p:cBhvr>
                                    </p:animEffect>
                                    <p:set>
                                      <p:cBhvr>
                                        <p:cTn id="62" dur="1" fill="hold">
                                          <p:stCondLst>
                                            <p:cond delay="19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nvPr>
        </p:nvGraphicFramePr>
        <p:xfrm>
          <a:off x="2899992" y="1857776"/>
          <a:ext cx="6515100" cy="4015740"/>
        </p:xfrm>
        <a:graphic>
          <a:graphicData uri="http://schemas.openxmlformats.org/drawingml/2006/table">
            <a:tbl>
              <a:tblPr firstRow="1" bandRow="1">
                <a:tableStyleId>{5C22544A-7EE6-4342-B048-85BDC9FD1C3A}</a:tableStyleId>
              </a:tblPr>
              <a:tblGrid>
                <a:gridCol w="1628775">
                  <a:extLst>
                    <a:ext uri="{9D8B030D-6E8A-4147-A177-3AD203B41FA5}">
                      <a16:colId xmlns:a16="http://schemas.microsoft.com/office/drawing/2014/main" val="20000"/>
                    </a:ext>
                  </a:extLst>
                </a:gridCol>
                <a:gridCol w="1628775">
                  <a:extLst>
                    <a:ext uri="{9D8B030D-6E8A-4147-A177-3AD203B41FA5}">
                      <a16:colId xmlns:a16="http://schemas.microsoft.com/office/drawing/2014/main" val="20001"/>
                    </a:ext>
                  </a:extLst>
                </a:gridCol>
                <a:gridCol w="1628775">
                  <a:extLst>
                    <a:ext uri="{9D8B030D-6E8A-4147-A177-3AD203B41FA5}">
                      <a16:colId xmlns:a16="http://schemas.microsoft.com/office/drawing/2014/main" val="20002"/>
                    </a:ext>
                  </a:extLst>
                </a:gridCol>
                <a:gridCol w="1628775">
                  <a:extLst>
                    <a:ext uri="{9D8B030D-6E8A-4147-A177-3AD203B41FA5}">
                      <a16:colId xmlns:a16="http://schemas.microsoft.com/office/drawing/2014/main" val="20003"/>
                    </a:ext>
                  </a:extLst>
                </a:gridCol>
              </a:tblGrid>
              <a:tr h="571500">
                <a:tc>
                  <a:txBody>
                    <a:bodyPr/>
                    <a:lstStyle/>
                    <a:p>
                      <a:pPr algn="ctr"/>
                      <a:r>
                        <a:rPr lang="en-US" sz="1500" dirty="0">
                          <a:latin typeface="Arial Narrow" panose="020B0606020202030204" pitchFamily="34" charset="0"/>
                        </a:rPr>
                        <a:t>SUCCESS INDICATOR</a:t>
                      </a:r>
                    </a:p>
                  </a:txBody>
                  <a:tcPr marL="68580" marR="68580" marT="34290" marB="34290"/>
                </a:tc>
                <a:tc>
                  <a:txBody>
                    <a:bodyPr/>
                    <a:lstStyle/>
                    <a:p>
                      <a:pPr algn="ctr"/>
                      <a:r>
                        <a:rPr lang="en-US" sz="3300" dirty="0">
                          <a:solidFill>
                            <a:srgbClr val="FFFF00"/>
                          </a:solidFill>
                          <a:effectLst>
                            <a:outerShdw blurRad="38100" dist="38100" dir="2700000" algn="tl">
                              <a:srgbClr val="000000">
                                <a:alpha val="43137"/>
                              </a:srgbClr>
                            </a:outerShdw>
                          </a:effectLst>
                          <a:latin typeface="Arial Narrow" panose="020B0606020202030204" pitchFamily="34" charset="0"/>
                        </a:rPr>
                        <a:t>Q</a:t>
                      </a:r>
                    </a:p>
                  </a:txBody>
                  <a:tcPr marL="68580" marR="68580" marT="34290" marB="34290"/>
                </a:tc>
                <a:tc>
                  <a:txBody>
                    <a:bodyPr/>
                    <a:lstStyle/>
                    <a:p>
                      <a:pPr algn="ctr"/>
                      <a:r>
                        <a:rPr lang="en-US" sz="3300" dirty="0">
                          <a:solidFill>
                            <a:srgbClr val="FFFF00"/>
                          </a:solidFill>
                          <a:effectLst>
                            <a:outerShdw blurRad="38100" dist="38100" dir="2700000" algn="tl">
                              <a:srgbClr val="000000">
                                <a:alpha val="43137"/>
                              </a:srgbClr>
                            </a:outerShdw>
                          </a:effectLst>
                          <a:latin typeface="Arial Narrow" panose="020B0606020202030204" pitchFamily="34" charset="0"/>
                        </a:rPr>
                        <a:t>E</a:t>
                      </a:r>
                    </a:p>
                  </a:txBody>
                  <a:tcPr marL="68580" marR="68580" marT="34290" marB="34290"/>
                </a:tc>
                <a:tc>
                  <a:txBody>
                    <a:bodyPr/>
                    <a:lstStyle/>
                    <a:p>
                      <a:pPr algn="ctr"/>
                      <a:r>
                        <a:rPr lang="en-US" sz="3300" dirty="0">
                          <a:solidFill>
                            <a:srgbClr val="FFFF00"/>
                          </a:solidFill>
                          <a:effectLst>
                            <a:outerShdw blurRad="38100" dist="38100" dir="2700000" algn="tl">
                              <a:srgbClr val="000000">
                                <a:alpha val="43137"/>
                              </a:srgbClr>
                            </a:outerShdw>
                          </a:effectLst>
                          <a:latin typeface="Arial Narrow" panose="020B0606020202030204" pitchFamily="34" charset="0"/>
                        </a:rPr>
                        <a:t>T</a:t>
                      </a:r>
                    </a:p>
                  </a:txBody>
                  <a:tcPr marL="68580" marR="68580" marT="34290" marB="34290"/>
                </a:tc>
                <a:extLst>
                  <a:ext uri="{0D108BD9-81ED-4DB2-BD59-A6C34878D82A}">
                    <a16:rowId xmlns:a16="http://schemas.microsoft.com/office/drawing/2014/main" val="10000"/>
                  </a:ext>
                </a:extLst>
              </a:tr>
              <a:tr h="982980">
                <a:tc>
                  <a:txBody>
                    <a:bodyPr/>
                    <a:lstStyle/>
                    <a:p>
                      <a:endParaRPr lang="en-US" sz="1600" b="1" dirty="0">
                        <a:latin typeface="Arial Narrow" panose="020B0606020202030204" pitchFamily="34" charset="0"/>
                      </a:endParaRPr>
                    </a:p>
                    <a:p>
                      <a:r>
                        <a:rPr lang="en-US" sz="1600" b="1" dirty="0">
                          <a:latin typeface="Arial Narrow" panose="020B0606020202030204" pitchFamily="34" charset="0"/>
                        </a:rPr>
                        <a:t>Quality, Efficiency,</a:t>
                      </a:r>
                      <a:r>
                        <a:rPr lang="en-US" sz="1600" b="1" baseline="0" dirty="0">
                          <a:latin typeface="Arial Narrow" panose="020B0606020202030204" pitchFamily="34" charset="0"/>
                        </a:rPr>
                        <a:t> Time</a:t>
                      </a:r>
                    </a:p>
                    <a:p>
                      <a:endParaRPr lang="en-US" sz="1600" b="1" baseline="0" dirty="0">
                        <a:latin typeface="Arial Narrow" panose="020B0606020202030204" pitchFamily="34" charset="0"/>
                      </a:endParaRPr>
                    </a:p>
                  </a:txBody>
                  <a:tcPr marL="68580" marR="68580" marT="34290" marB="34290"/>
                </a:tc>
                <a:tc>
                  <a:txBody>
                    <a:bodyPr/>
                    <a:lstStyle/>
                    <a:p>
                      <a:endParaRPr lang="en-US" sz="1400">
                        <a:latin typeface="Arial Narrow" panose="020B0606020202030204" pitchFamily="34" charset="0"/>
                      </a:endParaRPr>
                    </a:p>
                  </a:txBody>
                  <a:tcPr marL="68580" marR="68580" marT="34290" marB="34290"/>
                </a:tc>
                <a:tc>
                  <a:txBody>
                    <a:bodyPr/>
                    <a:lstStyle/>
                    <a:p>
                      <a:endParaRPr lang="en-US" sz="1400">
                        <a:latin typeface="Arial Narrow" panose="020B0606020202030204" pitchFamily="34" charset="0"/>
                      </a:endParaRPr>
                    </a:p>
                  </a:txBody>
                  <a:tcPr marL="68580" marR="68580" marT="34290" marB="34290"/>
                </a:tc>
                <a:tc>
                  <a:txBody>
                    <a:bodyPr/>
                    <a:lstStyle/>
                    <a:p>
                      <a:endParaRPr lang="en-US" sz="1400">
                        <a:latin typeface="Arial Narrow" panose="020B0606020202030204" pitchFamily="34" charset="0"/>
                      </a:endParaRPr>
                    </a:p>
                  </a:txBody>
                  <a:tcPr marL="68580" marR="68580" marT="34290" marB="34290"/>
                </a:tc>
                <a:extLst>
                  <a:ext uri="{0D108BD9-81ED-4DB2-BD59-A6C34878D82A}">
                    <a16:rowId xmlns:a16="http://schemas.microsoft.com/office/drawing/2014/main" val="10001"/>
                  </a:ext>
                </a:extLst>
              </a:tr>
              <a:tr h="754380">
                <a:tc>
                  <a:txBody>
                    <a:bodyPr/>
                    <a:lstStyle/>
                    <a:p>
                      <a:endParaRPr lang="en-US" sz="1600" b="1" dirty="0">
                        <a:latin typeface="Arial Narrow" panose="020B0606020202030204" pitchFamily="34" charset="0"/>
                      </a:endParaRPr>
                    </a:p>
                    <a:p>
                      <a:r>
                        <a:rPr lang="en-US" sz="1600" b="1" dirty="0">
                          <a:latin typeface="Arial Narrow" panose="020B0606020202030204" pitchFamily="34" charset="0"/>
                        </a:rPr>
                        <a:t>Efficiency</a:t>
                      </a:r>
                      <a:r>
                        <a:rPr lang="en-US" sz="1600" b="1" baseline="0" dirty="0">
                          <a:latin typeface="Arial Narrow" panose="020B0606020202030204" pitchFamily="34" charset="0"/>
                        </a:rPr>
                        <a:t> &amp; Time</a:t>
                      </a:r>
                    </a:p>
                    <a:p>
                      <a:endParaRPr lang="en-US" sz="1600" b="1" dirty="0">
                        <a:latin typeface="Arial Narrow" panose="020B0606020202030204" pitchFamily="34" charset="0"/>
                      </a:endParaRPr>
                    </a:p>
                  </a:txBody>
                  <a:tcPr marL="68580" marR="68580" marT="34290" marB="34290"/>
                </a:tc>
                <a:tc>
                  <a:txBody>
                    <a:bodyPr/>
                    <a:lstStyle/>
                    <a:p>
                      <a:endParaRPr lang="en-US" sz="1400">
                        <a:latin typeface="Arial Narrow" panose="020B0606020202030204" pitchFamily="34" charset="0"/>
                      </a:endParaRPr>
                    </a:p>
                  </a:txBody>
                  <a:tcPr marL="68580" marR="68580" marT="34290" marB="34290"/>
                </a:tc>
                <a:tc>
                  <a:txBody>
                    <a:bodyPr/>
                    <a:lstStyle/>
                    <a:p>
                      <a:endParaRPr lang="en-US" sz="1400">
                        <a:latin typeface="Arial Narrow" panose="020B0606020202030204" pitchFamily="34" charset="0"/>
                      </a:endParaRPr>
                    </a:p>
                  </a:txBody>
                  <a:tcPr marL="68580" marR="68580" marT="34290" marB="34290"/>
                </a:tc>
                <a:tc>
                  <a:txBody>
                    <a:bodyPr/>
                    <a:lstStyle/>
                    <a:p>
                      <a:endParaRPr lang="en-US" sz="1400">
                        <a:latin typeface="Arial Narrow" panose="020B0606020202030204" pitchFamily="34" charset="0"/>
                      </a:endParaRPr>
                    </a:p>
                  </a:txBody>
                  <a:tcPr marL="68580" marR="68580" marT="34290" marB="34290"/>
                </a:tc>
                <a:extLst>
                  <a:ext uri="{0D108BD9-81ED-4DB2-BD59-A6C34878D82A}">
                    <a16:rowId xmlns:a16="http://schemas.microsoft.com/office/drawing/2014/main" val="10002"/>
                  </a:ext>
                </a:extLst>
              </a:tr>
              <a:tr h="754380">
                <a:tc>
                  <a:txBody>
                    <a:bodyPr/>
                    <a:lstStyle/>
                    <a:p>
                      <a:endParaRPr lang="en-US" sz="1600" b="1" dirty="0">
                        <a:latin typeface="Arial Narrow" panose="020B0606020202030204" pitchFamily="34" charset="0"/>
                      </a:endParaRPr>
                    </a:p>
                    <a:p>
                      <a:r>
                        <a:rPr lang="en-US" sz="1600" b="1" dirty="0">
                          <a:latin typeface="Arial Narrow" panose="020B0606020202030204" pitchFamily="34" charset="0"/>
                        </a:rPr>
                        <a:t>Efficiency only</a:t>
                      </a:r>
                    </a:p>
                    <a:p>
                      <a:endParaRPr lang="en-US" sz="1600" b="1" dirty="0">
                        <a:latin typeface="Arial Narrow" panose="020B0606020202030204" pitchFamily="34" charset="0"/>
                      </a:endParaRPr>
                    </a:p>
                  </a:txBody>
                  <a:tcPr marL="68580" marR="68580" marT="34290" marB="34290"/>
                </a:tc>
                <a:tc>
                  <a:txBody>
                    <a:bodyPr/>
                    <a:lstStyle/>
                    <a:p>
                      <a:endParaRPr lang="en-US" sz="1400" dirty="0">
                        <a:latin typeface="Arial Narrow" panose="020B0606020202030204" pitchFamily="34" charset="0"/>
                      </a:endParaRPr>
                    </a:p>
                  </a:txBody>
                  <a:tcPr marL="68580" marR="68580" marT="34290" marB="34290"/>
                </a:tc>
                <a:tc>
                  <a:txBody>
                    <a:bodyPr/>
                    <a:lstStyle/>
                    <a:p>
                      <a:endParaRPr lang="en-US" sz="1400" dirty="0">
                        <a:latin typeface="Arial Narrow" panose="020B0606020202030204" pitchFamily="34" charset="0"/>
                      </a:endParaRPr>
                    </a:p>
                  </a:txBody>
                  <a:tcPr marL="68580" marR="68580" marT="34290" marB="34290"/>
                </a:tc>
                <a:tc>
                  <a:txBody>
                    <a:bodyPr/>
                    <a:lstStyle/>
                    <a:p>
                      <a:endParaRPr lang="en-US" sz="1400">
                        <a:latin typeface="Arial Narrow" panose="020B0606020202030204" pitchFamily="34" charset="0"/>
                      </a:endParaRPr>
                    </a:p>
                  </a:txBody>
                  <a:tcPr marL="68580" marR="68580" marT="34290" marB="34290"/>
                </a:tc>
                <a:extLst>
                  <a:ext uri="{0D108BD9-81ED-4DB2-BD59-A6C34878D82A}">
                    <a16:rowId xmlns:a16="http://schemas.microsoft.com/office/drawing/2014/main" val="10003"/>
                  </a:ext>
                </a:extLst>
              </a:tr>
              <a:tr h="754380">
                <a:tc>
                  <a:txBody>
                    <a:bodyPr/>
                    <a:lstStyle/>
                    <a:p>
                      <a:endParaRPr lang="en-US" sz="1600" b="1" dirty="0">
                        <a:latin typeface="Arial Narrow" panose="020B0606020202030204" pitchFamily="34" charset="0"/>
                      </a:endParaRPr>
                    </a:p>
                    <a:p>
                      <a:r>
                        <a:rPr lang="en-US" sz="1600" b="1" dirty="0">
                          <a:latin typeface="Arial Narrow" panose="020B0606020202030204" pitchFamily="34" charset="0"/>
                        </a:rPr>
                        <a:t>Quality &amp; Time</a:t>
                      </a:r>
                    </a:p>
                    <a:p>
                      <a:endParaRPr lang="en-US" sz="1600" b="1" dirty="0">
                        <a:latin typeface="Arial Narrow" panose="020B0606020202030204" pitchFamily="34" charset="0"/>
                      </a:endParaRPr>
                    </a:p>
                  </a:txBody>
                  <a:tcPr marL="68580" marR="68580" marT="34290" marB="34290"/>
                </a:tc>
                <a:tc>
                  <a:txBody>
                    <a:bodyPr/>
                    <a:lstStyle/>
                    <a:p>
                      <a:endParaRPr lang="en-US" sz="1400" dirty="0">
                        <a:latin typeface="Arial Narrow" panose="020B0606020202030204" pitchFamily="34" charset="0"/>
                      </a:endParaRPr>
                    </a:p>
                  </a:txBody>
                  <a:tcPr marL="68580" marR="68580" marT="34290" marB="34290"/>
                </a:tc>
                <a:tc>
                  <a:txBody>
                    <a:bodyPr/>
                    <a:lstStyle/>
                    <a:p>
                      <a:endParaRPr lang="en-US" sz="1400">
                        <a:latin typeface="Arial Narrow" panose="020B0606020202030204" pitchFamily="34" charset="0"/>
                      </a:endParaRPr>
                    </a:p>
                  </a:txBody>
                  <a:tcPr marL="68580" marR="68580" marT="34290" marB="34290"/>
                </a:tc>
                <a:tc>
                  <a:txBody>
                    <a:bodyPr/>
                    <a:lstStyle/>
                    <a:p>
                      <a:endParaRPr lang="en-US" sz="1400" dirty="0">
                        <a:latin typeface="Arial Narrow" panose="020B0606020202030204" pitchFamily="34" charset="0"/>
                      </a:endParaRPr>
                    </a:p>
                  </a:txBody>
                  <a:tcPr marL="68580" marR="68580" marT="34290" marB="34290"/>
                </a:tc>
                <a:extLst>
                  <a:ext uri="{0D108BD9-81ED-4DB2-BD59-A6C34878D82A}">
                    <a16:rowId xmlns:a16="http://schemas.microsoft.com/office/drawing/2014/main" val="10004"/>
                  </a:ext>
                </a:extLst>
              </a:tr>
            </a:tbl>
          </a:graphicData>
        </a:graphic>
      </p:graphicFrame>
      <p:sp>
        <p:nvSpPr>
          <p:cNvPr id="4" name="Title 3"/>
          <p:cNvSpPr>
            <a:spLocks noGrp="1"/>
          </p:cNvSpPr>
          <p:nvPr>
            <p:ph type="title"/>
          </p:nvPr>
        </p:nvSpPr>
        <p:spPr>
          <a:xfrm>
            <a:off x="5510824" y="900798"/>
            <a:ext cx="2536034" cy="1038225"/>
          </a:xfrm>
        </p:spPr>
        <p:txBody>
          <a:bodyPr>
            <a:noAutofit/>
          </a:bodyPr>
          <a:lstStyle/>
          <a:p>
            <a:r>
              <a:rPr lang="en-US" dirty="0">
                <a:solidFill>
                  <a:schemeClr val="tx1"/>
                </a:solidFill>
                <a:latin typeface="Arial Narrow" panose="020B0606020202030204" pitchFamily="34" charset="0"/>
              </a:rPr>
              <a:t>Let’s Rate!</a:t>
            </a:r>
          </a:p>
        </p:txBody>
      </p:sp>
      <p:pic>
        <p:nvPicPr>
          <p:cNvPr id="7" name="Picture 2" descr="C:\Users\w10201i\AppData\Local\Temp\MM900185588.GIF"/>
          <p:cNvPicPr>
            <a:picLocks noChangeAspect="1" noChangeArrowheads="1" noCrop="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431635" y="2829330"/>
            <a:ext cx="435769" cy="264319"/>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2" descr="C:\Users\w10201i\AppData\Local\Temp\MM900185588.GIF"/>
          <p:cNvPicPr>
            <a:picLocks noChangeAspect="1" noChangeArrowheads="1" noCrop="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067554" y="2829330"/>
            <a:ext cx="435769" cy="264319"/>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Users\w10201i\AppData\Local\Temp\MM900185588.GIF"/>
          <p:cNvPicPr>
            <a:picLocks noChangeAspect="1" noChangeArrowheads="1" noCrop="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574885" y="2829330"/>
            <a:ext cx="435769" cy="264319"/>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2" descr="C:\Users\w10201i\AppData\Local\Temp\MM900185588.GIF"/>
          <p:cNvPicPr>
            <a:picLocks noChangeAspect="1" noChangeArrowheads="1" noCrop="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088985" y="3617355"/>
            <a:ext cx="435769" cy="264319"/>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2" descr="C:\Users\w10201i\AppData\Local\Temp\MM900185588.GIF"/>
          <p:cNvPicPr>
            <a:picLocks noChangeAspect="1" noChangeArrowheads="1" noCrop="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574885" y="3638786"/>
            <a:ext cx="435769" cy="264319"/>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2" descr="C:\Users\w10201i\AppData\Local\Temp\MM900185588.GIF"/>
          <p:cNvPicPr>
            <a:picLocks noChangeAspect="1" noChangeArrowheads="1" noCrop="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088985" y="4453173"/>
            <a:ext cx="435769" cy="264319"/>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2" descr="C:\Users\w10201i\AppData\Local\Temp\MM900185588.GIF"/>
          <p:cNvPicPr>
            <a:picLocks noChangeAspect="1" noChangeArrowheads="1" noCrop="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467354" y="5217555"/>
            <a:ext cx="435769" cy="264319"/>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2" descr="C:\Users\w10201i\AppData\Local\Temp\MM900185588.GIF"/>
          <p:cNvPicPr>
            <a:picLocks noChangeAspect="1" noChangeArrowheads="1" noCrop="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610604" y="5238986"/>
            <a:ext cx="435769" cy="264319"/>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114800" y="487965"/>
            <a:ext cx="1371600" cy="1316736"/>
          </a:xfrm>
          <a:prstGeom prst="rect">
            <a:avLst/>
          </a:prstGeom>
        </p:spPr>
      </p:pic>
      <p:sp>
        <p:nvSpPr>
          <p:cNvPr id="16" name="Footer Placeholder 2"/>
          <p:cNvSpPr>
            <a:spLocks noGrp="1"/>
          </p:cNvSpPr>
          <p:nvPr>
            <p:ph type="ftr" sz="quarter" idx="11"/>
          </p:nvPr>
        </p:nvSpPr>
        <p:spPr>
          <a:xfrm>
            <a:off x="7162801" y="6465580"/>
            <a:ext cx="3541595" cy="365125"/>
          </a:xfrm>
        </p:spPr>
        <p:txBody>
          <a:bodyPr/>
          <a:lstStyle/>
          <a:p>
            <a:r>
              <a:rPr lang="en-US" sz="900" i="1" dirty="0"/>
              <a:t>Adapted from the SPMS Presentation Materials </a:t>
            </a:r>
          </a:p>
          <a:p>
            <a:r>
              <a:rPr lang="en-US" sz="900" i="1" dirty="0"/>
              <a:t>of the Municipality of </a:t>
            </a:r>
            <a:r>
              <a:rPr lang="en-US" sz="900" i="1" dirty="0" err="1"/>
              <a:t>Jagna</a:t>
            </a:r>
            <a:r>
              <a:rPr lang="en-US" sz="900" i="1" dirty="0"/>
              <a:t> Bohol (http://jagna.gov.ph/event/spms-workshop-for-opcr-ipcr)</a:t>
            </a:r>
          </a:p>
        </p:txBody>
      </p:sp>
    </p:spTree>
    <p:extLst>
      <p:ext uri="{BB962C8B-B14F-4D97-AF65-F5344CB8AC3E}">
        <p14:creationId xmlns:p14="http://schemas.microsoft.com/office/powerpoint/2010/main" val="90396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42165"/>
            <a:ext cx="6172200" cy="1038225"/>
          </a:xfrm>
        </p:spPr>
        <p:txBody>
          <a:bodyPr>
            <a:normAutofit/>
          </a:bodyPr>
          <a:lstStyle/>
          <a:p>
            <a:pPr algn="ctr"/>
            <a:r>
              <a:rPr lang="en-PH" dirty="0">
                <a:solidFill>
                  <a:schemeClr val="tx1"/>
                </a:solidFill>
                <a:latin typeface="Arial Narrow" panose="020B0606020202030204" pitchFamily="34" charset="0"/>
              </a:rPr>
              <a:t>Sample Rating Standard</a:t>
            </a:r>
            <a:endParaRPr lang="en-PH" b="1" dirty="0">
              <a:solidFill>
                <a:schemeClr val="tx1"/>
              </a:solidFill>
              <a:latin typeface="Arial Narrow" panose="020B0606020202030204" pitchFamily="34" charset="0"/>
            </a:endParaRPr>
          </a:p>
        </p:txBody>
      </p:sp>
      <p:pic>
        <p:nvPicPr>
          <p:cNvPr id="4" name="Picture 7" descr="MM900356604"/>
          <p:cNvPicPr>
            <a:picLocks noChangeAspect="1" noChangeArrowheads="1" noCrop="1"/>
          </p:cNvPicPr>
          <p:nvPr/>
        </p:nvPicPr>
        <p:blipFill>
          <a:blip r:embed="rId3"/>
          <a:srcRect/>
          <a:stretch>
            <a:fillRect/>
          </a:stretch>
        </p:blipFill>
        <p:spPr bwMode="auto">
          <a:xfrm>
            <a:off x="1761884" y="149561"/>
            <a:ext cx="1600200" cy="1981200"/>
          </a:xfrm>
          <a:prstGeom prst="rect">
            <a:avLst/>
          </a:prstGeom>
          <a:noFill/>
          <a:ln w="9525">
            <a:noFill/>
            <a:miter lim="800000"/>
            <a:headEnd/>
            <a:tailEnd/>
          </a:ln>
        </p:spPr>
      </p:pic>
      <p:graphicFrame>
        <p:nvGraphicFramePr>
          <p:cNvPr id="5" name="Table 4"/>
          <p:cNvGraphicFramePr>
            <a:graphicFrameLocks noGrp="1"/>
          </p:cNvGraphicFramePr>
          <p:nvPr>
            <p:extLst/>
          </p:nvPr>
        </p:nvGraphicFramePr>
        <p:xfrm>
          <a:off x="2209800" y="1972992"/>
          <a:ext cx="7848600" cy="3352800"/>
        </p:xfrm>
        <a:graphic>
          <a:graphicData uri="http://schemas.openxmlformats.org/drawingml/2006/table">
            <a:tbl>
              <a:tblPr firstRow="1" bandRow="1">
                <a:tableStyleId>{5C22544A-7EE6-4342-B048-85BDC9FD1C3A}</a:tableStyleId>
              </a:tblPr>
              <a:tblGrid>
                <a:gridCol w="2303393">
                  <a:extLst>
                    <a:ext uri="{9D8B030D-6E8A-4147-A177-3AD203B41FA5}">
                      <a16:colId xmlns:a16="http://schemas.microsoft.com/office/drawing/2014/main" val="20000"/>
                    </a:ext>
                  </a:extLst>
                </a:gridCol>
                <a:gridCol w="1620907">
                  <a:extLst>
                    <a:ext uri="{9D8B030D-6E8A-4147-A177-3AD203B41FA5}">
                      <a16:colId xmlns:a16="http://schemas.microsoft.com/office/drawing/2014/main" val="20001"/>
                    </a:ext>
                  </a:extLst>
                </a:gridCol>
                <a:gridCol w="1962150">
                  <a:extLst>
                    <a:ext uri="{9D8B030D-6E8A-4147-A177-3AD203B41FA5}">
                      <a16:colId xmlns:a16="http://schemas.microsoft.com/office/drawing/2014/main" val="20002"/>
                    </a:ext>
                  </a:extLst>
                </a:gridCol>
                <a:gridCol w="1962150">
                  <a:extLst>
                    <a:ext uri="{9D8B030D-6E8A-4147-A177-3AD203B41FA5}">
                      <a16:colId xmlns:a16="http://schemas.microsoft.com/office/drawing/2014/main" val="20003"/>
                    </a:ext>
                  </a:extLst>
                </a:gridCol>
              </a:tblGrid>
              <a:tr h="370840">
                <a:tc>
                  <a:txBody>
                    <a:bodyPr/>
                    <a:lstStyle/>
                    <a:p>
                      <a:pPr algn="ctr"/>
                      <a:r>
                        <a:rPr lang="en-PH" sz="2000" dirty="0">
                          <a:latin typeface="Arial Narrow" panose="020B0606020202030204" pitchFamily="34" charset="0"/>
                        </a:rPr>
                        <a:t>Adjectival</a:t>
                      </a:r>
                      <a:r>
                        <a:rPr lang="en-PH" sz="2000" baseline="0" dirty="0">
                          <a:latin typeface="Arial Narrow" panose="020B0606020202030204" pitchFamily="34" charset="0"/>
                        </a:rPr>
                        <a:t> Rating</a:t>
                      </a:r>
                      <a:endParaRPr lang="en-PH" sz="2000" dirty="0">
                        <a:latin typeface="Arial Narrow" panose="020B0606020202030204" pitchFamily="34" charset="0"/>
                      </a:endParaRPr>
                    </a:p>
                  </a:txBody>
                  <a:tcPr anchor="ctr"/>
                </a:tc>
                <a:tc>
                  <a:txBody>
                    <a:bodyPr/>
                    <a:lstStyle/>
                    <a:p>
                      <a:pPr algn="ctr"/>
                      <a:r>
                        <a:rPr lang="en-PH" sz="2000" dirty="0">
                          <a:latin typeface="Arial Narrow" panose="020B0606020202030204" pitchFamily="34" charset="0"/>
                        </a:rPr>
                        <a:t>Numerical</a:t>
                      </a:r>
                      <a:r>
                        <a:rPr lang="en-PH" sz="2000" baseline="0" dirty="0">
                          <a:latin typeface="Arial Narrow" panose="020B0606020202030204" pitchFamily="34" charset="0"/>
                        </a:rPr>
                        <a:t> Rating</a:t>
                      </a:r>
                      <a:endParaRPr lang="en-PH" sz="2000" dirty="0">
                        <a:latin typeface="Arial Narrow" panose="020B0606020202030204" pitchFamily="34" charset="0"/>
                      </a:endParaRPr>
                    </a:p>
                  </a:txBody>
                  <a:tcPr anchor="ctr"/>
                </a:tc>
                <a:tc>
                  <a:txBody>
                    <a:bodyPr/>
                    <a:lstStyle/>
                    <a:p>
                      <a:pPr algn="ctr"/>
                      <a:r>
                        <a:rPr lang="en-PH" sz="2000" dirty="0">
                          <a:latin typeface="Arial Narrow" panose="020B0606020202030204" pitchFamily="34" charset="0"/>
                        </a:rPr>
                        <a:t>Can be Exceeded</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PH" sz="2000" dirty="0">
                          <a:latin typeface="Arial Narrow" panose="020B0606020202030204" pitchFamily="34" charset="0"/>
                        </a:rPr>
                        <a:t>Can’t be Exceeded</a:t>
                      </a:r>
                    </a:p>
                  </a:txBody>
                  <a:tcPr anchor="ctr"/>
                </a:tc>
                <a:extLst>
                  <a:ext uri="{0D108BD9-81ED-4DB2-BD59-A6C34878D82A}">
                    <a16:rowId xmlns:a16="http://schemas.microsoft.com/office/drawing/2014/main" val="10000"/>
                  </a:ext>
                </a:extLst>
              </a:tr>
              <a:tr h="518160">
                <a:tc>
                  <a:txBody>
                    <a:bodyPr/>
                    <a:lstStyle/>
                    <a:p>
                      <a:r>
                        <a:rPr lang="en-PH" sz="2000" dirty="0">
                          <a:latin typeface="Arial Narrow" panose="020B0606020202030204" pitchFamily="34" charset="0"/>
                        </a:rPr>
                        <a:t>Outstanding</a:t>
                      </a:r>
                    </a:p>
                  </a:txBody>
                  <a:tcPr anchor="ctr"/>
                </a:tc>
                <a:tc>
                  <a:txBody>
                    <a:bodyPr/>
                    <a:lstStyle/>
                    <a:p>
                      <a:pPr algn="ctr"/>
                      <a:r>
                        <a:rPr lang="en-PH" sz="2000" dirty="0">
                          <a:latin typeface="Arial Narrow" panose="020B0606020202030204" pitchFamily="34" charset="0"/>
                        </a:rPr>
                        <a:t>5</a:t>
                      </a:r>
                    </a:p>
                  </a:txBody>
                  <a:tcPr anchor="ctr"/>
                </a:tc>
                <a:tc>
                  <a:txBody>
                    <a:bodyPr/>
                    <a:lstStyle/>
                    <a:p>
                      <a:r>
                        <a:rPr lang="en-PH" sz="2000" dirty="0" smtClean="0">
                          <a:latin typeface="Arial Narrow" panose="020B0606020202030204" pitchFamily="34" charset="0"/>
                        </a:rPr>
                        <a:t>130% </a:t>
                      </a:r>
                      <a:r>
                        <a:rPr lang="en-PH" sz="2000" dirty="0">
                          <a:latin typeface="Arial Narrow" panose="020B0606020202030204" pitchFamily="34" charset="0"/>
                        </a:rPr>
                        <a:t>and</a:t>
                      </a:r>
                      <a:r>
                        <a:rPr lang="en-PH" sz="2000" baseline="0" dirty="0">
                          <a:latin typeface="Arial Narrow" panose="020B0606020202030204" pitchFamily="34" charset="0"/>
                        </a:rPr>
                        <a:t> above</a:t>
                      </a:r>
                      <a:endParaRPr lang="en-PH" sz="2000" dirty="0">
                        <a:latin typeface="Arial Narrow" panose="020B0606020202030204" pitchFamily="34" charset="0"/>
                      </a:endParaRPr>
                    </a:p>
                  </a:txBody>
                  <a:tcPr anchor="ctr"/>
                </a:tc>
                <a:tc>
                  <a:txBody>
                    <a:bodyPr/>
                    <a:lstStyle/>
                    <a:p>
                      <a:r>
                        <a:rPr lang="en-PH" sz="2000" dirty="0">
                          <a:latin typeface="Arial Narrow" panose="020B0606020202030204" pitchFamily="34" charset="0"/>
                        </a:rPr>
                        <a:t>96%-100%</a:t>
                      </a:r>
                    </a:p>
                  </a:txBody>
                  <a:tcPr anchor="ctr"/>
                </a:tc>
                <a:extLst>
                  <a:ext uri="{0D108BD9-81ED-4DB2-BD59-A6C34878D82A}">
                    <a16:rowId xmlns:a16="http://schemas.microsoft.com/office/drawing/2014/main" val="10001"/>
                  </a:ext>
                </a:extLst>
              </a:tr>
              <a:tr h="533400">
                <a:tc>
                  <a:txBody>
                    <a:bodyPr/>
                    <a:lstStyle/>
                    <a:p>
                      <a:r>
                        <a:rPr lang="en-PH" sz="2000" dirty="0">
                          <a:latin typeface="Arial Narrow" panose="020B0606020202030204" pitchFamily="34" charset="0"/>
                        </a:rPr>
                        <a:t>Very Satisfactory</a:t>
                      </a:r>
                    </a:p>
                  </a:txBody>
                  <a:tcPr anchor="ctr"/>
                </a:tc>
                <a:tc>
                  <a:txBody>
                    <a:bodyPr/>
                    <a:lstStyle/>
                    <a:p>
                      <a:pPr algn="ctr"/>
                      <a:r>
                        <a:rPr lang="en-PH" sz="2000" dirty="0">
                          <a:latin typeface="Arial Narrow" panose="020B0606020202030204" pitchFamily="34" charset="0"/>
                        </a:rPr>
                        <a:t>4</a:t>
                      </a:r>
                    </a:p>
                  </a:txBody>
                  <a:tcPr anchor="ctr"/>
                </a:tc>
                <a:tc>
                  <a:txBody>
                    <a:bodyPr/>
                    <a:lstStyle/>
                    <a:p>
                      <a:r>
                        <a:rPr lang="en-PH" sz="2000" dirty="0" smtClean="0">
                          <a:latin typeface="Arial Narrow" panose="020B0606020202030204" pitchFamily="34" charset="0"/>
                        </a:rPr>
                        <a:t>115% </a:t>
                      </a:r>
                      <a:r>
                        <a:rPr lang="en-PH" sz="2000" dirty="0">
                          <a:latin typeface="Arial Narrow" panose="020B0606020202030204" pitchFamily="34" charset="0"/>
                        </a:rPr>
                        <a:t>to </a:t>
                      </a:r>
                      <a:r>
                        <a:rPr lang="en-PH" sz="2000" dirty="0" smtClean="0">
                          <a:latin typeface="Arial Narrow" panose="020B0606020202030204" pitchFamily="34" charset="0"/>
                        </a:rPr>
                        <a:t>129%</a:t>
                      </a:r>
                      <a:endParaRPr lang="en-PH" sz="2000" dirty="0">
                        <a:latin typeface="Arial Narrow" panose="020B0606020202030204" pitchFamily="34" charset="0"/>
                      </a:endParaRPr>
                    </a:p>
                  </a:txBody>
                  <a:tcPr anchor="ctr"/>
                </a:tc>
                <a:tc>
                  <a:txBody>
                    <a:bodyPr/>
                    <a:lstStyle/>
                    <a:p>
                      <a:r>
                        <a:rPr lang="en-PH" sz="2000" dirty="0">
                          <a:latin typeface="Arial Narrow" panose="020B0606020202030204" pitchFamily="34" charset="0"/>
                        </a:rPr>
                        <a:t>88% to 95%</a:t>
                      </a:r>
                    </a:p>
                  </a:txBody>
                  <a:tcPr anchor="ctr"/>
                </a:tc>
                <a:extLst>
                  <a:ext uri="{0D108BD9-81ED-4DB2-BD59-A6C34878D82A}">
                    <a16:rowId xmlns:a16="http://schemas.microsoft.com/office/drawing/2014/main" val="10002"/>
                  </a:ext>
                </a:extLst>
              </a:tr>
              <a:tr h="533400">
                <a:tc>
                  <a:txBody>
                    <a:bodyPr/>
                    <a:lstStyle/>
                    <a:p>
                      <a:r>
                        <a:rPr lang="en-PH" sz="2000" dirty="0">
                          <a:latin typeface="Arial Narrow" panose="020B0606020202030204" pitchFamily="34" charset="0"/>
                        </a:rPr>
                        <a:t>Satisfactory</a:t>
                      </a:r>
                    </a:p>
                  </a:txBody>
                  <a:tcPr anchor="ctr"/>
                </a:tc>
                <a:tc>
                  <a:txBody>
                    <a:bodyPr/>
                    <a:lstStyle/>
                    <a:p>
                      <a:pPr algn="ctr"/>
                      <a:r>
                        <a:rPr lang="en-PH" sz="2000" dirty="0">
                          <a:latin typeface="Arial Narrow" panose="020B0606020202030204" pitchFamily="34" charset="0"/>
                        </a:rPr>
                        <a:t>3</a:t>
                      </a:r>
                    </a:p>
                  </a:txBody>
                  <a:tcPr anchor="ctr"/>
                </a:tc>
                <a:tc>
                  <a:txBody>
                    <a:bodyPr/>
                    <a:lstStyle/>
                    <a:p>
                      <a:r>
                        <a:rPr lang="en-PH" sz="2000" dirty="0" smtClean="0">
                          <a:latin typeface="Arial Narrow" panose="020B0606020202030204" pitchFamily="34" charset="0"/>
                        </a:rPr>
                        <a:t>100% </a:t>
                      </a:r>
                      <a:r>
                        <a:rPr lang="en-PH" sz="2000" dirty="0">
                          <a:latin typeface="Arial Narrow" panose="020B0606020202030204" pitchFamily="34" charset="0"/>
                        </a:rPr>
                        <a:t>to </a:t>
                      </a:r>
                      <a:r>
                        <a:rPr lang="en-PH" sz="2000" dirty="0" smtClean="0">
                          <a:latin typeface="Arial Narrow" panose="020B0606020202030204" pitchFamily="34" charset="0"/>
                        </a:rPr>
                        <a:t>114%</a:t>
                      </a:r>
                      <a:endParaRPr lang="en-PH" sz="2000" dirty="0">
                        <a:latin typeface="Arial Narrow" panose="020B0606020202030204" pitchFamily="34" charset="0"/>
                      </a:endParaRPr>
                    </a:p>
                  </a:txBody>
                  <a:tcPr anchor="ctr"/>
                </a:tc>
                <a:tc>
                  <a:txBody>
                    <a:bodyPr/>
                    <a:lstStyle/>
                    <a:p>
                      <a:r>
                        <a:rPr lang="en-PH" sz="2000" dirty="0">
                          <a:latin typeface="Arial Narrow" panose="020B0606020202030204" pitchFamily="34" charset="0"/>
                        </a:rPr>
                        <a:t>75% to 87%</a:t>
                      </a:r>
                    </a:p>
                  </a:txBody>
                  <a:tcPr anchor="ctr"/>
                </a:tc>
                <a:extLst>
                  <a:ext uri="{0D108BD9-81ED-4DB2-BD59-A6C34878D82A}">
                    <a16:rowId xmlns:a16="http://schemas.microsoft.com/office/drawing/2014/main" val="10003"/>
                  </a:ext>
                </a:extLst>
              </a:tr>
              <a:tr h="533400">
                <a:tc>
                  <a:txBody>
                    <a:bodyPr/>
                    <a:lstStyle/>
                    <a:p>
                      <a:r>
                        <a:rPr lang="en-PH" sz="2000" dirty="0">
                          <a:latin typeface="Arial Narrow" panose="020B0606020202030204" pitchFamily="34" charset="0"/>
                        </a:rPr>
                        <a:t>Unsatisfactory</a:t>
                      </a:r>
                    </a:p>
                  </a:txBody>
                  <a:tcPr anchor="ctr"/>
                </a:tc>
                <a:tc>
                  <a:txBody>
                    <a:bodyPr/>
                    <a:lstStyle/>
                    <a:p>
                      <a:pPr algn="ctr"/>
                      <a:r>
                        <a:rPr lang="en-PH" sz="2000" dirty="0">
                          <a:latin typeface="Arial Narrow" panose="020B0606020202030204" pitchFamily="34" charset="0"/>
                        </a:rPr>
                        <a:t>2</a:t>
                      </a:r>
                    </a:p>
                  </a:txBody>
                  <a:tcPr anchor="ctr"/>
                </a:tc>
                <a:tc>
                  <a:txBody>
                    <a:bodyPr/>
                    <a:lstStyle/>
                    <a:p>
                      <a:r>
                        <a:rPr lang="en-PH" sz="2000" dirty="0" smtClean="0">
                          <a:latin typeface="Arial Narrow" panose="020B0606020202030204" pitchFamily="34" charset="0"/>
                        </a:rPr>
                        <a:t>99% </a:t>
                      </a:r>
                      <a:r>
                        <a:rPr lang="en-PH" sz="2000" dirty="0">
                          <a:latin typeface="Arial Narrow" panose="020B0606020202030204" pitchFamily="34" charset="0"/>
                        </a:rPr>
                        <a:t>to </a:t>
                      </a:r>
                      <a:r>
                        <a:rPr lang="en-PH" sz="2000" dirty="0" smtClean="0">
                          <a:latin typeface="Arial Narrow" panose="020B0606020202030204" pitchFamily="34" charset="0"/>
                        </a:rPr>
                        <a:t>51%</a:t>
                      </a:r>
                      <a:endParaRPr lang="en-PH" sz="2000" dirty="0">
                        <a:latin typeface="Arial Narrow" panose="020B0606020202030204" pitchFamily="34" charset="0"/>
                      </a:endParaRPr>
                    </a:p>
                  </a:txBody>
                  <a:tcPr anchor="ctr"/>
                </a:tc>
                <a:tc>
                  <a:txBody>
                    <a:bodyPr/>
                    <a:lstStyle/>
                    <a:p>
                      <a:r>
                        <a:rPr lang="en-PH" sz="2000" dirty="0">
                          <a:latin typeface="Arial Narrow" panose="020B0606020202030204" pitchFamily="34" charset="0"/>
                        </a:rPr>
                        <a:t>51% to 74%</a:t>
                      </a:r>
                    </a:p>
                  </a:txBody>
                  <a:tcPr anchor="ctr"/>
                </a:tc>
                <a:extLst>
                  <a:ext uri="{0D108BD9-81ED-4DB2-BD59-A6C34878D82A}">
                    <a16:rowId xmlns:a16="http://schemas.microsoft.com/office/drawing/2014/main" val="10004"/>
                  </a:ext>
                </a:extLst>
              </a:tr>
              <a:tr h="533400">
                <a:tc>
                  <a:txBody>
                    <a:bodyPr/>
                    <a:lstStyle/>
                    <a:p>
                      <a:r>
                        <a:rPr lang="en-PH" sz="2000" dirty="0">
                          <a:latin typeface="Arial Narrow" panose="020B0606020202030204" pitchFamily="34" charset="0"/>
                        </a:rPr>
                        <a:t>Poor</a:t>
                      </a:r>
                    </a:p>
                  </a:txBody>
                  <a:tcPr anchor="ctr"/>
                </a:tc>
                <a:tc>
                  <a:txBody>
                    <a:bodyPr/>
                    <a:lstStyle/>
                    <a:p>
                      <a:pPr algn="ctr"/>
                      <a:r>
                        <a:rPr lang="en-PH" sz="2000" dirty="0">
                          <a:latin typeface="Arial Narrow" panose="020B0606020202030204" pitchFamily="34" charset="0"/>
                        </a:rPr>
                        <a:t>1</a:t>
                      </a:r>
                    </a:p>
                  </a:txBody>
                  <a:tcPr anchor="ctr"/>
                </a:tc>
                <a:tc>
                  <a:txBody>
                    <a:bodyPr/>
                    <a:lstStyle/>
                    <a:p>
                      <a:r>
                        <a:rPr lang="en-PH" sz="2000" dirty="0">
                          <a:latin typeface="Arial Narrow" panose="020B0606020202030204" pitchFamily="34" charset="0"/>
                        </a:rPr>
                        <a:t>50% and below</a:t>
                      </a:r>
                    </a:p>
                  </a:txBody>
                  <a:tcPr anchor="ctr"/>
                </a:tc>
                <a:tc>
                  <a:txBody>
                    <a:bodyPr/>
                    <a:lstStyle/>
                    <a:p>
                      <a:r>
                        <a:rPr lang="en-PH" sz="2000" dirty="0">
                          <a:latin typeface="Arial Narrow" panose="020B0606020202030204" pitchFamily="34" charset="0"/>
                        </a:rPr>
                        <a:t>50% and below</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8594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pth of field green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itle 5"/>
          <p:cNvSpPr>
            <a:spLocks noGrp="1"/>
          </p:cNvSpPr>
          <p:nvPr>
            <p:ph type="title"/>
          </p:nvPr>
        </p:nvSpPr>
        <p:spPr>
          <a:xfrm>
            <a:off x="1824039" y="365125"/>
            <a:ext cx="8543925" cy="1708150"/>
          </a:xfrm>
        </p:spPr>
        <p:txBody>
          <a:bodyPr>
            <a:normAutofit fontScale="90000"/>
          </a:bodyPr>
          <a:lstStyle/>
          <a:p>
            <a:pPr algn="ctr"/>
            <a:r>
              <a:rPr lang="en-US" altLang="id-ID" sz="4800" b="1">
                <a:latin typeface="AR CARTER" pitchFamily="2" charset="0"/>
              </a:rPr>
              <a:t>                  </a:t>
            </a:r>
            <a:r>
              <a:rPr lang="en-US" altLang="id-ID" sz="4800" b="1" u="sng">
                <a:latin typeface="AR CARTER" pitchFamily="2" charset="0"/>
              </a:rPr>
              <a:t>Why shift to SPMS</a:t>
            </a:r>
            <a:r>
              <a:rPr lang="en-US" altLang="id-ID" sz="4800" b="1">
                <a:latin typeface="AR CARTER" pitchFamily="2" charset="0"/>
              </a:rPr>
              <a:t>?</a:t>
            </a:r>
            <a:br>
              <a:rPr lang="en-US" altLang="id-ID" sz="4800" b="1">
                <a:latin typeface="AR CARTER" pitchFamily="2" charset="0"/>
              </a:rPr>
            </a:br>
            <a:r>
              <a:rPr lang="en-US" altLang="id-ID" sz="4800" b="1">
                <a:latin typeface="AR CARTER" pitchFamily="2" charset="0"/>
              </a:rPr>
              <a:t>                 3 Objectives</a:t>
            </a:r>
            <a:endParaRPr lang="en-PH" altLang="id-ID" sz="4800" b="1">
              <a:latin typeface="AR CARTER" pitchFamily="2" charset="0"/>
            </a:endParaRPr>
          </a:p>
        </p:txBody>
      </p:sp>
      <p:sp>
        <p:nvSpPr>
          <p:cNvPr id="7172" name="TextBox 1"/>
          <p:cNvSpPr txBox="1">
            <a:spLocks noChangeArrowheads="1"/>
          </p:cNvSpPr>
          <p:nvPr/>
        </p:nvSpPr>
        <p:spPr bwMode="auto">
          <a:xfrm>
            <a:off x="2276475" y="2692400"/>
            <a:ext cx="784383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id-ID" sz="7200">
                <a:latin typeface="AR CARTER" pitchFamily="2" charset="0"/>
              </a:rPr>
              <a:t>1. Alignment </a:t>
            </a:r>
          </a:p>
          <a:p>
            <a:pPr>
              <a:lnSpc>
                <a:spcPct val="100000"/>
              </a:lnSpc>
              <a:spcBef>
                <a:spcPct val="0"/>
              </a:spcBef>
              <a:buFontTx/>
              <a:buNone/>
            </a:pPr>
            <a:r>
              <a:rPr lang="en-US" altLang="id-ID" sz="7200">
                <a:latin typeface="AR CARTER" pitchFamily="2" charset="0"/>
              </a:rPr>
              <a:t>2. Accountability</a:t>
            </a:r>
          </a:p>
          <a:p>
            <a:pPr>
              <a:lnSpc>
                <a:spcPct val="100000"/>
              </a:lnSpc>
              <a:spcBef>
                <a:spcPct val="0"/>
              </a:spcBef>
              <a:buFontTx/>
              <a:buNone/>
            </a:pPr>
            <a:r>
              <a:rPr lang="en-US" altLang="id-ID" sz="7200">
                <a:latin typeface="AR CARTER" pitchFamily="2" charset="0"/>
              </a:rPr>
              <a:t>3. Linkage</a:t>
            </a:r>
            <a:endParaRPr lang="en-PH" altLang="id-ID" sz="7200">
              <a:latin typeface="AR CARTER" pitchFamily="2" charset="0"/>
            </a:endParaRPr>
          </a:p>
        </p:txBody>
      </p:sp>
    </p:spTree>
    <p:extLst>
      <p:ext uri="{BB962C8B-B14F-4D97-AF65-F5344CB8AC3E}">
        <p14:creationId xmlns:p14="http://schemas.microsoft.com/office/powerpoint/2010/main" val="22377891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5567662" y="3002167"/>
            <a:ext cx="2272987" cy="2209800"/>
          </a:xfrm>
          <a:solidFill>
            <a:schemeClr val="accent1">
              <a:lumMod val="40000"/>
              <a:lumOff val="60000"/>
            </a:schemeClr>
          </a:solidFill>
        </p:spPr>
        <p:txBody>
          <a:bodyPr/>
          <a:lstStyle/>
          <a:p>
            <a:r>
              <a:rPr lang="en-US" sz="2000" dirty="0">
                <a:solidFill>
                  <a:srgbClr val="002060"/>
                </a:solidFill>
                <a:latin typeface="Arial Narrow" panose="020B0606020202030204" pitchFamily="34" charset="0"/>
              </a:rPr>
              <a:t>130% ^      </a:t>
            </a:r>
            <a:r>
              <a:rPr lang="en-US" sz="2000" dirty="0">
                <a:solidFill>
                  <a:srgbClr val="002060"/>
                </a:solidFill>
                <a:latin typeface="Arial Narrow" panose="020B0606020202030204" pitchFamily="34" charset="0"/>
              </a:rPr>
              <a:t>=	 5</a:t>
            </a:r>
          </a:p>
          <a:p>
            <a:r>
              <a:rPr lang="en-US" sz="2000" dirty="0">
                <a:solidFill>
                  <a:srgbClr val="002060"/>
                </a:solidFill>
                <a:latin typeface="Arial Narrow" panose="020B0606020202030204" pitchFamily="34" charset="0"/>
              </a:rPr>
              <a:t>115-129%        </a:t>
            </a:r>
            <a:r>
              <a:rPr lang="en-US" sz="2000" dirty="0">
                <a:solidFill>
                  <a:srgbClr val="002060"/>
                </a:solidFill>
                <a:latin typeface="Arial Narrow" panose="020B0606020202030204" pitchFamily="34" charset="0"/>
              </a:rPr>
              <a:t>=	 4</a:t>
            </a:r>
          </a:p>
          <a:p>
            <a:r>
              <a:rPr lang="en-US" sz="2000" dirty="0">
                <a:solidFill>
                  <a:srgbClr val="002060"/>
                </a:solidFill>
                <a:latin typeface="Arial Narrow" panose="020B0606020202030204" pitchFamily="34" charset="0"/>
              </a:rPr>
              <a:t>100-114%        </a:t>
            </a:r>
            <a:r>
              <a:rPr lang="en-US" sz="2000" dirty="0">
                <a:solidFill>
                  <a:srgbClr val="002060"/>
                </a:solidFill>
                <a:latin typeface="Arial Narrow" panose="020B0606020202030204" pitchFamily="34" charset="0"/>
              </a:rPr>
              <a:t>=	 3</a:t>
            </a:r>
          </a:p>
          <a:p>
            <a:r>
              <a:rPr lang="en-US" sz="2000" dirty="0">
                <a:solidFill>
                  <a:srgbClr val="002060"/>
                </a:solidFill>
                <a:latin typeface="Arial Narrow" panose="020B0606020202030204" pitchFamily="34" charset="0"/>
              </a:rPr>
              <a:t>99%-51%         </a:t>
            </a:r>
            <a:r>
              <a:rPr lang="en-US" sz="2000" dirty="0">
                <a:solidFill>
                  <a:srgbClr val="002060"/>
                </a:solidFill>
                <a:latin typeface="Arial Narrow" panose="020B0606020202030204" pitchFamily="34" charset="0"/>
              </a:rPr>
              <a:t>=	 2</a:t>
            </a:r>
          </a:p>
          <a:p>
            <a:r>
              <a:rPr lang="en-US" sz="2000" dirty="0">
                <a:solidFill>
                  <a:srgbClr val="002060"/>
                </a:solidFill>
                <a:latin typeface="Arial Narrow" panose="020B0606020202030204" pitchFamily="34" charset="0"/>
              </a:rPr>
              <a:t>50% &amp; less =	 1</a:t>
            </a:r>
          </a:p>
        </p:txBody>
      </p:sp>
      <p:sp>
        <p:nvSpPr>
          <p:cNvPr id="2" name="Title 1"/>
          <p:cNvSpPr>
            <a:spLocks noGrp="1"/>
          </p:cNvSpPr>
          <p:nvPr>
            <p:ph type="title"/>
          </p:nvPr>
        </p:nvSpPr>
        <p:spPr>
          <a:xfrm>
            <a:off x="2261076" y="321790"/>
            <a:ext cx="7830294" cy="1143000"/>
          </a:xfrm>
        </p:spPr>
        <p:txBody>
          <a:bodyPr>
            <a:normAutofit/>
          </a:bodyPr>
          <a:lstStyle/>
          <a:p>
            <a:r>
              <a:rPr lang="en-US" sz="2800" dirty="0">
                <a:latin typeface="Arial Narrow" panose="020B0606020202030204" pitchFamily="34" charset="0"/>
              </a:rPr>
              <a:t>“100% of requested letters accurately prepared 15 </a:t>
            </a:r>
            <a:r>
              <a:rPr lang="en-US" sz="2800" dirty="0" err="1">
                <a:latin typeface="Arial Narrow" panose="020B0606020202030204" pitchFamily="34" charset="0"/>
              </a:rPr>
              <a:t>mins</a:t>
            </a:r>
            <a:r>
              <a:rPr lang="en-US" sz="2800" dirty="0">
                <a:latin typeface="Arial Narrow" panose="020B0606020202030204" pitchFamily="34" charset="0"/>
              </a:rPr>
              <a:t>. from instruction”</a:t>
            </a:r>
          </a:p>
        </p:txBody>
      </p:sp>
      <p:sp>
        <p:nvSpPr>
          <p:cNvPr id="4" name="TextBox 3"/>
          <p:cNvSpPr txBox="1"/>
          <p:nvPr/>
        </p:nvSpPr>
        <p:spPr>
          <a:xfrm>
            <a:off x="3700895" y="1669968"/>
            <a:ext cx="1473826" cy="1015663"/>
          </a:xfrm>
          <a:prstGeom prst="rect">
            <a:avLst/>
          </a:prstGeom>
          <a:solidFill>
            <a:srgbClr val="FFC000"/>
          </a:solidFill>
        </p:spPr>
        <p:txBody>
          <a:bodyPr wrap="square" rtlCol="0">
            <a:spAutoFit/>
          </a:bodyPr>
          <a:lstStyle/>
          <a:p>
            <a:pPr algn="ctr"/>
            <a:r>
              <a:rPr lang="en-PH" sz="6000" b="1" dirty="0">
                <a:solidFill>
                  <a:srgbClr val="FFFFFF"/>
                </a:solidFill>
                <a:effectLst>
                  <a:outerShdw blurRad="38100" dist="38100" dir="2700000" algn="tl">
                    <a:srgbClr val="000000">
                      <a:alpha val="43137"/>
                    </a:srgbClr>
                  </a:outerShdw>
                </a:effectLst>
                <a:latin typeface="Arial Narrow" panose="020B0606020202030204" pitchFamily="34" charset="0"/>
              </a:rPr>
              <a:t>Q</a:t>
            </a:r>
          </a:p>
        </p:txBody>
      </p:sp>
      <p:sp>
        <p:nvSpPr>
          <p:cNvPr id="5" name="TextBox 4"/>
          <p:cNvSpPr txBox="1"/>
          <p:nvPr/>
        </p:nvSpPr>
        <p:spPr>
          <a:xfrm>
            <a:off x="6003664" y="1669967"/>
            <a:ext cx="1200150" cy="1015663"/>
          </a:xfrm>
          <a:prstGeom prst="rect">
            <a:avLst/>
          </a:prstGeom>
          <a:solidFill>
            <a:schemeClr val="accent1">
              <a:lumMod val="40000"/>
              <a:lumOff val="60000"/>
            </a:schemeClr>
          </a:solidFill>
        </p:spPr>
        <p:txBody>
          <a:bodyPr wrap="square" rtlCol="0">
            <a:spAutoFit/>
          </a:bodyPr>
          <a:lstStyle/>
          <a:p>
            <a:pPr algn="ctr"/>
            <a:r>
              <a:rPr lang="en-PH" sz="6000" b="1" dirty="0">
                <a:solidFill>
                  <a:srgbClr val="002060"/>
                </a:solidFill>
                <a:effectLst>
                  <a:outerShdw blurRad="38100" dist="38100" dir="2700000" algn="tl">
                    <a:srgbClr val="000000">
                      <a:alpha val="43137"/>
                    </a:srgbClr>
                  </a:outerShdw>
                </a:effectLst>
                <a:latin typeface="Arial Narrow" panose="020B0606020202030204" pitchFamily="34" charset="0"/>
              </a:rPr>
              <a:t>E</a:t>
            </a:r>
          </a:p>
        </p:txBody>
      </p:sp>
      <p:sp>
        <p:nvSpPr>
          <p:cNvPr id="6" name="TextBox 5"/>
          <p:cNvSpPr txBox="1"/>
          <p:nvPr/>
        </p:nvSpPr>
        <p:spPr>
          <a:xfrm>
            <a:off x="8032757" y="1669968"/>
            <a:ext cx="1200150" cy="1015663"/>
          </a:xfrm>
          <a:prstGeom prst="rect">
            <a:avLst/>
          </a:prstGeom>
          <a:solidFill>
            <a:srgbClr val="92D050"/>
          </a:solidFill>
        </p:spPr>
        <p:txBody>
          <a:bodyPr wrap="square" rtlCol="0">
            <a:spAutoFit/>
          </a:bodyPr>
          <a:lstStyle/>
          <a:p>
            <a:pPr algn="ctr"/>
            <a:r>
              <a:rPr lang="en-PH" sz="6000" b="1" dirty="0">
                <a:solidFill>
                  <a:srgbClr val="FFFFFF"/>
                </a:solidFill>
                <a:effectLst>
                  <a:outerShdw blurRad="38100" dist="38100" dir="2700000" algn="tl">
                    <a:srgbClr val="000000">
                      <a:alpha val="43137"/>
                    </a:srgbClr>
                  </a:outerShdw>
                </a:effectLst>
                <a:latin typeface="Arial Narrow" panose="020B0606020202030204" pitchFamily="34" charset="0"/>
              </a:rPr>
              <a:t>T</a:t>
            </a:r>
          </a:p>
        </p:txBody>
      </p:sp>
      <p:sp>
        <p:nvSpPr>
          <p:cNvPr id="11" name="Content Placeholder 2"/>
          <p:cNvSpPr txBox="1">
            <a:spLocks/>
          </p:cNvSpPr>
          <p:nvPr/>
        </p:nvSpPr>
        <p:spPr bwMode="auto">
          <a:xfrm>
            <a:off x="1958759" y="3002167"/>
            <a:ext cx="3399487" cy="2590800"/>
          </a:xfrm>
          <a:prstGeom prst="rect">
            <a:avLst/>
          </a:prstGeom>
          <a:solidFill>
            <a:srgbClr val="FFC000"/>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fontAlgn="base">
              <a:spcBef>
                <a:spcPct val="20000"/>
              </a:spcBef>
              <a:spcAft>
                <a:spcPct val="0"/>
              </a:spcAft>
              <a:buClr>
                <a:schemeClr val="hlink"/>
              </a:buClr>
              <a:buSzPct val="120000"/>
              <a:buFontTx/>
              <a:buChar char="•"/>
              <a:defRPr/>
            </a:pPr>
            <a:r>
              <a:rPr lang="en-US" b="1" kern="0" dirty="0">
                <a:latin typeface="Arial Narrow" panose="020B0606020202030204" pitchFamily="34" charset="0"/>
              </a:rPr>
              <a:t>No error 		= 5</a:t>
            </a:r>
          </a:p>
          <a:p>
            <a:pPr marL="342900" indent="-342900" fontAlgn="base">
              <a:spcBef>
                <a:spcPct val="20000"/>
              </a:spcBef>
              <a:spcAft>
                <a:spcPct val="0"/>
              </a:spcAft>
              <a:buClr>
                <a:schemeClr val="hlink"/>
              </a:buClr>
              <a:buSzPct val="120000"/>
              <a:buFontTx/>
              <a:buChar char="•"/>
              <a:defRPr/>
            </a:pPr>
            <a:r>
              <a:rPr lang="en-US" b="1" kern="0" dirty="0">
                <a:latin typeface="Arial Narrow" panose="020B0606020202030204" pitchFamily="34" charset="0"/>
              </a:rPr>
              <a:t>1 minor error	           	= 4</a:t>
            </a:r>
          </a:p>
          <a:p>
            <a:pPr marL="342900" indent="-342900" fontAlgn="base">
              <a:spcBef>
                <a:spcPct val="20000"/>
              </a:spcBef>
              <a:spcAft>
                <a:spcPct val="0"/>
              </a:spcAft>
              <a:buClr>
                <a:schemeClr val="hlink"/>
              </a:buClr>
              <a:buSzPct val="120000"/>
              <a:buFontTx/>
              <a:buChar char="•"/>
              <a:defRPr/>
            </a:pPr>
            <a:r>
              <a:rPr lang="en-US" b="1" kern="0" dirty="0">
                <a:latin typeface="Arial Narrow" panose="020B0606020202030204" pitchFamily="34" charset="0"/>
              </a:rPr>
              <a:t>2 or more minor errors 	= 3</a:t>
            </a:r>
          </a:p>
          <a:p>
            <a:pPr marL="342900" indent="-342900" fontAlgn="base">
              <a:spcBef>
                <a:spcPct val="20000"/>
              </a:spcBef>
              <a:spcAft>
                <a:spcPct val="0"/>
              </a:spcAft>
              <a:buClr>
                <a:schemeClr val="hlink"/>
              </a:buClr>
              <a:buSzPct val="120000"/>
              <a:buFontTx/>
              <a:buChar char="•"/>
              <a:defRPr/>
            </a:pPr>
            <a:r>
              <a:rPr lang="en-US" b="1" kern="0" dirty="0">
                <a:latin typeface="Arial Narrow" panose="020B0606020202030204" pitchFamily="34" charset="0"/>
              </a:rPr>
              <a:t>1 major revision	    	= 2</a:t>
            </a:r>
          </a:p>
          <a:p>
            <a:pPr marL="342900" indent="-342900" fontAlgn="base">
              <a:spcBef>
                <a:spcPct val="20000"/>
              </a:spcBef>
              <a:spcAft>
                <a:spcPct val="0"/>
              </a:spcAft>
              <a:buClr>
                <a:schemeClr val="hlink"/>
              </a:buClr>
              <a:buSzPct val="120000"/>
              <a:buFontTx/>
              <a:buChar char="•"/>
              <a:defRPr/>
            </a:pPr>
            <a:r>
              <a:rPr lang="en-US" b="1" kern="0" dirty="0">
                <a:latin typeface="Arial Narrow" panose="020B0606020202030204" pitchFamily="34" charset="0"/>
              </a:rPr>
              <a:t>2 or more major revisions  = 1</a:t>
            </a:r>
          </a:p>
        </p:txBody>
      </p:sp>
      <p:sp>
        <p:nvSpPr>
          <p:cNvPr id="12" name="Content Placeholder 2"/>
          <p:cNvSpPr txBox="1">
            <a:spLocks/>
          </p:cNvSpPr>
          <p:nvPr/>
        </p:nvSpPr>
        <p:spPr bwMode="auto">
          <a:xfrm>
            <a:off x="8050064" y="3002167"/>
            <a:ext cx="2427534" cy="1828800"/>
          </a:xfrm>
          <a:prstGeom prst="rect">
            <a:avLst/>
          </a:prstGeom>
          <a:solidFill>
            <a:srgbClr val="92D050"/>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fontAlgn="base">
              <a:spcBef>
                <a:spcPct val="20000"/>
              </a:spcBef>
              <a:spcAft>
                <a:spcPct val="0"/>
              </a:spcAft>
              <a:buClr>
                <a:schemeClr val="hlink"/>
              </a:buClr>
              <a:buSzPct val="120000"/>
              <a:buFontTx/>
              <a:buChar char="•"/>
              <a:defRPr/>
            </a:pPr>
            <a:r>
              <a:rPr lang="en-US" sz="1600" kern="0" dirty="0">
                <a:solidFill>
                  <a:srgbClr val="002060"/>
                </a:solidFill>
                <a:latin typeface="Arial Narrow" panose="020B0606020202030204" pitchFamily="34" charset="0"/>
              </a:rPr>
              <a:t>Less than 15 </a:t>
            </a:r>
            <a:r>
              <a:rPr lang="en-US" sz="1600" kern="0" dirty="0" err="1">
                <a:solidFill>
                  <a:srgbClr val="002060"/>
                </a:solidFill>
                <a:latin typeface="Arial Narrow" panose="020B0606020202030204" pitchFamily="34" charset="0"/>
              </a:rPr>
              <a:t>mins</a:t>
            </a:r>
            <a:r>
              <a:rPr lang="en-US" sz="1600" kern="0" dirty="0">
                <a:solidFill>
                  <a:srgbClr val="002060"/>
                </a:solidFill>
                <a:latin typeface="Arial Narrow" panose="020B0606020202030204" pitchFamily="34" charset="0"/>
              </a:rPr>
              <a:t>.	=  5</a:t>
            </a:r>
          </a:p>
          <a:p>
            <a:pPr marL="342900" indent="-342900" fontAlgn="base">
              <a:spcBef>
                <a:spcPct val="20000"/>
              </a:spcBef>
              <a:spcAft>
                <a:spcPct val="0"/>
              </a:spcAft>
              <a:buClr>
                <a:schemeClr val="hlink"/>
              </a:buClr>
              <a:buSzPct val="120000"/>
              <a:buFontTx/>
              <a:buChar char="•"/>
              <a:defRPr/>
            </a:pPr>
            <a:r>
              <a:rPr lang="en-US" sz="1600" kern="0" dirty="0">
                <a:solidFill>
                  <a:srgbClr val="002060"/>
                </a:solidFill>
                <a:latin typeface="Arial Narrow" panose="020B0606020202030204" pitchFamily="34" charset="0"/>
              </a:rPr>
              <a:t>15 </a:t>
            </a:r>
            <a:r>
              <a:rPr lang="en-US" sz="1600" kern="0" dirty="0" err="1">
                <a:solidFill>
                  <a:srgbClr val="002060"/>
                </a:solidFill>
                <a:latin typeface="Arial Narrow" panose="020B0606020202030204" pitchFamily="34" charset="0"/>
              </a:rPr>
              <a:t>mins</a:t>
            </a:r>
            <a:r>
              <a:rPr lang="en-US" sz="1600" kern="0" dirty="0">
                <a:solidFill>
                  <a:srgbClr val="002060"/>
                </a:solidFill>
                <a:latin typeface="Arial Narrow" panose="020B0606020202030204" pitchFamily="34" charset="0"/>
              </a:rPr>
              <a:t>.	=  4</a:t>
            </a:r>
          </a:p>
          <a:p>
            <a:pPr marL="342900" indent="-342900" fontAlgn="base">
              <a:spcBef>
                <a:spcPct val="20000"/>
              </a:spcBef>
              <a:spcAft>
                <a:spcPct val="0"/>
              </a:spcAft>
              <a:buClr>
                <a:schemeClr val="hlink"/>
              </a:buClr>
              <a:buSzPct val="120000"/>
              <a:buFontTx/>
              <a:buChar char="•"/>
              <a:defRPr/>
            </a:pPr>
            <a:r>
              <a:rPr lang="en-US" sz="1600" kern="0" dirty="0">
                <a:solidFill>
                  <a:srgbClr val="002060"/>
                </a:solidFill>
                <a:latin typeface="Arial Narrow" panose="020B0606020202030204" pitchFamily="34" charset="0"/>
              </a:rPr>
              <a:t>16-20 </a:t>
            </a:r>
            <a:r>
              <a:rPr lang="en-US" sz="1600" kern="0" dirty="0" err="1">
                <a:solidFill>
                  <a:srgbClr val="002060"/>
                </a:solidFill>
                <a:latin typeface="Arial Narrow" panose="020B0606020202030204" pitchFamily="34" charset="0"/>
              </a:rPr>
              <a:t>mins</a:t>
            </a:r>
            <a:r>
              <a:rPr lang="en-US" sz="1600" kern="0" dirty="0">
                <a:solidFill>
                  <a:srgbClr val="002060"/>
                </a:solidFill>
                <a:latin typeface="Arial Narrow" panose="020B0606020202030204" pitchFamily="34" charset="0"/>
              </a:rPr>
              <a:t>.	=  3</a:t>
            </a:r>
          </a:p>
          <a:p>
            <a:pPr marL="342900" indent="-342900" fontAlgn="base">
              <a:spcBef>
                <a:spcPct val="20000"/>
              </a:spcBef>
              <a:spcAft>
                <a:spcPct val="0"/>
              </a:spcAft>
              <a:buClr>
                <a:schemeClr val="hlink"/>
              </a:buClr>
              <a:buSzPct val="120000"/>
              <a:buFontTx/>
              <a:buChar char="•"/>
              <a:defRPr/>
            </a:pPr>
            <a:r>
              <a:rPr lang="en-US" sz="1600" kern="0" dirty="0">
                <a:solidFill>
                  <a:srgbClr val="002060"/>
                </a:solidFill>
                <a:latin typeface="Arial Narrow" panose="020B0606020202030204" pitchFamily="34" charset="0"/>
              </a:rPr>
              <a:t>21-25 mins.-1 hr.	=  2</a:t>
            </a:r>
          </a:p>
          <a:p>
            <a:pPr marL="342900" indent="-342900" fontAlgn="base">
              <a:spcBef>
                <a:spcPct val="20000"/>
              </a:spcBef>
              <a:spcAft>
                <a:spcPct val="0"/>
              </a:spcAft>
              <a:buClr>
                <a:schemeClr val="hlink"/>
              </a:buClr>
              <a:buSzPct val="120000"/>
              <a:buFontTx/>
              <a:buChar char="•"/>
              <a:defRPr/>
            </a:pPr>
            <a:r>
              <a:rPr lang="en-US" sz="1600" kern="0" dirty="0">
                <a:solidFill>
                  <a:srgbClr val="002060"/>
                </a:solidFill>
                <a:latin typeface="Arial Narrow" panose="020B0606020202030204" pitchFamily="34" charset="0"/>
              </a:rPr>
              <a:t>More than 1 hr.	= 1</a:t>
            </a:r>
          </a:p>
        </p:txBody>
      </p:sp>
      <p:sp>
        <p:nvSpPr>
          <p:cNvPr id="13" name="Footer Placeholder 2"/>
          <p:cNvSpPr>
            <a:spLocks noGrp="1"/>
          </p:cNvSpPr>
          <p:nvPr>
            <p:ph type="ftr" sz="quarter" idx="11"/>
          </p:nvPr>
        </p:nvSpPr>
        <p:spPr>
          <a:xfrm>
            <a:off x="7162801" y="6416736"/>
            <a:ext cx="3541595" cy="365125"/>
          </a:xfrm>
        </p:spPr>
        <p:txBody>
          <a:bodyPr/>
          <a:lstStyle/>
          <a:p>
            <a:r>
              <a:rPr lang="en-US" sz="900" i="1" dirty="0"/>
              <a:t>Adapted from the SPMS Presentation Materials </a:t>
            </a:r>
          </a:p>
          <a:p>
            <a:r>
              <a:rPr lang="en-US" sz="900" i="1" dirty="0"/>
              <a:t>of the Municipality of </a:t>
            </a:r>
            <a:r>
              <a:rPr lang="en-US" sz="900" i="1" dirty="0" err="1"/>
              <a:t>Jagna</a:t>
            </a:r>
            <a:r>
              <a:rPr lang="en-US" sz="900" i="1" dirty="0"/>
              <a:t> Bohol (http://jagna.gov.ph/event/spms-workshop-for-opcr-ipcr)</a:t>
            </a:r>
          </a:p>
        </p:txBody>
      </p:sp>
    </p:spTree>
    <p:extLst>
      <p:ext uri="{BB962C8B-B14F-4D97-AF65-F5344CB8AC3E}">
        <p14:creationId xmlns:p14="http://schemas.microsoft.com/office/powerpoint/2010/main" val="141031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bg/>
                                          </p:spTgt>
                                        </p:tgtEl>
                                        <p:attrNameLst>
                                          <p:attrName>style.visibility</p:attrName>
                                        </p:attrNameLst>
                                      </p:cBhvr>
                                      <p:to>
                                        <p:strVal val="visible"/>
                                      </p:to>
                                    </p:set>
                                    <p:anim calcmode="lin" valueType="num">
                                      <p:cBhvr additive="base">
                                        <p:cTn id="13"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 calcmode="lin" valueType="num">
                                      <p:cBhvr additive="base">
                                        <p:cTn id="25"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anim calcmode="lin" valueType="num">
                                      <p:cBhvr additive="base">
                                        <p:cTn id="31"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 calcmode="lin" valueType="num">
                                      <p:cBhvr additive="base">
                                        <p:cTn id="37"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xEl>
                                              <p:pRg st="4" end="4"/>
                                            </p:txEl>
                                          </p:spTgt>
                                        </p:tgtEl>
                                        <p:attrNameLst>
                                          <p:attrName>style.visibility</p:attrName>
                                        </p:attrNameLst>
                                      </p:cBhvr>
                                      <p:to>
                                        <p:strVal val="visible"/>
                                      </p:to>
                                    </p:set>
                                    <p:anim calcmode="lin" valueType="num">
                                      <p:cBhvr additive="base">
                                        <p:cTn id="4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1428" y="888078"/>
            <a:ext cx="6172200" cy="3086100"/>
          </a:xfrm>
        </p:spPr>
        <p:txBody>
          <a:bodyPr/>
          <a:lstStyle/>
          <a:p>
            <a:r>
              <a:rPr lang="en-US" sz="2700" dirty="0">
                <a:latin typeface="Arial Narrow" panose="020B0606020202030204" pitchFamily="34" charset="0"/>
              </a:rPr>
              <a:t>Superiors can have </a:t>
            </a:r>
            <a:r>
              <a:rPr lang="en-US" sz="2700">
                <a:latin typeface="Arial Narrow" panose="020B0606020202030204" pitchFamily="34" charset="0"/>
              </a:rPr>
              <a:t>a differentaction </a:t>
            </a:r>
            <a:r>
              <a:rPr lang="en-US" sz="2700" dirty="0">
                <a:latin typeface="Arial Narrow" panose="020B0606020202030204" pitchFamily="34" charset="0"/>
              </a:rPr>
              <a:t>time from that of their subordinates, to give them time allowance to review the output of their staff &amp; further improve it</a:t>
            </a:r>
          </a:p>
        </p:txBody>
      </p:sp>
      <p:sp>
        <p:nvSpPr>
          <p:cNvPr id="2" name="Title 1"/>
          <p:cNvSpPr>
            <a:spLocks noGrp="1"/>
          </p:cNvSpPr>
          <p:nvPr>
            <p:ph type="title"/>
          </p:nvPr>
        </p:nvSpPr>
        <p:spPr>
          <a:xfrm>
            <a:off x="4062042" y="535860"/>
            <a:ext cx="5314950" cy="1038225"/>
          </a:xfrm>
        </p:spPr>
        <p:txBody>
          <a:bodyPr>
            <a:normAutofit/>
          </a:bodyPr>
          <a:lstStyle/>
          <a:p>
            <a:r>
              <a:rPr lang="en-US" sz="4800" dirty="0" err="1">
                <a:latin typeface="Arial Narrow" panose="020B0606020202030204" pitchFamily="34" charset="0"/>
              </a:rPr>
              <a:t>imeliness</a:t>
            </a:r>
            <a:endParaRPr lang="en-US" sz="4800" dirty="0">
              <a:latin typeface="Arial Narrow" panose="020B0606020202030204" pitchFamily="34" charset="0"/>
            </a:endParaRPr>
          </a:p>
        </p:txBody>
      </p:sp>
      <p:sp>
        <p:nvSpPr>
          <p:cNvPr id="4" name="TextBox 3"/>
          <p:cNvSpPr txBox="1"/>
          <p:nvPr/>
        </p:nvSpPr>
        <p:spPr>
          <a:xfrm>
            <a:off x="2861892" y="535859"/>
            <a:ext cx="1200150" cy="923330"/>
          </a:xfrm>
          <a:prstGeom prst="rect">
            <a:avLst/>
          </a:prstGeom>
          <a:solidFill>
            <a:srgbClr val="92D050"/>
          </a:solidFill>
        </p:spPr>
        <p:txBody>
          <a:bodyPr wrap="square" rtlCol="0">
            <a:spAutoFit/>
          </a:bodyPr>
          <a:lstStyle/>
          <a:p>
            <a:pPr algn="ctr"/>
            <a:r>
              <a:rPr lang="en-PH" sz="5400" b="1" dirty="0">
                <a:solidFill>
                  <a:srgbClr val="FFFFFF"/>
                </a:solidFill>
                <a:effectLst>
                  <a:outerShdw blurRad="38100" dist="38100" dir="2700000" algn="tl">
                    <a:srgbClr val="000000">
                      <a:alpha val="43137"/>
                    </a:srgbClr>
                  </a:outerShdw>
                </a:effectLst>
                <a:latin typeface="Arial Narrow" panose="020B0606020202030204" pitchFamily="34" charset="0"/>
              </a:rPr>
              <a:t>T</a:t>
            </a:r>
          </a:p>
        </p:txBody>
      </p:sp>
      <p:graphicFrame>
        <p:nvGraphicFramePr>
          <p:cNvPr id="5" name="Table 4"/>
          <p:cNvGraphicFramePr>
            <a:graphicFrameLocks noGrp="1"/>
          </p:cNvGraphicFramePr>
          <p:nvPr>
            <p:extLst/>
          </p:nvPr>
        </p:nvGraphicFramePr>
        <p:xfrm>
          <a:off x="3114916" y="3741689"/>
          <a:ext cx="6286500" cy="1097280"/>
        </p:xfrm>
        <a:graphic>
          <a:graphicData uri="http://schemas.openxmlformats.org/drawingml/2006/table">
            <a:tbl>
              <a:tblPr firstRow="1" bandRow="1">
                <a:tableStyleId>{5C22544A-7EE6-4342-B048-85BDC9FD1C3A}</a:tableStyleId>
              </a:tblPr>
              <a:tblGrid>
                <a:gridCol w="3143250">
                  <a:extLst>
                    <a:ext uri="{9D8B030D-6E8A-4147-A177-3AD203B41FA5}">
                      <a16:colId xmlns:a16="http://schemas.microsoft.com/office/drawing/2014/main" val="20000"/>
                    </a:ext>
                  </a:extLst>
                </a:gridCol>
                <a:gridCol w="3143250">
                  <a:extLst>
                    <a:ext uri="{9D8B030D-6E8A-4147-A177-3AD203B41FA5}">
                      <a16:colId xmlns:a16="http://schemas.microsoft.com/office/drawing/2014/main" val="20001"/>
                    </a:ext>
                  </a:extLst>
                </a:gridCol>
              </a:tblGrid>
              <a:tr h="358140">
                <a:tc>
                  <a:txBody>
                    <a:bodyPr/>
                    <a:lstStyle/>
                    <a:p>
                      <a:pPr algn="ctr"/>
                      <a:r>
                        <a:rPr lang="en-US" sz="2100" b="1" dirty="0">
                          <a:solidFill>
                            <a:srgbClr val="FFFF00"/>
                          </a:solidFill>
                          <a:effectLst>
                            <a:outerShdw blurRad="38100" dist="38100" dir="2700000" algn="tl">
                              <a:srgbClr val="000000">
                                <a:alpha val="43137"/>
                              </a:srgbClr>
                            </a:outerShdw>
                          </a:effectLst>
                          <a:latin typeface="Arial Narrow" panose="020B0606020202030204" pitchFamily="34" charset="0"/>
                        </a:rPr>
                        <a:t>Superior</a:t>
                      </a:r>
                    </a:p>
                  </a:txBody>
                  <a:tcPr marL="68580" marR="68580" marT="34290" marB="34290"/>
                </a:tc>
                <a:tc>
                  <a:txBody>
                    <a:bodyPr/>
                    <a:lstStyle/>
                    <a:p>
                      <a:pPr algn="ctr"/>
                      <a:r>
                        <a:rPr lang="en-US" sz="2100" b="1" dirty="0">
                          <a:solidFill>
                            <a:srgbClr val="FFFF00"/>
                          </a:solidFill>
                          <a:effectLst>
                            <a:outerShdw blurRad="38100" dist="38100" dir="2700000" algn="tl">
                              <a:srgbClr val="000000">
                                <a:alpha val="43137"/>
                              </a:srgbClr>
                            </a:outerShdw>
                          </a:effectLst>
                          <a:latin typeface="Arial Narrow" panose="020B0606020202030204" pitchFamily="34" charset="0"/>
                        </a:rPr>
                        <a:t>Staff</a:t>
                      </a:r>
                    </a:p>
                  </a:txBody>
                  <a:tcPr marL="68580" marR="68580" marT="34290" marB="34290"/>
                </a:tc>
                <a:extLst>
                  <a:ext uri="{0D108BD9-81ED-4DB2-BD59-A6C34878D82A}">
                    <a16:rowId xmlns:a16="http://schemas.microsoft.com/office/drawing/2014/main" val="10000"/>
                  </a:ext>
                </a:extLst>
              </a:tr>
              <a:tr h="708660">
                <a:tc>
                  <a:txBody>
                    <a:bodyPr/>
                    <a:lstStyle/>
                    <a:p>
                      <a:r>
                        <a:rPr lang="en-US" sz="2100" b="1" dirty="0">
                          <a:effectLst/>
                          <a:latin typeface="Arial Narrow" panose="020B0606020202030204" pitchFamily="34" charset="0"/>
                        </a:rPr>
                        <a:t>Submit</a:t>
                      </a:r>
                      <a:r>
                        <a:rPr lang="en-US" sz="2100" b="1" baseline="0" dirty="0">
                          <a:effectLst/>
                          <a:latin typeface="Arial Narrow" panose="020B0606020202030204" pitchFamily="34" charset="0"/>
                        </a:rPr>
                        <a:t> draft within 1 hour from request</a:t>
                      </a:r>
                      <a:endParaRPr lang="en-US" sz="2100" b="1" dirty="0">
                        <a:effectLst/>
                        <a:latin typeface="Arial Narrow" panose="020B0606020202030204" pitchFamily="34" charset="0"/>
                      </a:endParaRPr>
                    </a:p>
                  </a:txBody>
                  <a:tcPr marL="68580" marR="68580" marT="34290" marB="34290"/>
                </a:tc>
                <a:tc>
                  <a:txBody>
                    <a:bodyPr/>
                    <a:lstStyle/>
                    <a:p>
                      <a:r>
                        <a:rPr lang="en-US" sz="2100" b="1" dirty="0">
                          <a:effectLst/>
                          <a:latin typeface="Arial Narrow" panose="020B0606020202030204" pitchFamily="34" charset="0"/>
                        </a:rPr>
                        <a:t>Submit draft within</a:t>
                      </a:r>
                      <a:r>
                        <a:rPr lang="en-US" sz="2100" b="1" baseline="0" dirty="0">
                          <a:effectLst/>
                          <a:latin typeface="Arial Narrow" panose="020B0606020202030204" pitchFamily="34" charset="0"/>
                        </a:rPr>
                        <a:t> 15 </a:t>
                      </a:r>
                      <a:r>
                        <a:rPr lang="en-US" sz="2100" b="1" baseline="0" dirty="0" err="1">
                          <a:effectLst/>
                          <a:latin typeface="Arial Narrow" panose="020B0606020202030204" pitchFamily="34" charset="0"/>
                        </a:rPr>
                        <a:t>mins</a:t>
                      </a:r>
                      <a:r>
                        <a:rPr lang="en-US" sz="2100" b="1" baseline="0" dirty="0">
                          <a:effectLst/>
                          <a:latin typeface="Arial Narrow" panose="020B0606020202030204" pitchFamily="34" charset="0"/>
                        </a:rPr>
                        <a:t>. from request</a:t>
                      </a:r>
                      <a:endParaRPr lang="en-US" sz="2100" b="1" dirty="0">
                        <a:effectLst/>
                        <a:latin typeface="Arial Narrow" panose="020B0606020202030204" pitchFamily="34" charset="0"/>
                      </a:endParaRPr>
                    </a:p>
                  </a:txBody>
                  <a:tcPr marL="68580" marR="68580" marT="34290" marB="34290"/>
                </a:tc>
                <a:extLst>
                  <a:ext uri="{0D108BD9-81ED-4DB2-BD59-A6C34878D82A}">
                    <a16:rowId xmlns:a16="http://schemas.microsoft.com/office/drawing/2014/main" val="10001"/>
                  </a:ext>
                </a:extLst>
              </a:tr>
            </a:tbl>
          </a:graphicData>
        </a:graphic>
      </p:graphicFrame>
      <p:sp>
        <p:nvSpPr>
          <p:cNvPr id="7" name="Footer Placeholder 2"/>
          <p:cNvSpPr>
            <a:spLocks noGrp="1"/>
          </p:cNvSpPr>
          <p:nvPr>
            <p:ph type="ftr" sz="quarter" idx="11"/>
          </p:nvPr>
        </p:nvSpPr>
        <p:spPr>
          <a:xfrm>
            <a:off x="7162801" y="6465580"/>
            <a:ext cx="3541595" cy="365125"/>
          </a:xfrm>
        </p:spPr>
        <p:txBody>
          <a:bodyPr/>
          <a:lstStyle/>
          <a:p>
            <a:r>
              <a:rPr lang="en-US" sz="900" i="1" dirty="0"/>
              <a:t>Adapted from the SPMS Presentation Materials </a:t>
            </a:r>
          </a:p>
          <a:p>
            <a:r>
              <a:rPr lang="en-US" sz="900" i="1" dirty="0"/>
              <a:t>of the Municipality of </a:t>
            </a:r>
            <a:r>
              <a:rPr lang="en-US" sz="900" i="1" dirty="0" err="1"/>
              <a:t>Jagna</a:t>
            </a:r>
            <a:r>
              <a:rPr lang="en-US" sz="900" i="1" dirty="0"/>
              <a:t> Bohol (http://jagna.gov.ph/event/spms-workshop-for-opcr-ipcr)</a:t>
            </a:r>
          </a:p>
        </p:txBody>
      </p:sp>
    </p:spTree>
    <p:extLst>
      <p:ext uri="{BB962C8B-B14F-4D97-AF65-F5344CB8AC3E}">
        <p14:creationId xmlns:p14="http://schemas.microsoft.com/office/powerpoint/2010/main" val="843074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download (8).jpg"/>
          <p:cNvPicPr>
            <a:picLocks noChangeAspect="1" noChangeArrowheads="1"/>
          </p:cNvPicPr>
          <p:nvPr/>
        </p:nvPicPr>
        <p:blipFill>
          <a:blip r:embed="rId2" cstate="print"/>
          <a:srcRect/>
          <a:stretch>
            <a:fillRect/>
          </a:stretch>
        </p:blipFill>
        <p:spPr bwMode="auto">
          <a:xfrm>
            <a:off x="2349489" y="513380"/>
            <a:ext cx="2368175" cy="1628775"/>
          </a:xfrm>
          <a:prstGeom prst="rect">
            <a:avLst/>
          </a:prstGeom>
          <a:noFill/>
        </p:spPr>
      </p:pic>
      <p:sp>
        <p:nvSpPr>
          <p:cNvPr id="9" name="Cloud Callout 8"/>
          <p:cNvSpPr/>
          <p:nvPr/>
        </p:nvSpPr>
        <p:spPr>
          <a:xfrm>
            <a:off x="4489063" y="399079"/>
            <a:ext cx="4114800" cy="1028700"/>
          </a:xfrm>
          <a:prstGeom prst="cloudCallout">
            <a:avLst>
              <a:gd name="adj1" fmla="val -60199"/>
              <a:gd name="adj2" fmla="val 320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effectLst>
                  <a:outerShdw blurRad="38100" dist="38100" dir="2700000" algn="tl">
                    <a:srgbClr val="000000">
                      <a:alpha val="43137"/>
                    </a:srgbClr>
                  </a:outerShdw>
                </a:effectLst>
                <a:latin typeface="Arial Narrow" panose="020B0606020202030204" pitchFamily="34" charset="0"/>
              </a:rPr>
              <a:t>Let’s practice!</a:t>
            </a:r>
          </a:p>
        </p:txBody>
      </p:sp>
      <p:graphicFrame>
        <p:nvGraphicFramePr>
          <p:cNvPr id="13" name="Table 12"/>
          <p:cNvGraphicFramePr>
            <a:graphicFrameLocks noGrp="1"/>
          </p:cNvGraphicFramePr>
          <p:nvPr>
            <p:extLst/>
          </p:nvPr>
        </p:nvGraphicFramePr>
        <p:xfrm>
          <a:off x="2842984" y="2285029"/>
          <a:ext cx="6661520" cy="3284220"/>
        </p:xfrm>
        <a:graphic>
          <a:graphicData uri="http://schemas.openxmlformats.org/drawingml/2006/table">
            <a:tbl>
              <a:tblPr firstRow="1" bandRow="1">
                <a:tableStyleId>{5C22544A-7EE6-4342-B048-85BDC9FD1C3A}</a:tableStyleId>
              </a:tblPr>
              <a:tblGrid>
                <a:gridCol w="2494073">
                  <a:extLst>
                    <a:ext uri="{9D8B030D-6E8A-4147-A177-3AD203B41FA5}">
                      <a16:colId xmlns:a16="http://schemas.microsoft.com/office/drawing/2014/main" val="20000"/>
                    </a:ext>
                  </a:extLst>
                </a:gridCol>
                <a:gridCol w="2464575">
                  <a:extLst>
                    <a:ext uri="{9D8B030D-6E8A-4147-A177-3AD203B41FA5}">
                      <a16:colId xmlns:a16="http://schemas.microsoft.com/office/drawing/2014/main" val="20001"/>
                    </a:ext>
                  </a:extLst>
                </a:gridCol>
                <a:gridCol w="423861">
                  <a:extLst>
                    <a:ext uri="{9D8B030D-6E8A-4147-A177-3AD203B41FA5}">
                      <a16:colId xmlns:a16="http://schemas.microsoft.com/office/drawing/2014/main" val="20002"/>
                    </a:ext>
                  </a:extLst>
                </a:gridCol>
                <a:gridCol w="426337">
                  <a:extLst>
                    <a:ext uri="{9D8B030D-6E8A-4147-A177-3AD203B41FA5}">
                      <a16:colId xmlns:a16="http://schemas.microsoft.com/office/drawing/2014/main" val="20003"/>
                    </a:ext>
                  </a:extLst>
                </a:gridCol>
                <a:gridCol w="426337">
                  <a:extLst>
                    <a:ext uri="{9D8B030D-6E8A-4147-A177-3AD203B41FA5}">
                      <a16:colId xmlns:a16="http://schemas.microsoft.com/office/drawing/2014/main" val="20004"/>
                    </a:ext>
                  </a:extLst>
                </a:gridCol>
                <a:gridCol w="426337">
                  <a:extLst>
                    <a:ext uri="{9D8B030D-6E8A-4147-A177-3AD203B41FA5}">
                      <a16:colId xmlns:a16="http://schemas.microsoft.com/office/drawing/2014/main" val="20005"/>
                    </a:ext>
                  </a:extLst>
                </a:gridCol>
              </a:tblGrid>
              <a:tr h="571500">
                <a:tc>
                  <a:txBody>
                    <a:bodyPr/>
                    <a:lstStyle/>
                    <a:p>
                      <a:pPr algn="ctr"/>
                      <a:r>
                        <a:rPr lang="en-US" sz="1600" dirty="0">
                          <a:solidFill>
                            <a:schemeClr val="tx1"/>
                          </a:solidFill>
                          <a:effectLst/>
                          <a:latin typeface="Arial Narrow" panose="020B0606020202030204" pitchFamily="34" charset="0"/>
                        </a:rPr>
                        <a:t>SUCCESS INDICATOR</a:t>
                      </a:r>
                    </a:p>
                  </a:txBody>
                  <a:tcPr marL="68580" marR="68580" marT="34290" marB="34290" anchor="ctr"/>
                </a:tc>
                <a:tc>
                  <a:txBody>
                    <a:bodyPr/>
                    <a:lstStyle/>
                    <a:p>
                      <a:pPr algn="ctr"/>
                      <a:r>
                        <a:rPr lang="en-US" sz="1600" dirty="0">
                          <a:solidFill>
                            <a:schemeClr val="tx1"/>
                          </a:solidFill>
                          <a:effectLst/>
                          <a:latin typeface="Arial Narrow" panose="020B0606020202030204" pitchFamily="34" charset="0"/>
                        </a:rPr>
                        <a:t>ACTUAL ACCOMPLISHMENT</a:t>
                      </a:r>
                    </a:p>
                  </a:txBody>
                  <a:tcPr marL="68580" marR="68580" marT="34290" marB="34290"/>
                </a:tc>
                <a:tc>
                  <a:txBody>
                    <a:bodyPr/>
                    <a:lstStyle/>
                    <a:p>
                      <a:pPr algn="ctr"/>
                      <a:r>
                        <a:rPr lang="en-US" sz="3300" dirty="0">
                          <a:solidFill>
                            <a:schemeClr val="tx1"/>
                          </a:solidFill>
                          <a:effectLst/>
                          <a:latin typeface="Arial Narrow" panose="020B0606020202030204" pitchFamily="34" charset="0"/>
                        </a:rPr>
                        <a:t>Q</a:t>
                      </a:r>
                    </a:p>
                  </a:txBody>
                  <a:tcPr marL="68580" marR="68580" marT="34290" marB="34290"/>
                </a:tc>
                <a:tc>
                  <a:txBody>
                    <a:bodyPr/>
                    <a:lstStyle/>
                    <a:p>
                      <a:pPr algn="ctr"/>
                      <a:r>
                        <a:rPr lang="en-US" sz="3300" dirty="0">
                          <a:solidFill>
                            <a:schemeClr val="tx1"/>
                          </a:solidFill>
                          <a:effectLst/>
                          <a:latin typeface="Arial Narrow" panose="020B0606020202030204" pitchFamily="34" charset="0"/>
                        </a:rPr>
                        <a:t>E</a:t>
                      </a:r>
                    </a:p>
                  </a:txBody>
                  <a:tcPr marL="68580" marR="68580" marT="34290" marB="34290"/>
                </a:tc>
                <a:tc>
                  <a:txBody>
                    <a:bodyPr/>
                    <a:lstStyle/>
                    <a:p>
                      <a:pPr algn="ctr"/>
                      <a:r>
                        <a:rPr lang="en-US" sz="3300" dirty="0">
                          <a:solidFill>
                            <a:schemeClr val="tx1"/>
                          </a:solidFill>
                          <a:effectLst/>
                          <a:latin typeface="Arial Narrow" panose="020B0606020202030204" pitchFamily="34" charset="0"/>
                        </a:rPr>
                        <a:t>T</a:t>
                      </a:r>
                    </a:p>
                  </a:txBody>
                  <a:tcPr marL="68580" marR="68580" marT="34290" marB="34290"/>
                </a:tc>
                <a:tc>
                  <a:txBody>
                    <a:bodyPr/>
                    <a:lstStyle/>
                    <a:p>
                      <a:pPr algn="ctr"/>
                      <a:r>
                        <a:rPr lang="en-US" sz="1400" b="0" dirty="0">
                          <a:solidFill>
                            <a:schemeClr val="tx1"/>
                          </a:solidFill>
                          <a:effectLst/>
                          <a:latin typeface="Arial Narrow" panose="020B0606020202030204" pitchFamily="34" charset="0"/>
                        </a:rPr>
                        <a:t>Ave</a:t>
                      </a:r>
                    </a:p>
                  </a:txBody>
                  <a:tcPr marL="68580" marR="68580" marT="34290" marB="34290"/>
                </a:tc>
                <a:extLst>
                  <a:ext uri="{0D108BD9-81ED-4DB2-BD59-A6C34878D82A}">
                    <a16:rowId xmlns:a16="http://schemas.microsoft.com/office/drawing/2014/main" val="10000"/>
                  </a:ext>
                </a:extLst>
              </a:tr>
              <a:tr h="685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sng" dirty="0">
                          <a:solidFill>
                            <a:schemeClr val="tx1"/>
                          </a:solidFill>
                          <a:effectLst/>
                          <a:latin typeface="Arial Narrow" panose="020B0606020202030204" pitchFamily="34" charset="0"/>
                        </a:rPr>
                        <a:t>Accurately</a:t>
                      </a:r>
                      <a:r>
                        <a:rPr lang="en-US" sz="1600" dirty="0">
                          <a:solidFill>
                            <a:schemeClr val="tx1"/>
                          </a:solidFill>
                          <a:effectLst/>
                          <a:latin typeface="Arial Narrow" panose="020B0606020202030204" pitchFamily="34" charset="0"/>
                        </a:rPr>
                        <a:t> prepare</a:t>
                      </a:r>
                      <a:r>
                        <a:rPr lang="en-US" sz="1600" baseline="0" dirty="0">
                          <a:solidFill>
                            <a:schemeClr val="tx1"/>
                          </a:solidFill>
                          <a:effectLst/>
                          <a:latin typeface="Arial Narrow" panose="020B0606020202030204" pitchFamily="34" charset="0"/>
                        </a:rPr>
                        <a:t> reply to </a:t>
                      </a:r>
                      <a:r>
                        <a:rPr lang="en-US" sz="1600" u="sng" baseline="0" dirty="0">
                          <a:solidFill>
                            <a:schemeClr val="tx1"/>
                          </a:solidFill>
                          <a:effectLst/>
                          <a:latin typeface="Arial Narrow" panose="020B0606020202030204" pitchFamily="34" charset="0"/>
                        </a:rPr>
                        <a:t>100%</a:t>
                      </a:r>
                      <a:r>
                        <a:rPr lang="en-US" sz="1600" baseline="0" dirty="0">
                          <a:solidFill>
                            <a:schemeClr val="tx1"/>
                          </a:solidFill>
                          <a:effectLst/>
                          <a:latin typeface="Arial Narrow" panose="020B0606020202030204" pitchFamily="34" charset="0"/>
                        </a:rPr>
                        <a:t> of received letters </a:t>
                      </a:r>
                      <a:r>
                        <a:rPr lang="en-US" sz="1600" u="sng" baseline="0" dirty="0">
                          <a:solidFill>
                            <a:schemeClr val="tx1"/>
                          </a:solidFill>
                          <a:effectLst/>
                          <a:latin typeface="Arial Narrow" panose="020B0606020202030204" pitchFamily="34" charset="0"/>
                        </a:rPr>
                        <a:t>15 </a:t>
                      </a:r>
                      <a:r>
                        <a:rPr lang="en-US" sz="1600" u="sng" baseline="0" dirty="0" err="1">
                          <a:solidFill>
                            <a:schemeClr val="tx1"/>
                          </a:solidFill>
                          <a:effectLst/>
                          <a:latin typeface="Arial Narrow" panose="020B0606020202030204" pitchFamily="34" charset="0"/>
                        </a:rPr>
                        <a:t>mins</a:t>
                      </a:r>
                      <a:r>
                        <a:rPr lang="en-US" sz="1600" u="sng" baseline="0" dirty="0">
                          <a:solidFill>
                            <a:schemeClr val="tx1"/>
                          </a:solidFill>
                          <a:effectLst/>
                          <a:latin typeface="Arial Narrow" panose="020B0606020202030204" pitchFamily="34" charset="0"/>
                        </a:rPr>
                        <a:t>. </a:t>
                      </a:r>
                      <a:r>
                        <a:rPr lang="en-US" sz="1600" baseline="0" dirty="0">
                          <a:solidFill>
                            <a:schemeClr val="tx1"/>
                          </a:solidFill>
                          <a:effectLst/>
                          <a:latin typeface="Arial Narrow" panose="020B0606020202030204" pitchFamily="34" charset="0"/>
                        </a:rPr>
                        <a:t>from instruction </a:t>
                      </a:r>
                      <a:endParaRPr lang="en-US" sz="1600" dirty="0">
                        <a:solidFill>
                          <a:schemeClr val="tx1"/>
                        </a:solidFill>
                        <a:effectLst/>
                        <a:latin typeface="Arial Narrow" panose="020B0606020202030204" pitchFamily="34" charset="0"/>
                      </a:endParaRP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sng" dirty="0">
                          <a:solidFill>
                            <a:schemeClr val="tx1"/>
                          </a:solidFill>
                          <a:effectLst/>
                          <a:latin typeface="Arial Narrow" panose="020B0606020202030204" pitchFamily="34" charset="0"/>
                        </a:rPr>
                        <a:t>Accurately</a:t>
                      </a:r>
                      <a:r>
                        <a:rPr lang="en-US" sz="1600" dirty="0">
                          <a:solidFill>
                            <a:schemeClr val="tx1"/>
                          </a:solidFill>
                          <a:effectLst/>
                          <a:latin typeface="Arial Narrow" panose="020B0606020202030204" pitchFamily="34" charset="0"/>
                        </a:rPr>
                        <a:t> </a:t>
                      </a:r>
                      <a:r>
                        <a:rPr lang="en-US" sz="1600" dirty="0" smtClean="0">
                          <a:solidFill>
                            <a:schemeClr val="tx1"/>
                          </a:solidFill>
                          <a:effectLst/>
                          <a:latin typeface="Arial Narrow" panose="020B0606020202030204" pitchFamily="34" charset="0"/>
                        </a:rPr>
                        <a:t>prepared</a:t>
                      </a:r>
                      <a:r>
                        <a:rPr lang="en-US" sz="1600" baseline="0" dirty="0" smtClean="0">
                          <a:solidFill>
                            <a:schemeClr val="tx1"/>
                          </a:solidFill>
                          <a:effectLst/>
                          <a:latin typeface="Arial Narrow" panose="020B0606020202030204" pitchFamily="34" charset="0"/>
                        </a:rPr>
                        <a:t> </a:t>
                      </a:r>
                      <a:r>
                        <a:rPr lang="en-US" sz="1600" baseline="0" dirty="0">
                          <a:solidFill>
                            <a:schemeClr val="tx1"/>
                          </a:solidFill>
                          <a:effectLst/>
                          <a:latin typeface="Arial Narrow" panose="020B0606020202030204" pitchFamily="34" charset="0"/>
                        </a:rPr>
                        <a:t>reply to </a:t>
                      </a:r>
                      <a:r>
                        <a:rPr lang="en-US" sz="1600" u="sng" baseline="0" dirty="0">
                          <a:solidFill>
                            <a:schemeClr val="tx1"/>
                          </a:solidFill>
                          <a:effectLst/>
                          <a:latin typeface="Arial Narrow" panose="020B0606020202030204" pitchFamily="34" charset="0"/>
                        </a:rPr>
                        <a:t>100%</a:t>
                      </a:r>
                      <a:r>
                        <a:rPr lang="en-US" sz="1600" baseline="0" dirty="0">
                          <a:solidFill>
                            <a:schemeClr val="tx1"/>
                          </a:solidFill>
                          <a:effectLst/>
                          <a:latin typeface="Arial Narrow" panose="020B0606020202030204" pitchFamily="34" charset="0"/>
                        </a:rPr>
                        <a:t> of received letters </a:t>
                      </a:r>
                      <a:r>
                        <a:rPr lang="en-US" sz="1600" u="sng" baseline="0" dirty="0">
                          <a:solidFill>
                            <a:schemeClr val="tx1"/>
                          </a:solidFill>
                          <a:effectLst/>
                          <a:latin typeface="Arial Narrow" panose="020B0606020202030204" pitchFamily="34" charset="0"/>
                        </a:rPr>
                        <a:t>15 </a:t>
                      </a:r>
                      <a:r>
                        <a:rPr lang="en-US" sz="1600" u="sng" baseline="0" dirty="0" err="1">
                          <a:solidFill>
                            <a:schemeClr val="tx1"/>
                          </a:solidFill>
                          <a:effectLst/>
                          <a:latin typeface="Arial Narrow" panose="020B0606020202030204" pitchFamily="34" charset="0"/>
                        </a:rPr>
                        <a:t>mins</a:t>
                      </a:r>
                      <a:r>
                        <a:rPr lang="en-US" sz="1600" u="sng" baseline="0" dirty="0">
                          <a:solidFill>
                            <a:schemeClr val="tx1"/>
                          </a:solidFill>
                          <a:effectLst/>
                          <a:latin typeface="Arial Narrow" panose="020B0606020202030204" pitchFamily="34" charset="0"/>
                        </a:rPr>
                        <a:t>. </a:t>
                      </a:r>
                      <a:r>
                        <a:rPr lang="en-US" sz="1600" baseline="0" dirty="0">
                          <a:solidFill>
                            <a:schemeClr val="tx1"/>
                          </a:solidFill>
                          <a:effectLst/>
                          <a:latin typeface="Arial Narrow" panose="020B0606020202030204" pitchFamily="34" charset="0"/>
                        </a:rPr>
                        <a:t>from instruction </a:t>
                      </a:r>
                      <a:endParaRPr lang="en-US" sz="1600" dirty="0">
                        <a:solidFill>
                          <a:schemeClr val="tx1"/>
                        </a:solidFill>
                        <a:effectLst/>
                        <a:latin typeface="Arial Narrow" panose="020B0606020202030204" pitchFamily="34" charset="0"/>
                      </a:endParaRPr>
                    </a:p>
                  </a:txBody>
                  <a:tcPr marL="68580" marR="68580" marT="34290" marB="34290"/>
                </a:tc>
                <a:tc>
                  <a:txBody>
                    <a:bodyPr/>
                    <a:lstStyle/>
                    <a:p>
                      <a:pPr algn="ctr"/>
                      <a:r>
                        <a:rPr lang="en-US" sz="1400" dirty="0">
                          <a:solidFill>
                            <a:schemeClr val="tx1"/>
                          </a:solidFill>
                          <a:effectLst/>
                          <a:latin typeface="Arial Narrow" panose="020B0606020202030204" pitchFamily="34" charset="0"/>
                        </a:rPr>
                        <a:t>5</a:t>
                      </a:r>
                    </a:p>
                  </a:txBody>
                  <a:tcPr marL="68580" marR="68580" marT="34290" marB="34290"/>
                </a:tc>
                <a:tc>
                  <a:txBody>
                    <a:bodyPr/>
                    <a:lstStyle/>
                    <a:p>
                      <a:pPr algn="ctr"/>
                      <a:r>
                        <a:rPr lang="en-US" sz="1400" dirty="0">
                          <a:solidFill>
                            <a:schemeClr val="tx1"/>
                          </a:solidFill>
                          <a:effectLst/>
                          <a:latin typeface="Arial Narrow" panose="020B0606020202030204" pitchFamily="34" charset="0"/>
                        </a:rPr>
                        <a:t>5</a:t>
                      </a:r>
                    </a:p>
                  </a:txBody>
                  <a:tcPr marL="68580" marR="68580" marT="34290" marB="34290"/>
                </a:tc>
                <a:tc>
                  <a:txBody>
                    <a:bodyPr/>
                    <a:lstStyle/>
                    <a:p>
                      <a:pPr algn="ctr"/>
                      <a:r>
                        <a:rPr lang="en-US" sz="1400" dirty="0">
                          <a:solidFill>
                            <a:schemeClr val="tx1"/>
                          </a:solidFill>
                          <a:effectLst/>
                          <a:latin typeface="Arial Narrow" panose="020B0606020202030204" pitchFamily="34" charset="0"/>
                        </a:rPr>
                        <a:t>4</a:t>
                      </a:r>
                    </a:p>
                  </a:txBody>
                  <a:tcPr marL="68580" marR="68580" marT="34290" marB="34290"/>
                </a:tc>
                <a:tc>
                  <a:txBody>
                    <a:bodyPr/>
                    <a:lstStyle/>
                    <a:p>
                      <a:pPr algn="ctr"/>
                      <a:r>
                        <a:rPr lang="en-US" sz="1400" dirty="0">
                          <a:solidFill>
                            <a:schemeClr val="tx1"/>
                          </a:solidFill>
                          <a:effectLst/>
                          <a:latin typeface="Arial Narrow" panose="020B0606020202030204" pitchFamily="34" charset="0"/>
                        </a:rPr>
                        <a:t>4.67</a:t>
                      </a:r>
                    </a:p>
                  </a:txBody>
                  <a:tcPr marL="68580" marR="68580" marT="34290" marB="34290"/>
                </a:tc>
                <a:extLst>
                  <a:ext uri="{0D108BD9-81ED-4DB2-BD59-A6C34878D82A}">
                    <a16:rowId xmlns:a16="http://schemas.microsoft.com/office/drawing/2014/main" val="10001"/>
                  </a:ext>
                </a:extLst>
              </a:tr>
              <a:tr h="685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effectLst/>
                          <a:latin typeface="Arial Narrow" panose="020B0606020202030204" pitchFamily="34" charset="0"/>
                        </a:rPr>
                        <a:t>Prepare</a:t>
                      </a:r>
                      <a:r>
                        <a:rPr lang="en-US" sz="1600" baseline="0" dirty="0">
                          <a:solidFill>
                            <a:schemeClr val="tx1"/>
                          </a:solidFill>
                          <a:effectLst/>
                          <a:latin typeface="Arial Narrow" panose="020B0606020202030204" pitchFamily="34" charset="0"/>
                        </a:rPr>
                        <a:t> reply to </a:t>
                      </a:r>
                      <a:r>
                        <a:rPr lang="en-US" sz="1600" u="sng" baseline="0" dirty="0">
                          <a:solidFill>
                            <a:schemeClr val="tx1"/>
                          </a:solidFill>
                          <a:effectLst/>
                          <a:latin typeface="Arial Narrow" panose="020B0606020202030204" pitchFamily="34" charset="0"/>
                        </a:rPr>
                        <a:t>100%</a:t>
                      </a:r>
                      <a:r>
                        <a:rPr lang="en-US" sz="1600" baseline="0" dirty="0">
                          <a:solidFill>
                            <a:schemeClr val="tx1"/>
                          </a:solidFill>
                          <a:effectLst/>
                          <a:latin typeface="Arial Narrow" panose="020B0606020202030204" pitchFamily="34" charset="0"/>
                        </a:rPr>
                        <a:t> of received letters </a:t>
                      </a:r>
                      <a:r>
                        <a:rPr lang="en-US" sz="1600" u="sng" baseline="0" dirty="0">
                          <a:solidFill>
                            <a:schemeClr val="tx1"/>
                          </a:solidFill>
                          <a:effectLst/>
                          <a:latin typeface="Arial Narrow" panose="020B0606020202030204" pitchFamily="34" charset="0"/>
                        </a:rPr>
                        <a:t>15 </a:t>
                      </a:r>
                      <a:r>
                        <a:rPr lang="en-US" sz="1600" u="sng" baseline="0" dirty="0" err="1">
                          <a:solidFill>
                            <a:schemeClr val="tx1"/>
                          </a:solidFill>
                          <a:effectLst/>
                          <a:latin typeface="Arial Narrow" panose="020B0606020202030204" pitchFamily="34" charset="0"/>
                        </a:rPr>
                        <a:t>mins</a:t>
                      </a:r>
                      <a:r>
                        <a:rPr lang="en-US" sz="1600" u="sng" baseline="0" dirty="0">
                          <a:solidFill>
                            <a:schemeClr val="tx1"/>
                          </a:solidFill>
                          <a:effectLst/>
                          <a:latin typeface="Arial Narrow" panose="020B0606020202030204" pitchFamily="34" charset="0"/>
                        </a:rPr>
                        <a:t>. </a:t>
                      </a:r>
                      <a:r>
                        <a:rPr lang="en-US" sz="1600" baseline="0" dirty="0">
                          <a:solidFill>
                            <a:schemeClr val="tx1"/>
                          </a:solidFill>
                          <a:effectLst/>
                          <a:latin typeface="Arial Narrow" panose="020B0606020202030204" pitchFamily="34" charset="0"/>
                        </a:rPr>
                        <a:t>from instruction </a:t>
                      </a:r>
                      <a:endParaRPr lang="en-US" sz="1600" dirty="0">
                        <a:solidFill>
                          <a:schemeClr val="tx1"/>
                        </a:solidFill>
                        <a:effectLst/>
                        <a:latin typeface="Arial Narrow" panose="020B0606020202030204" pitchFamily="34" charset="0"/>
                      </a:endParaRP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effectLst/>
                          <a:latin typeface="Arial Narrow" panose="020B0606020202030204" pitchFamily="34" charset="0"/>
                        </a:rPr>
                        <a:t>Prepared</a:t>
                      </a:r>
                      <a:r>
                        <a:rPr lang="en-US" sz="1600" baseline="0" dirty="0" smtClean="0">
                          <a:solidFill>
                            <a:schemeClr val="tx1"/>
                          </a:solidFill>
                          <a:effectLst/>
                          <a:latin typeface="Arial Narrow" panose="020B0606020202030204" pitchFamily="34" charset="0"/>
                        </a:rPr>
                        <a:t> </a:t>
                      </a:r>
                      <a:r>
                        <a:rPr lang="en-US" sz="1600" baseline="0" dirty="0">
                          <a:solidFill>
                            <a:schemeClr val="tx1"/>
                          </a:solidFill>
                          <a:effectLst/>
                          <a:latin typeface="Arial Narrow" panose="020B0606020202030204" pitchFamily="34" charset="0"/>
                        </a:rPr>
                        <a:t>reply to </a:t>
                      </a:r>
                      <a:r>
                        <a:rPr lang="en-US" sz="1600" u="sng" baseline="0" dirty="0">
                          <a:solidFill>
                            <a:schemeClr val="tx1"/>
                          </a:solidFill>
                          <a:effectLst/>
                          <a:latin typeface="Arial Narrow" panose="020B0606020202030204" pitchFamily="34" charset="0"/>
                        </a:rPr>
                        <a:t>100%</a:t>
                      </a:r>
                      <a:r>
                        <a:rPr lang="en-US" sz="1600" baseline="0" dirty="0">
                          <a:solidFill>
                            <a:schemeClr val="tx1"/>
                          </a:solidFill>
                          <a:effectLst/>
                          <a:latin typeface="Arial Narrow" panose="020B0606020202030204" pitchFamily="34" charset="0"/>
                        </a:rPr>
                        <a:t> of received letters </a:t>
                      </a:r>
                      <a:r>
                        <a:rPr lang="en-US" sz="1600" u="sng" baseline="0" dirty="0">
                          <a:solidFill>
                            <a:schemeClr val="tx1"/>
                          </a:solidFill>
                          <a:effectLst/>
                          <a:latin typeface="Arial Narrow" panose="020B0606020202030204" pitchFamily="34" charset="0"/>
                        </a:rPr>
                        <a:t>15 </a:t>
                      </a:r>
                      <a:r>
                        <a:rPr lang="en-US" sz="1600" u="sng" baseline="0" dirty="0" err="1">
                          <a:solidFill>
                            <a:schemeClr val="tx1"/>
                          </a:solidFill>
                          <a:effectLst/>
                          <a:latin typeface="Arial Narrow" panose="020B0606020202030204" pitchFamily="34" charset="0"/>
                        </a:rPr>
                        <a:t>mins</a:t>
                      </a:r>
                      <a:r>
                        <a:rPr lang="en-US" sz="1600" u="sng" baseline="0" dirty="0">
                          <a:solidFill>
                            <a:schemeClr val="tx1"/>
                          </a:solidFill>
                          <a:effectLst/>
                          <a:latin typeface="Arial Narrow" panose="020B0606020202030204" pitchFamily="34" charset="0"/>
                        </a:rPr>
                        <a:t>. </a:t>
                      </a:r>
                      <a:r>
                        <a:rPr lang="en-US" sz="1600" baseline="0" dirty="0">
                          <a:solidFill>
                            <a:schemeClr val="tx1"/>
                          </a:solidFill>
                          <a:effectLst/>
                          <a:latin typeface="Arial Narrow" panose="020B0606020202030204" pitchFamily="34" charset="0"/>
                        </a:rPr>
                        <a:t>from instruction </a:t>
                      </a:r>
                      <a:endParaRPr lang="en-US" sz="1600" dirty="0">
                        <a:solidFill>
                          <a:schemeClr val="tx1"/>
                        </a:solidFill>
                        <a:effectLst/>
                        <a:latin typeface="Arial Narrow" panose="020B0606020202030204" pitchFamily="34" charset="0"/>
                      </a:endParaRPr>
                    </a:p>
                  </a:txBody>
                  <a:tcPr marL="68580" marR="68580" marT="34290" marB="34290"/>
                </a:tc>
                <a:tc>
                  <a:txBody>
                    <a:bodyPr/>
                    <a:lstStyle/>
                    <a:p>
                      <a:pPr algn="ctr"/>
                      <a:r>
                        <a:rPr lang="en-US" sz="1400" dirty="0">
                          <a:solidFill>
                            <a:schemeClr val="tx1"/>
                          </a:solidFill>
                          <a:effectLst/>
                          <a:latin typeface="Arial Narrow" panose="020B0606020202030204" pitchFamily="34" charset="0"/>
                        </a:rPr>
                        <a:t> -</a:t>
                      </a:r>
                    </a:p>
                  </a:txBody>
                  <a:tcPr marL="68580" marR="68580" marT="34290" marB="34290"/>
                </a:tc>
                <a:tc>
                  <a:txBody>
                    <a:bodyPr/>
                    <a:lstStyle/>
                    <a:p>
                      <a:pPr algn="ctr"/>
                      <a:r>
                        <a:rPr lang="en-US" sz="1400" dirty="0">
                          <a:solidFill>
                            <a:schemeClr val="tx1"/>
                          </a:solidFill>
                          <a:effectLst/>
                          <a:latin typeface="Arial Narrow" panose="020B0606020202030204" pitchFamily="34" charset="0"/>
                        </a:rPr>
                        <a:t>5</a:t>
                      </a:r>
                    </a:p>
                  </a:txBody>
                  <a:tcPr marL="68580" marR="68580" marT="34290" marB="34290"/>
                </a:tc>
                <a:tc>
                  <a:txBody>
                    <a:bodyPr/>
                    <a:lstStyle/>
                    <a:p>
                      <a:pPr algn="ctr"/>
                      <a:r>
                        <a:rPr lang="en-US" sz="1400" dirty="0">
                          <a:solidFill>
                            <a:schemeClr val="tx1"/>
                          </a:solidFill>
                          <a:effectLst/>
                          <a:latin typeface="Arial Narrow" panose="020B0606020202030204" pitchFamily="34" charset="0"/>
                        </a:rPr>
                        <a:t>4</a:t>
                      </a:r>
                    </a:p>
                  </a:txBody>
                  <a:tcPr marL="68580" marR="68580" marT="34290" marB="34290"/>
                </a:tc>
                <a:tc>
                  <a:txBody>
                    <a:bodyPr/>
                    <a:lstStyle/>
                    <a:p>
                      <a:pPr algn="ctr"/>
                      <a:r>
                        <a:rPr lang="en-US" sz="1400" dirty="0">
                          <a:solidFill>
                            <a:schemeClr val="tx1"/>
                          </a:solidFill>
                          <a:effectLst/>
                          <a:latin typeface="Arial Narrow" panose="020B0606020202030204" pitchFamily="34" charset="0"/>
                        </a:rPr>
                        <a:t>4.5</a:t>
                      </a:r>
                    </a:p>
                  </a:txBody>
                  <a:tcPr marL="68580" marR="68580" marT="34290" marB="34290"/>
                </a:tc>
                <a:extLst>
                  <a:ext uri="{0D108BD9-81ED-4DB2-BD59-A6C34878D82A}">
                    <a16:rowId xmlns:a16="http://schemas.microsoft.com/office/drawing/2014/main" val="10002"/>
                  </a:ext>
                </a:extLst>
              </a:tr>
              <a:tr h="4800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sng" dirty="0">
                          <a:solidFill>
                            <a:schemeClr val="tx1"/>
                          </a:solidFill>
                          <a:effectLst/>
                          <a:latin typeface="Arial Narrow" panose="020B0606020202030204" pitchFamily="34" charset="0"/>
                        </a:rPr>
                        <a:t>Accurately</a:t>
                      </a:r>
                      <a:r>
                        <a:rPr lang="en-US" sz="1600" dirty="0">
                          <a:solidFill>
                            <a:schemeClr val="tx1"/>
                          </a:solidFill>
                          <a:effectLst/>
                          <a:latin typeface="Arial Narrow" panose="020B0606020202030204" pitchFamily="34" charset="0"/>
                        </a:rPr>
                        <a:t> prepare</a:t>
                      </a:r>
                      <a:r>
                        <a:rPr lang="en-US" sz="1600" baseline="0" dirty="0">
                          <a:solidFill>
                            <a:schemeClr val="tx1"/>
                          </a:solidFill>
                          <a:effectLst/>
                          <a:latin typeface="Arial Narrow" panose="020B0606020202030204" pitchFamily="34" charset="0"/>
                        </a:rPr>
                        <a:t> reply to letters </a:t>
                      </a:r>
                      <a:r>
                        <a:rPr lang="en-US" sz="1600" u="sng" baseline="0" dirty="0">
                          <a:solidFill>
                            <a:schemeClr val="tx1"/>
                          </a:solidFill>
                          <a:effectLst/>
                          <a:latin typeface="Arial Narrow" panose="020B0606020202030204" pitchFamily="34" charset="0"/>
                        </a:rPr>
                        <a:t>15 </a:t>
                      </a:r>
                      <a:r>
                        <a:rPr lang="en-US" sz="1600" u="sng" baseline="0" dirty="0" err="1">
                          <a:solidFill>
                            <a:schemeClr val="tx1"/>
                          </a:solidFill>
                          <a:effectLst/>
                          <a:latin typeface="Arial Narrow" panose="020B0606020202030204" pitchFamily="34" charset="0"/>
                        </a:rPr>
                        <a:t>mins</a:t>
                      </a:r>
                      <a:r>
                        <a:rPr lang="en-US" sz="1600" u="sng" baseline="0" dirty="0">
                          <a:solidFill>
                            <a:schemeClr val="tx1"/>
                          </a:solidFill>
                          <a:effectLst/>
                          <a:latin typeface="Arial Narrow" panose="020B0606020202030204" pitchFamily="34" charset="0"/>
                        </a:rPr>
                        <a:t>. </a:t>
                      </a:r>
                      <a:r>
                        <a:rPr lang="en-US" sz="1600" baseline="0" dirty="0">
                          <a:solidFill>
                            <a:schemeClr val="tx1"/>
                          </a:solidFill>
                          <a:effectLst/>
                          <a:latin typeface="Arial Narrow" panose="020B0606020202030204" pitchFamily="34" charset="0"/>
                        </a:rPr>
                        <a:t>from instruction </a:t>
                      </a:r>
                      <a:endParaRPr lang="en-US" sz="1600" dirty="0">
                        <a:solidFill>
                          <a:schemeClr val="tx1"/>
                        </a:solidFill>
                        <a:effectLst/>
                        <a:latin typeface="Arial Narrow" panose="020B0606020202030204" pitchFamily="34" charset="0"/>
                      </a:endParaRP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sng" dirty="0">
                          <a:solidFill>
                            <a:schemeClr val="tx1"/>
                          </a:solidFill>
                          <a:effectLst/>
                          <a:latin typeface="Arial Narrow" panose="020B0606020202030204" pitchFamily="34" charset="0"/>
                        </a:rPr>
                        <a:t>Accurately</a:t>
                      </a:r>
                      <a:r>
                        <a:rPr lang="en-US" sz="1600" dirty="0">
                          <a:solidFill>
                            <a:schemeClr val="tx1"/>
                          </a:solidFill>
                          <a:effectLst/>
                          <a:latin typeface="Arial Narrow" panose="020B0606020202030204" pitchFamily="34" charset="0"/>
                        </a:rPr>
                        <a:t> </a:t>
                      </a:r>
                      <a:r>
                        <a:rPr lang="en-US" sz="1600" dirty="0" smtClean="0">
                          <a:solidFill>
                            <a:schemeClr val="tx1"/>
                          </a:solidFill>
                          <a:effectLst/>
                          <a:latin typeface="Arial Narrow" panose="020B0606020202030204" pitchFamily="34" charset="0"/>
                        </a:rPr>
                        <a:t>prepared</a:t>
                      </a:r>
                      <a:r>
                        <a:rPr lang="en-US" sz="1600" baseline="0" dirty="0" smtClean="0">
                          <a:solidFill>
                            <a:schemeClr val="tx1"/>
                          </a:solidFill>
                          <a:effectLst/>
                          <a:latin typeface="Arial Narrow" panose="020B0606020202030204" pitchFamily="34" charset="0"/>
                        </a:rPr>
                        <a:t> </a:t>
                      </a:r>
                      <a:r>
                        <a:rPr lang="en-US" sz="1600" baseline="0" dirty="0">
                          <a:solidFill>
                            <a:schemeClr val="tx1"/>
                          </a:solidFill>
                          <a:effectLst/>
                          <a:latin typeface="Arial Narrow" panose="020B0606020202030204" pitchFamily="34" charset="0"/>
                        </a:rPr>
                        <a:t>reply to letters </a:t>
                      </a:r>
                      <a:r>
                        <a:rPr lang="en-US" sz="1600" u="sng" baseline="0" dirty="0">
                          <a:solidFill>
                            <a:schemeClr val="tx1"/>
                          </a:solidFill>
                          <a:effectLst/>
                          <a:latin typeface="Arial Narrow" panose="020B0606020202030204" pitchFamily="34" charset="0"/>
                        </a:rPr>
                        <a:t>15 </a:t>
                      </a:r>
                      <a:r>
                        <a:rPr lang="en-US" sz="1600" u="sng" baseline="0" dirty="0" err="1">
                          <a:solidFill>
                            <a:schemeClr val="tx1"/>
                          </a:solidFill>
                          <a:effectLst/>
                          <a:latin typeface="Arial Narrow" panose="020B0606020202030204" pitchFamily="34" charset="0"/>
                        </a:rPr>
                        <a:t>mins</a:t>
                      </a:r>
                      <a:r>
                        <a:rPr lang="en-US" sz="1600" u="sng" baseline="0" dirty="0">
                          <a:solidFill>
                            <a:schemeClr val="tx1"/>
                          </a:solidFill>
                          <a:effectLst/>
                          <a:latin typeface="Arial Narrow" panose="020B0606020202030204" pitchFamily="34" charset="0"/>
                        </a:rPr>
                        <a:t>. </a:t>
                      </a:r>
                      <a:r>
                        <a:rPr lang="en-US" sz="1600" baseline="0" dirty="0">
                          <a:solidFill>
                            <a:schemeClr val="tx1"/>
                          </a:solidFill>
                          <a:effectLst/>
                          <a:latin typeface="Arial Narrow" panose="020B0606020202030204" pitchFamily="34" charset="0"/>
                        </a:rPr>
                        <a:t>from instruction </a:t>
                      </a:r>
                      <a:endParaRPr lang="en-US" sz="1600" dirty="0">
                        <a:solidFill>
                          <a:schemeClr val="tx1"/>
                        </a:solidFill>
                        <a:effectLst/>
                        <a:latin typeface="Arial Narrow" panose="020B0606020202030204" pitchFamily="34" charset="0"/>
                      </a:endParaRPr>
                    </a:p>
                  </a:txBody>
                  <a:tcPr marL="68580" marR="68580" marT="34290" marB="34290"/>
                </a:tc>
                <a:tc>
                  <a:txBody>
                    <a:bodyPr/>
                    <a:lstStyle/>
                    <a:p>
                      <a:pPr algn="ctr"/>
                      <a:r>
                        <a:rPr lang="en-US" sz="1400" dirty="0">
                          <a:solidFill>
                            <a:schemeClr val="tx1"/>
                          </a:solidFill>
                          <a:effectLst/>
                          <a:latin typeface="Arial Narrow" panose="020B0606020202030204" pitchFamily="34" charset="0"/>
                        </a:rPr>
                        <a:t>5</a:t>
                      </a:r>
                    </a:p>
                  </a:txBody>
                  <a:tcPr marL="68580" marR="68580" marT="34290" marB="34290"/>
                </a:tc>
                <a:tc>
                  <a:txBody>
                    <a:bodyPr/>
                    <a:lstStyle/>
                    <a:p>
                      <a:pPr algn="ctr"/>
                      <a:r>
                        <a:rPr lang="en-US" sz="1400" dirty="0">
                          <a:solidFill>
                            <a:schemeClr val="tx1"/>
                          </a:solidFill>
                          <a:effectLst/>
                          <a:latin typeface="Arial Narrow" panose="020B0606020202030204" pitchFamily="34" charset="0"/>
                        </a:rPr>
                        <a:t>-</a:t>
                      </a:r>
                    </a:p>
                  </a:txBody>
                  <a:tcPr marL="68580" marR="68580" marT="34290" marB="34290"/>
                </a:tc>
                <a:tc>
                  <a:txBody>
                    <a:bodyPr/>
                    <a:lstStyle/>
                    <a:p>
                      <a:pPr algn="ctr"/>
                      <a:r>
                        <a:rPr lang="en-US" sz="1400" dirty="0">
                          <a:solidFill>
                            <a:schemeClr val="tx1"/>
                          </a:solidFill>
                          <a:effectLst/>
                          <a:latin typeface="Arial Narrow" panose="020B0606020202030204" pitchFamily="34" charset="0"/>
                        </a:rPr>
                        <a:t>4</a:t>
                      </a:r>
                    </a:p>
                  </a:txBody>
                  <a:tcPr marL="68580" marR="68580" marT="34290" marB="34290"/>
                </a:tc>
                <a:tc>
                  <a:txBody>
                    <a:bodyPr/>
                    <a:lstStyle/>
                    <a:p>
                      <a:pPr algn="ctr"/>
                      <a:r>
                        <a:rPr lang="en-US" sz="1400" dirty="0">
                          <a:solidFill>
                            <a:schemeClr val="tx1"/>
                          </a:solidFill>
                          <a:effectLst/>
                          <a:latin typeface="Arial Narrow" panose="020B0606020202030204" pitchFamily="34" charset="0"/>
                        </a:rPr>
                        <a:t>4.5</a:t>
                      </a:r>
                    </a:p>
                  </a:txBody>
                  <a:tcPr marL="68580" marR="68580" marT="34290" marB="34290"/>
                </a:tc>
                <a:extLst>
                  <a:ext uri="{0D108BD9-81ED-4DB2-BD59-A6C34878D82A}">
                    <a16:rowId xmlns:a16="http://schemas.microsoft.com/office/drawing/2014/main" val="10003"/>
                  </a:ext>
                </a:extLst>
              </a:tr>
              <a:tr h="4800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sng" dirty="0">
                          <a:solidFill>
                            <a:schemeClr val="tx1"/>
                          </a:solidFill>
                          <a:effectLst/>
                          <a:latin typeface="Arial Narrow" panose="020B0606020202030204" pitchFamily="34" charset="0"/>
                        </a:rPr>
                        <a:t>Accurately</a:t>
                      </a:r>
                      <a:r>
                        <a:rPr lang="en-US" sz="1600" dirty="0">
                          <a:solidFill>
                            <a:schemeClr val="tx1"/>
                          </a:solidFill>
                          <a:effectLst/>
                          <a:latin typeface="Arial Narrow" panose="020B0606020202030204" pitchFamily="34" charset="0"/>
                        </a:rPr>
                        <a:t> prepare</a:t>
                      </a:r>
                      <a:r>
                        <a:rPr lang="en-US" sz="1600" baseline="0" dirty="0">
                          <a:solidFill>
                            <a:schemeClr val="tx1"/>
                          </a:solidFill>
                          <a:effectLst/>
                          <a:latin typeface="Arial Narrow" panose="020B0606020202030204" pitchFamily="34" charset="0"/>
                        </a:rPr>
                        <a:t> reply to </a:t>
                      </a:r>
                      <a:r>
                        <a:rPr lang="en-US" sz="1600" u="sng" baseline="0" dirty="0">
                          <a:solidFill>
                            <a:schemeClr val="tx1"/>
                          </a:solidFill>
                          <a:effectLst/>
                          <a:latin typeface="Arial Narrow" panose="020B0606020202030204" pitchFamily="34" charset="0"/>
                        </a:rPr>
                        <a:t>100%</a:t>
                      </a:r>
                      <a:r>
                        <a:rPr lang="en-US" sz="1600" baseline="0" dirty="0">
                          <a:solidFill>
                            <a:schemeClr val="tx1"/>
                          </a:solidFill>
                          <a:effectLst/>
                          <a:latin typeface="Arial Narrow" panose="020B0606020202030204" pitchFamily="34" charset="0"/>
                        </a:rPr>
                        <a:t> of received letters </a:t>
                      </a:r>
                      <a:r>
                        <a:rPr lang="en-US" sz="1600" u="sng" baseline="0" dirty="0">
                          <a:solidFill>
                            <a:schemeClr val="tx1"/>
                          </a:solidFill>
                          <a:effectLst/>
                          <a:latin typeface="Arial Narrow" panose="020B0606020202030204" pitchFamily="34" charset="0"/>
                        </a:rPr>
                        <a:t> </a:t>
                      </a:r>
                      <a:endParaRPr lang="en-US" sz="1600" dirty="0">
                        <a:solidFill>
                          <a:schemeClr val="tx1"/>
                        </a:solidFill>
                        <a:effectLst/>
                        <a:latin typeface="Arial Narrow" panose="020B0606020202030204" pitchFamily="34" charset="0"/>
                      </a:endParaRPr>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sng" dirty="0">
                          <a:solidFill>
                            <a:schemeClr val="tx1"/>
                          </a:solidFill>
                          <a:effectLst/>
                          <a:latin typeface="Arial Narrow" panose="020B0606020202030204" pitchFamily="34" charset="0"/>
                        </a:rPr>
                        <a:t>Accurately</a:t>
                      </a:r>
                      <a:r>
                        <a:rPr lang="en-US" sz="1600" dirty="0">
                          <a:solidFill>
                            <a:schemeClr val="tx1"/>
                          </a:solidFill>
                          <a:effectLst/>
                          <a:latin typeface="Arial Narrow" panose="020B0606020202030204" pitchFamily="34" charset="0"/>
                        </a:rPr>
                        <a:t> </a:t>
                      </a:r>
                      <a:r>
                        <a:rPr lang="en-US" sz="1600" dirty="0" smtClean="0">
                          <a:solidFill>
                            <a:schemeClr val="tx1"/>
                          </a:solidFill>
                          <a:effectLst/>
                          <a:latin typeface="Arial Narrow" panose="020B0606020202030204" pitchFamily="34" charset="0"/>
                        </a:rPr>
                        <a:t>prepared</a:t>
                      </a:r>
                      <a:r>
                        <a:rPr lang="en-US" sz="1600" baseline="0" dirty="0" smtClean="0">
                          <a:solidFill>
                            <a:schemeClr val="tx1"/>
                          </a:solidFill>
                          <a:effectLst/>
                          <a:latin typeface="Arial Narrow" panose="020B0606020202030204" pitchFamily="34" charset="0"/>
                        </a:rPr>
                        <a:t> </a:t>
                      </a:r>
                      <a:r>
                        <a:rPr lang="en-US" sz="1600" baseline="0" dirty="0">
                          <a:solidFill>
                            <a:schemeClr val="tx1"/>
                          </a:solidFill>
                          <a:effectLst/>
                          <a:latin typeface="Arial Narrow" panose="020B0606020202030204" pitchFamily="34" charset="0"/>
                        </a:rPr>
                        <a:t>reply to </a:t>
                      </a:r>
                      <a:r>
                        <a:rPr lang="en-US" sz="1600" u="sng" baseline="0" dirty="0">
                          <a:solidFill>
                            <a:schemeClr val="tx1"/>
                          </a:solidFill>
                          <a:effectLst/>
                          <a:latin typeface="Arial Narrow" panose="020B0606020202030204" pitchFamily="34" charset="0"/>
                        </a:rPr>
                        <a:t>100%</a:t>
                      </a:r>
                      <a:r>
                        <a:rPr lang="en-US" sz="1600" baseline="0" dirty="0">
                          <a:solidFill>
                            <a:schemeClr val="tx1"/>
                          </a:solidFill>
                          <a:effectLst/>
                          <a:latin typeface="Arial Narrow" panose="020B0606020202030204" pitchFamily="34" charset="0"/>
                        </a:rPr>
                        <a:t> of received letters </a:t>
                      </a:r>
                      <a:r>
                        <a:rPr lang="en-US" sz="1600" u="sng" baseline="0" dirty="0">
                          <a:solidFill>
                            <a:schemeClr val="tx1"/>
                          </a:solidFill>
                          <a:effectLst/>
                          <a:latin typeface="Arial Narrow" panose="020B0606020202030204" pitchFamily="34" charset="0"/>
                        </a:rPr>
                        <a:t> </a:t>
                      </a:r>
                      <a:endParaRPr lang="en-US" sz="1600" dirty="0">
                        <a:solidFill>
                          <a:schemeClr val="tx1"/>
                        </a:solidFill>
                        <a:effectLst/>
                        <a:latin typeface="Arial Narrow" panose="020B0606020202030204" pitchFamily="34" charset="0"/>
                      </a:endParaRPr>
                    </a:p>
                  </a:txBody>
                  <a:tcPr marL="68580" marR="68580" marT="34290" marB="34290"/>
                </a:tc>
                <a:tc>
                  <a:txBody>
                    <a:bodyPr/>
                    <a:lstStyle/>
                    <a:p>
                      <a:pPr algn="ctr"/>
                      <a:r>
                        <a:rPr lang="en-US" sz="1400" dirty="0">
                          <a:solidFill>
                            <a:schemeClr val="tx1"/>
                          </a:solidFill>
                          <a:effectLst/>
                          <a:latin typeface="Arial Narrow" panose="020B0606020202030204" pitchFamily="34" charset="0"/>
                        </a:rPr>
                        <a:t>5</a:t>
                      </a:r>
                    </a:p>
                  </a:txBody>
                  <a:tcPr marL="68580" marR="68580" marT="34290" marB="34290"/>
                </a:tc>
                <a:tc>
                  <a:txBody>
                    <a:bodyPr/>
                    <a:lstStyle/>
                    <a:p>
                      <a:pPr algn="ctr"/>
                      <a:r>
                        <a:rPr lang="en-US" sz="1400" dirty="0">
                          <a:solidFill>
                            <a:schemeClr val="tx1"/>
                          </a:solidFill>
                          <a:effectLst/>
                          <a:latin typeface="Arial Narrow" panose="020B0606020202030204" pitchFamily="34" charset="0"/>
                        </a:rPr>
                        <a:t>5</a:t>
                      </a:r>
                    </a:p>
                  </a:txBody>
                  <a:tcPr marL="68580" marR="68580" marT="34290" marB="34290"/>
                </a:tc>
                <a:tc>
                  <a:txBody>
                    <a:bodyPr/>
                    <a:lstStyle/>
                    <a:p>
                      <a:pPr algn="ctr"/>
                      <a:r>
                        <a:rPr lang="en-US" sz="1400" dirty="0">
                          <a:solidFill>
                            <a:schemeClr val="tx1"/>
                          </a:solidFill>
                          <a:effectLst/>
                          <a:latin typeface="Arial Narrow" panose="020B0606020202030204" pitchFamily="34" charset="0"/>
                        </a:rPr>
                        <a:t>-</a:t>
                      </a:r>
                    </a:p>
                  </a:txBody>
                  <a:tcPr marL="68580" marR="68580" marT="34290" marB="34290"/>
                </a:tc>
                <a:tc>
                  <a:txBody>
                    <a:bodyPr/>
                    <a:lstStyle/>
                    <a:p>
                      <a:pPr algn="ctr"/>
                      <a:r>
                        <a:rPr lang="en-US" sz="1400" dirty="0">
                          <a:solidFill>
                            <a:schemeClr val="tx1"/>
                          </a:solidFill>
                          <a:effectLst/>
                          <a:latin typeface="Arial Narrow" panose="020B0606020202030204" pitchFamily="34" charset="0"/>
                        </a:rPr>
                        <a:t>5</a:t>
                      </a:r>
                    </a:p>
                  </a:txBody>
                  <a:tcPr marL="68580" marR="68580" marT="34290" marB="34290"/>
                </a:tc>
                <a:extLst>
                  <a:ext uri="{0D108BD9-81ED-4DB2-BD59-A6C34878D82A}">
                    <a16:rowId xmlns:a16="http://schemas.microsoft.com/office/drawing/2014/main" val="10004"/>
                  </a:ext>
                </a:extLst>
              </a:tr>
            </a:tbl>
          </a:graphicData>
        </a:graphic>
      </p:graphicFrame>
      <p:sp>
        <p:nvSpPr>
          <p:cNvPr id="14" name="Smiley Face 13"/>
          <p:cNvSpPr/>
          <p:nvPr/>
        </p:nvSpPr>
        <p:spPr>
          <a:xfrm>
            <a:off x="7835888" y="2887651"/>
            <a:ext cx="40005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5" name="Smiley Face 14"/>
          <p:cNvSpPr/>
          <p:nvPr/>
        </p:nvSpPr>
        <p:spPr>
          <a:xfrm>
            <a:off x="8293088" y="2887651"/>
            <a:ext cx="40005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6" name="Smiley Face 15"/>
          <p:cNvSpPr/>
          <p:nvPr/>
        </p:nvSpPr>
        <p:spPr>
          <a:xfrm>
            <a:off x="8750289" y="2879345"/>
            <a:ext cx="780783" cy="466054"/>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8" name="Smiley Face 17"/>
          <p:cNvSpPr/>
          <p:nvPr/>
        </p:nvSpPr>
        <p:spPr>
          <a:xfrm>
            <a:off x="7835888" y="3759391"/>
            <a:ext cx="40005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9" name="Smiley Face 18"/>
          <p:cNvSpPr/>
          <p:nvPr/>
        </p:nvSpPr>
        <p:spPr>
          <a:xfrm>
            <a:off x="8293088" y="3722758"/>
            <a:ext cx="40005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0" name="Smiley Face 19"/>
          <p:cNvSpPr/>
          <p:nvPr/>
        </p:nvSpPr>
        <p:spPr>
          <a:xfrm>
            <a:off x="8722898" y="3694590"/>
            <a:ext cx="8001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1" name="Smiley Face 20"/>
          <p:cNvSpPr/>
          <p:nvPr/>
        </p:nvSpPr>
        <p:spPr>
          <a:xfrm>
            <a:off x="7835888" y="4518439"/>
            <a:ext cx="40005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2" name="Smiley Face 21"/>
          <p:cNvSpPr/>
          <p:nvPr/>
        </p:nvSpPr>
        <p:spPr>
          <a:xfrm>
            <a:off x="8293088" y="4517184"/>
            <a:ext cx="40005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3" name="Smiley Face 22"/>
          <p:cNvSpPr/>
          <p:nvPr/>
        </p:nvSpPr>
        <p:spPr>
          <a:xfrm>
            <a:off x="8750955" y="4481138"/>
            <a:ext cx="8001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4" name="Smiley Face 23"/>
          <p:cNvSpPr/>
          <p:nvPr/>
        </p:nvSpPr>
        <p:spPr>
          <a:xfrm>
            <a:off x="7835888" y="5047279"/>
            <a:ext cx="40005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5" name="Smiley Face 24"/>
          <p:cNvSpPr/>
          <p:nvPr/>
        </p:nvSpPr>
        <p:spPr>
          <a:xfrm>
            <a:off x="8293088" y="5047279"/>
            <a:ext cx="40005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6" name="Smiley Face 25"/>
          <p:cNvSpPr/>
          <p:nvPr/>
        </p:nvSpPr>
        <p:spPr>
          <a:xfrm>
            <a:off x="8763834" y="5052913"/>
            <a:ext cx="74295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7" name="Footer Placeholder 2"/>
          <p:cNvSpPr>
            <a:spLocks noGrp="1"/>
          </p:cNvSpPr>
          <p:nvPr>
            <p:ph type="ftr" sz="quarter" idx="11"/>
          </p:nvPr>
        </p:nvSpPr>
        <p:spPr>
          <a:xfrm>
            <a:off x="7162801" y="6465580"/>
            <a:ext cx="3541595" cy="365125"/>
          </a:xfrm>
        </p:spPr>
        <p:txBody>
          <a:bodyPr/>
          <a:lstStyle/>
          <a:p>
            <a:r>
              <a:rPr lang="en-US" sz="900" i="1" dirty="0"/>
              <a:t>Adapted from the SPMS Presentation Materials </a:t>
            </a:r>
          </a:p>
          <a:p>
            <a:r>
              <a:rPr lang="en-US" sz="900" i="1" dirty="0"/>
              <a:t>of the Municipality of </a:t>
            </a:r>
            <a:r>
              <a:rPr lang="en-US" sz="900" i="1" dirty="0" err="1"/>
              <a:t>Jagna</a:t>
            </a:r>
            <a:r>
              <a:rPr lang="en-US" sz="900" i="1" dirty="0"/>
              <a:t> Bohol (http://jagna.gov.ph/event/spms-workshop-for-opcr-ipcr)</a:t>
            </a:r>
          </a:p>
        </p:txBody>
      </p:sp>
    </p:spTree>
    <p:extLst>
      <p:ext uri="{BB962C8B-B14F-4D97-AF65-F5344CB8AC3E}">
        <p14:creationId xmlns:p14="http://schemas.microsoft.com/office/powerpoint/2010/main" val="187206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4"/>
                                        </p:tgtEl>
                                      </p:cBhvr>
                                    </p:animEffect>
                                    <p:set>
                                      <p:cBhvr>
                                        <p:cTn id="7" dur="1" fill="hold">
                                          <p:stCondLst>
                                            <p:cond delay="19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2000"/>
                                        <p:tgtEl>
                                          <p:spTgt spid="15"/>
                                        </p:tgtEl>
                                      </p:cBhvr>
                                    </p:animEffect>
                                    <p:set>
                                      <p:cBhvr>
                                        <p:cTn id="12" dur="1" fill="hold">
                                          <p:stCondLst>
                                            <p:cond delay="1999"/>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2000"/>
                                        <p:tgtEl>
                                          <p:spTgt spid="16"/>
                                        </p:tgtEl>
                                      </p:cBhvr>
                                    </p:animEffect>
                                    <p:set>
                                      <p:cBhvr>
                                        <p:cTn id="17" dur="1" fill="hold">
                                          <p:stCondLst>
                                            <p:cond delay="1999"/>
                                          </p:stCondLst>
                                        </p:cTn>
                                        <p:tgtEl>
                                          <p:spTgt spid="1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2000"/>
                                        <p:tgtEl>
                                          <p:spTgt spid="18"/>
                                        </p:tgtEl>
                                      </p:cBhvr>
                                    </p:animEffect>
                                    <p:set>
                                      <p:cBhvr>
                                        <p:cTn id="22" dur="1" fill="hold">
                                          <p:stCondLst>
                                            <p:cond delay="199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2000"/>
                                        <p:tgtEl>
                                          <p:spTgt spid="19"/>
                                        </p:tgtEl>
                                      </p:cBhvr>
                                    </p:animEffect>
                                    <p:set>
                                      <p:cBhvr>
                                        <p:cTn id="27" dur="1" fill="hold">
                                          <p:stCondLst>
                                            <p:cond delay="1999"/>
                                          </p:stCondLst>
                                        </p:cTn>
                                        <p:tgtEl>
                                          <p:spTgt spid="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2000"/>
                                        <p:tgtEl>
                                          <p:spTgt spid="20"/>
                                        </p:tgtEl>
                                      </p:cBhvr>
                                    </p:animEffect>
                                    <p:set>
                                      <p:cBhvr>
                                        <p:cTn id="32" dur="1" fill="hold">
                                          <p:stCondLst>
                                            <p:cond delay="1999"/>
                                          </p:stCondLst>
                                        </p:cTn>
                                        <p:tgtEl>
                                          <p:spTgt spid="2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2000"/>
                                        <p:tgtEl>
                                          <p:spTgt spid="21"/>
                                        </p:tgtEl>
                                      </p:cBhvr>
                                    </p:animEffect>
                                    <p:set>
                                      <p:cBhvr>
                                        <p:cTn id="37" dur="1" fill="hold">
                                          <p:stCondLst>
                                            <p:cond delay="1999"/>
                                          </p:stCondLst>
                                        </p:cTn>
                                        <p:tgtEl>
                                          <p:spTgt spid="2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2000"/>
                                        <p:tgtEl>
                                          <p:spTgt spid="22"/>
                                        </p:tgtEl>
                                      </p:cBhvr>
                                    </p:animEffect>
                                    <p:set>
                                      <p:cBhvr>
                                        <p:cTn id="42" dur="1" fill="hold">
                                          <p:stCondLst>
                                            <p:cond delay="1999"/>
                                          </p:stCondLst>
                                        </p:cTn>
                                        <p:tgtEl>
                                          <p:spTgt spid="2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2000"/>
                                        <p:tgtEl>
                                          <p:spTgt spid="23"/>
                                        </p:tgtEl>
                                      </p:cBhvr>
                                    </p:animEffect>
                                    <p:set>
                                      <p:cBhvr>
                                        <p:cTn id="47" dur="1" fill="hold">
                                          <p:stCondLst>
                                            <p:cond delay="1999"/>
                                          </p:stCondLst>
                                        </p:cTn>
                                        <p:tgtEl>
                                          <p:spTgt spid="2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2000"/>
                                        <p:tgtEl>
                                          <p:spTgt spid="24"/>
                                        </p:tgtEl>
                                      </p:cBhvr>
                                    </p:animEffect>
                                    <p:set>
                                      <p:cBhvr>
                                        <p:cTn id="52" dur="1" fill="hold">
                                          <p:stCondLst>
                                            <p:cond delay="1999"/>
                                          </p:stCondLst>
                                        </p:cTn>
                                        <p:tgtEl>
                                          <p:spTgt spid="2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0" nodeType="clickEffect">
                                  <p:stCondLst>
                                    <p:cond delay="0"/>
                                  </p:stCondLst>
                                  <p:childTnLst>
                                    <p:animEffect transition="out" filter="fade">
                                      <p:cBhvr>
                                        <p:cTn id="56" dur="2000"/>
                                        <p:tgtEl>
                                          <p:spTgt spid="25"/>
                                        </p:tgtEl>
                                      </p:cBhvr>
                                    </p:animEffect>
                                    <p:set>
                                      <p:cBhvr>
                                        <p:cTn id="57" dur="1" fill="hold">
                                          <p:stCondLst>
                                            <p:cond delay="1999"/>
                                          </p:stCondLst>
                                        </p:cTn>
                                        <p:tgtEl>
                                          <p:spTgt spid="25"/>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2000"/>
                                        <p:tgtEl>
                                          <p:spTgt spid="26"/>
                                        </p:tgtEl>
                                      </p:cBhvr>
                                    </p:animEffect>
                                    <p:set>
                                      <p:cBhvr>
                                        <p:cTn id="62" dur="1" fill="hold">
                                          <p:stCondLst>
                                            <p:cond delay="19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419305" y="615513"/>
            <a:ext cx="5029200" cy="1038225"/>
          </a:xfrm>
        </p:spPr>
        <p:txBody>
          <a:bodyPr/>
          <a:lstStyle/>
          <a:p>
            <a:r>
              <a:rPr lang="en-US" sz="6000" b="1" dirty="0">
                <a:latin typeface="Arial Narrow" panose="020B0606020202030204" pitchFamily="34" charset="0"/>
              </a:rPr>
              <a:t>FORMULA</a:t>
            </a:r>
          </a:p>
        </p:txBody>
      </p:sp>
      <p:sp>
        <p:nvSpPr>
          <p:cNvPr id="10" name="Content Placeholder 2"/>
          <p:cNvSpPr>
            <a:spLocks noGrp="1"/>
          </p:cNvSpPr>
          <p:nvPr>
            <p:ph idx="1"/>
          </p:nvPr>
        </p:nvSpPr>
        <p:spPr>
          <a:xfrm>
            <a:off x="2821328" y="1884202"/>
            <a:ext cx="6324600" cy="4159071"/>
          </a:xfrm>
        </p:spPr>
        <p:txBody>
          <a:bodyPr>
            <a:normAutofit/>
          </a:bodyPr>
          <a:lstStyle/>
          <a:p>
            <a:pPr lvl="1">
              <a:buNone/>
            </a:pPr>
            <a:r>
              <a:rPr lang="en-US" dirty="0">
                <a:latin typeface="Arial Narrow" panose="020B0606020202030204" pitchFamily="34" charset="0"/>
              </a:rPr>
              <a:t>Total of all average / # of entries</a:t>
            </a:r>
          </a:p>
          <a:p>
            <a:pPr lvl="1">
              <a:buNone/>
            </a:pPr>
            <a:r>
              <a:rPr lang="en-US" dirty="0">
                <a:solidFill>
                  <a:srgbClr val="0070C0"/>
                </a:solidFill>
                <a:latin typeface="Arial Narrow" panose="020B0606020202030204" pitchFamily="34" charset="0"/>
              </a:rPr>
              <a:t>   4.67 + 4.5 + 4.5 + 5 = 18.67/4</a:t>
            </a:r>
          </a:p>
          <a:p>
            <a:pPr lvl="1">
              <a:buNone/>
            </a:pPr>
            <a:r>
              <a:rPr lang="en-US" dirty="0">
                <a:solidFill>
                  <a:srgbClr val="0070C0"/>
                </a:solidFill>
                <a:latin typeface="Arial Narrow" panose="020B0606020202030204" pitchFamily="34" charset="0"/>
              </a:rPr>
              <a:t>                           = 4.67 Final Numerical Rating</a:t>
            </a:r>
          </a:p>
          <a:p>
            <a:pPr lvl="1">
              <a:buNone/>
            </a:pPr>
            <a:endParaRPr lang="en-US" dirty="0">
              <a:latin typeface="Arial Narrow" panose="020B0606020202030204" pitchFamily="34" charset="0"/>
            </a:endParaRPr>
          </a:p>
          <a:p>
            <a:pPr lvl="1">
              <a:buNone/>
            </a:pPr>
            <a:endParaRPr lang="en-US" dirty="0">
              <a:solidFill>
                <a:schemeClr val="tx1"/>
              </a:solidFill>
              <a:latin typeface="Arial Narrow" panose="020B0606020202030204" pitchFamily="34" charset="0"/>
            </a:endParaRPr>
          </a:p>
        </p:txBody>
      </p:sp>
      <p:pic>
        <p:nvPicPr>
          <p:cNvPr id="11" name="Picture 2" descr="C:\Users\user\Downloads\images (5).jpg"/>
          <p:cNvPicPr>
            <a:picLocks noChangeAspect="1" noChangeArrowheads="1"/>
          </p:cNvPicPr>
          <p:nvPr/>
        </p:nvPicPr>
        <p:blipFill>
          <a:blip r:embed="rId2"/>
          <a:srcRect/>
          <a:stretch>
            <a:fillRect/>
          </a:stretch>
        </p:blipFill>
        <p:spPr bwMode="auto">
          <a:xfrm>
            <a:off x="3104855" y="672662"/>
            <a:ext cx="1257300" cy="1257300"/>
          </a:xfrm>
          <a:prstGeom prst="rect">
            <a:avLst/>
          </a:prstGeom>
          <a:noFill/>
        </p:spPr>
      </p:pic>
      <p:sp>
        <p:nvSpPr>
          <p:cNvPr id="13" name="Oval 12"/>
          <p:cNvSpPr/>
          <p:nvPr/>
        </p:nvSpPr>
        <p:spPr>
          <a:xfrm>
            <a:off x="5154541" y="2560478"/>
            <a:ext cx="3548397" cy="609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latin typeface="Arial Narrow" panose="020B0606020202030204" pitchFamily="34" charset="0"/>
            </a:endParaRPr>
          </a:p>
        </p:txBody>
      </p:sp>
      <p:sp>
        <p:nvSpPr>
          <p:cNvPr id="7" name="Footer Placeholder 2"/>
          <p:cNvSpPr>
            <a:spLocks noGrp="1"/>
          </p:cNvSpPr>
          <p:nvPr>
            <p:ph type="ftr" sz="quarter" idx="11"/>
          </p:nvPr>
        </p:nvSpPr>
        <p:spPr>
          <a:xfrm>
            <a:off x="7138377" y="6392314"/>
            <a:ext cx="3541595" cy="365125"/>
          </a:xfrm>
        </p:spPr>
        <p:txBody>
          <a:bodyPr/>
          <a:lstStyle/>
          <a:p>
            <a:r>
              <a:rPr lang="en-US" sz="900" i="1" dirty="0"/>
              <a:t>Adapted from the SPMS Presentation Materials </a:t>
            </a:r>
          </a:p>
          <a:p>
            <a:r>
              <a:rPr lang="en-US" sz="900" i="1" dirty="0"/>
              <a:t>of the Municipality of </a:t>
            </a:r>
            <a:r>
              <a:rPr lang="en-US" sz="900" i="1" dirty="0" err="1"/>
              <a:t>Jagna</a:t>
            </a:r>
            <a:r>
              <a:rPr lang="en-US" sz="900" i="1" dirty="0"/>
              <a:t> Bohol (http://jagna.gov.ph/event/spms-workshop-for-opcr-ipcr)</a:t>
            </a:r>
          </a:p>
        </p:txBody>
      </p:sp>
    </p:spTree>
    <p:extLst>
      <p:ext uri="{BB962C8B-B14F-4D97-AF65-F5344CB8AC3E}">
        <p14:creationId xmlns:p14="http://schemas.microsoft.com/office/powerpoint/2010/main" val="323251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heel(1)">
                                      <p:cBhvr>
                                        <p:cTn id="2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2286000" y="98412"/>
          <a:ext cx="7924802" cy="5819991"/>
        </p:xfrm>
        <a:graphic>
          <a:graphicData uri="http://schemas.openxmlformats.org/drawingml/2006/table">
            <a:tbl>
              <a:tblPr/>
              <a:tblGrid>
                <a:gridCol w="191933">
                  <a:extLst>
                    <a:ext uri="{9D8B030D-6E8A-4147-A177-3AD203B41FA5}">
                      <a16:colId xmlns:a16="http://schemas.microsoft.com/office/drawing/2014/main" val="20000"/>
                    </a:ext>
                  </a:extLst>
                </a:gridCol>
                <a:gridCol w="2150234">
                  <a:extLst>
                    <a:ext uri="{9D8B030D-6E8A-4147-A177-3AD203B41FA5}">
                      <a16:colId xmlns:a16="http://schemas.microsoft.com/office/drawing/2014/main" val="20001"/>
                    </a:ext>
                  </a:extLst>
                </a:gridCol>
                <a:gridCol w="324833">
                  <a:extLst>
                    <a:ext uri="{9D8B030D-6E8A-4147-A177-3AD203B41FA5}">
                      <a16:colId xmlns:a16="http://schemas.microsoft.com/office/drawing/2014/main" val="20002"/>
                    </a:ext>
                  </a:extLst>
                </a:gridCol>
                <a:gridCol w="646822">
                  <a:extLst>
                    <a:ext uri="{9D8B030D-6E8A-4147-A177-3AD203B41FA5}">
                      <a16:colId xmlns:a16="http://schemas.microsoft.com/office/drawing/2014/main" val="20003"/>
                    </a:ext>
                  </a:extLst>
                </a:gridCol>
                <a:gridCol w="386404">
                  <a:extLst>
                    <a:ext uri="{9D8B030D-6E8A-4147-A177-3AD203B41FA5}">
                      <a16:colId xmlns:a16="http://schemas.microsoft.com/office/drawing/2014/main" val="20004"/>
                    </a:ext>
                  </a:extLst>
                </a:gridCol>
                <a:gridCol w="386404">
                  <a:extLst>
                    <a:ext uri="{9D8B030D-6E8A-4147-A177-3AD203B41FA5}">
                      <a16:colId xmlns:a16="http://schemas.microsoft.com/office/drawing/2014/main" val="20005"/>
                    </a:ext>
                  </a:extLst>
                </a:gridCol>
                <a:gridCol w="386404">
                  <a:extLst>
                    <a:ext uri="{9D8B030D-6E8A-4147-A177-3AD203B41FA5}">
                      <a16:colId xmlns:a16="http://schemas.microsoft.com/office/drawing/2014/main" val="20006"/>
                    </a:ext>
                  </a:extLst>
                </a:gridCol>
                <a:gridCol w="68972">
                  <a:extLst>
                    <a:ext uri="{9D8B030D-6E8A-4147-A177-3AD203B41FA5}">
                      <a16:colId xmlns:a16="http://schemas.microsoft.com/office/drawing/2014/main" val="20007"/>
                    </a:ext>
                  </a:extLst>
                </a:gridCol>
                <a:gridCol w="1262551">
                  <a:extLst>
                    <a:ext uri="{9D8B030D-6E8A-4147-A177-3AD203B41FA5}">
                      <a16:colId xmlns:a16="http://schemas.microsoft.com/office/drawing/2014/main" val="20008"/>
                    </a:ext>
                  </a:extLst>
                </a:gridCol>
                <a:gridCol w="299893">
                  <a:extLst>
                    <a:ext uri="{9D8B030D-6E8A-4147-A177-3AD203B41FA5}">
                      <a16:colId xmlns:a16="http://schemas.microsoft.com/office/drawing/2014/main" val="20009"/>
                    </a:ext>
                  </a:extLst>
                </a:gridCol>
                <a:gridCol w="299893">
                  <a:extLst>
                    <a:ext uri="{9D8B030D-6E8A-4147-A177-3AD203B41FA5}">
                      <a16:colId xmlns:a16="http://schemas.microsoft.com/office/drawing/2014/main" val="20010"/>
                    </a:ext>
                  </a:extLst>
                </a:gridCol>
                <a:gridCol w="296895">
                  <a:extLst>
                    <a:ext uri="{9D8B030D-6E8A-4147-A177-3AD203B41FA5}">
                      <a16:colId xmlns:a16="http://schemas.microsoft.com/office/drawing/2014/main" val="20011"/>
                    </a:ext>
                  </a:extLst>
                </a:gridCol>
                <a:gridCol w="299893">
                  <a:extLst>
                    <a:ext uri="{9D8B030D-6E8A-4147-A177-3AD203B41FA5}">
                      <a16:colId xmlns:a16="http://schemas.microsoft.com/office/drawing/2014/main" val="20012"/>
                    </a:ext>
                  </a:extLst>
                </a:gridCol>
                <a:gridCol w="923671">
                  <a:extLst>
                    <a:ext uri="{9D8B030D-6E8A-4147-A177-3AD203B41FA5}">
                      <a16:colId xmlns:a16="http://schemas.microsoft.com/office/drawing/2014/main" val="20013"/>
                    </a:ext>
                  </a:extLst>
                </a:gridCol>
              </a:tblGrid>
              <a:tr h="292491">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a:noFill/>
                    </a:lnB>
                  </a:tcPr>
                </a:tc>
                <a:tc gridSpan="13">
                  <a:txBody>
                    <a:bodyPr/>
                    <a:lstStyle/>
                    <a:p>
                      <a:pPr algn="ctr" fontAlgn="ctr"/>
                      <a:r>
                        <a:rPr lang="en-PH" sz="1400" b="1" i="0" u="none" strike="noStrike" dirty="0">
                          <a:solidFill>
                            <a:srgbClr val="0070C0"/>
                          </a:solidFill>
                          <a:latin typeface="Arial"/>
                        </a:rPr>
                        <a:t>INDIVIDUAL PERFORMANCE COMMITMENT AND REVIEW (IPCR)</a:t>
                      </a:r>
                    </a:p>
                  </a:txBody>
                  <a:tcPr marL="4363" marR="4363" marT="4363" marB="0" anchor="ctr">
                    <a:lnL>
                      <a:noFill/>
                    </a:lnL>
                    <a:lnR>
                      <a:noFill/>
                    </a:lnR>
                    <a:lnT>
                      <a:noFill/>
                    </a:lnT>
                    <a:lnB>
                      <a:noFill/>
                    </a:lnB>
                  </a:tcPr>
                </a:tc>
                <a:tc hMerge="1">
                  <a:txBody>
                    <a:bodyPr/>
                    <a:lstStyle/>
                    <a:p>
                      <a:endParaRPr lang="en-PH"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endParaRPr lang="en-US"/>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00"/>
                  </a:ext>
                </a:extLst>
              </a:tr>
              <a:tr h="202030">
                <a:tc>
                  <a:txBody>
                    <a:bodyPr/>
                    <a:lstStyle/>
                    <a:p>
                      <a:pPr algn="l" fontAlgn="ctr"/>
                      <a:endParaRPr lang="en-PH" sz="500" b="0" i="0" u="none" strike="noStrike">
                        <a:solidFill>
                          <a:srgbClr val="000000"/>
                        </a:solidFill>
                        <a:latin typeface="Calibri"/>
                      </a:endParaRPr>
                    </a:p>
                  </a:txBody>
                  <a:tcPr marL="4363" marR="4363" marT="4363" marB="0" anchor="ctr">
                    <a:lnL>
                      <a:noFill/>
                    </a:lnL>
                    <a:lnR>
                      <a:noFill/>
                    </a:lnR>
                    <a:lnT>
                      <a:noFill/>
                    </a:lnT>
                    <a:lnB>
                      <a:noFill/>
                    </a:lnB>
                  </a:tcPr>
                </a:tc>
                <a:tc gridSpan="8">
                  <a:txBody>
                    <a:bodyPr/>
                    <a:lstStyle/>
                    <a:p>
                      <a:pPr algn="ctr" fontAlgn="ctr"/>
                      <a:endParaRPr lang="en-PH" sz="500" b="1" i="0" u="none" strike="noStrike" dirty="0">
                        <a:solidFill>
                          <a:srgbClr val="000000"/>
                        </a:solidFill>
                        <a:latin typeface="Arial"/>
                      </a:endParaRPr>
                    </a:p>
                  </a:txBody>
                  <a:tcPr marL="4363" marR="4363" marT="4363" marB="0" anchor="ctr">
                    <a:lnL>
                      <a:noFill/>
                    </a:lnL>
                    <a:lnR>
                      <a:noFill/>
                    </a:lnR>
                    <a:lnT>
                      <a:noFill/>
                    </a:lnT>
                    <a:lnB>
                      <a:noFill/>
                    </a:lnB>
                  </a:tcPr>
                </a:tc>
                <a:tc hMerge="1">
                  <a:txBody>
                    <a:bodyPr/>
                    <a:lstStyle/>
                    <a:p>
                      <a:endParaRPr lang="en-PH"/>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endParaRPr lang="en-US"/>
                    </a:p>
                  </a:txBody>
                  <a:tcPr/>
                </a:tc>
                <a:tc>
                  <a:txBody>
                    <a:bodyPr/>
                    <a:lstStyle/>
                    <a:p>
                      <a:pPr algn="ctr" fontAlgn="ctr"/>
                      <a:endParaRPr lang="en-PH" sz="500" b="1" i="0" u="none" strike="noStrike">
                        <a:solidFill>
                          <a:srgbClr val="000000"/>
                        </a:solidFill>
                        <a:latin typeface="Arial"/>
                      </a:endParaRPr>
                    </a:p>
                  </a:txBody>
                  <a:tcPr marL="4363" marR="4363" marT="4363" marB="0" anchor="ctr">
                    <a:lnL>
                      <a:noFill/>
                    </a:lnL>
                    <a:lnR>
                      <a:noFill/>
                    </a:lnR>
                    <a:lnT>
                      <a:noFill/>
                    </a:lnT>
                    <a:lnB>
                      <a:noFill/>
                    </a:lnB>
                  </a:tcPr>
                </a:tc>
                <a:tc>
                  <a:txBody>
                    <a:bodyPr/>
                    <a:lstStyle/>
                    <a:p>
                      <a:pPr algn="ctr" fontAlgn="ctr"/>
                      <a:endParaRPr lang="en-PH" sz="500" b="1" i="0" u="none" strike="noStrike">
                        <a:solidFill>
                          <a:srgbClr val="000000"/>
                        </a:solidFill>
                        <a:latin typeface="Arial"/>
                      </a:endParaRPr>
                    </a:p>
                  </a:txBody>
                  <a:tcPr marL="4363" marR="4363" marT="4363" marB="0" anchor="ctr">
                    <a:lnL>
                      <a:noFill/>
                    </a:lnL>
                    <a:lnR>
                      <a:noFill/>
                    </a:lnR>
                    <a:lnT>
                      <a:noFill/>
                    </a:lnT>
                    <a:lnB>
                      <a:noFill/>
                    </a:lnB>
                  </a:tcPr>
                </a:tc>
                <a:tc>
                  <a:txBody>
                    <a:bodyPr/>
                    <a:lstStyle/>
                    <a:p>
                      <a:pPr algn="ctr" fontAlgn="ctr"/>
                      <a:endParaRPr lang="en-PH" sz="500" b="1" i="0" u="none" strike="noStrike">
                        <a:solidFill>
                          <a:srgbClr val="000000"/>
                        </a:solidFill>
                        <a:latin typeface="Arial"/>
                      </a:endParaRPr>
                    </a:p>
                  </a:txBody>
                  <a:tcPr marL="4363" marR="4363" marT="4363" marB="0" anchor="ctr">
                    <a:lnL>
                      <a:noFill/>
                    </a:lnL>
                    <a:lnR>
                      <a:noFill/>
                    </a:lnR>
                    <a:lnT>
                      <a:noFill/>
                    </a:lnT>
                    <a:lnB>
                      <a:noFill/>
                    </a:lnB>
                  </a:tcPr>
                </a:tc>
                <a:tc>
                  <a:txBody>
                    <a:bodyPr/>
                    <a:lstStyle/>
                    <a:p>
                      <a:pPr algn="ctr" fontAlgn="ctr"/>
                      <a:endParaRPr lang="en-PH" sz="500" b="0" i="0" u="none" strike="noStrike">
                        <a:solidFill>
                          <a:srgbClr val="000000"/>
                        </a:solidFill>
                        <a:latin typeface="Calibri"/>
                      </a:endParaRPr>
                    </a:p>
                  </a:txBody>
                  <a:tcPr marL="4363" marR="4363" marT="4363" marB="0" anchor="ctr">
                    <a:lnL>
                      <a:noFill/>
                    </a:lnL>
                    <a:lnR>
                      <a:noFill/>
                    </a:lnR>
                    <a:lnT>
                      <a:noFill/>
                    </a:lnT>
                    <a:lnB>
                      <a:noFill/>
                    </a:lnB>
                  </a:tcPr>
                </a:tc>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a:noFill/>
                    </a:lnB>
                  </a:tcPr>
                </a:tc>
                <a:extLst>
                  <a:ext uri="{0D108BD9-81ED-4DB2-BD59-A6C34878D82A}">
                    <a16:rowId xmlns:a16="http://schemas.microsoft.com/office/drawing/2014/main" val="10001"/>
                  </a:ext>
                </a:extLst>
              </a:tr>
              <a:tr h="410064">
                <a:tc>
                  <a:txBody>
                    <a:bodyPr/>
                    <a:lstStyle/>
                    <a:p>
                      <a:pPr algn="l" fontAlgn="ctr"/>
                      <a:endParaRPr lang="en-PH" sz="800" b="0" i="0" u="none" strike="noStrike">
                        <a:solidFill>
                          <a:srgbClr val="000000"/>
                        </a:solidFill>
                        <a:latin typeface="Calibri"/>
                      </a:endParaRPr>
                    </a:p>
                  </a:txBody>
                  <a:tcPr marL="4363" marR="4363" marT="4363" marB="0" anchor="ctr">
                    <a:lnL>
                      <a:noFill/>
                    </a:lnL>
                    <a:lnR>
                      <a:noFill/>
                    </a:lnR>
                    <a:lnT>
                      <a:noFill/>
                    </a:lnT>
                    <a:lnB>
                      <a:noFill/>
                    </a:lnB>
                  </a:tcPr>
                </a:tc>
                <a:tc gridSpan="13">
                  <a:txBody>
                    <a:bodyPr/>
                    <a:lstStyle/>
                    <a:p>
                      <a:pPr algn="l" fontAlgn="ctr"/>
                      <a:r>
                        <a:rPr lang="en-PH" sz="800" b="1" i="0" u="none" strike="noStrike" dirty="0">
                          <a:solidFill>
                            <a:srgbClr val="000000"/>
                          </a:solidFill>
                          <a:latin typeface="Arial"/>
                        </a:rPr>
                        <a:t>I, ____(name)_____,  ____(position) ____ at the ___(department)___, commit to deliver and agree to be rated on the attainment of the following targets in accordance with the indicated measures for the period ________________.</a:t>
                      </a:r>
                    </a:p>
                  </a:txBody>
                  <a:tcPr marL="4363" marR="4363" marT="4363" marB="0" anchor="ctr">
                    <a:lnL>
                      <a:noFill/>
                    </a:lnL>
                    <a:lnR>
                      <a:noFill/>
                    </a:lnR>
                    <a:lnT>
                      <a:noFill/>
                    </a:lnT>
                    <a:lnB>
                      <a:noFill/>
                    </a:lnB>
                  </a:tcPr>
                </a:tc>
                <a:tc hMerge="1">
                  <a:txBody>
                    <a:bodyPr/>
                    <a:lstStyle/>
                    <a:p>
                      <a:endParaRPr lang="en-PH"/>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endParaRPr lang="en-US"/>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02"/>
                  </a:ext>
                </a:extLst>
              </a:tr>
              <a:tr h="456281">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a:noFill/>
                    </a:lnB>
                  </a:tcPr>
                </a:tc>
                <a:tc gridSpan="2">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ctr"/>
                      <a:endParaRPr lang="en-PH" sz="11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endParaRPr lang="en-US" dirty="0"/>
                    </a:p>
                  </a:txBody>
                  <a:tcPr marL="4363" marR="4363" marT="4363" marB="0" anchor="ctr">
                    <a:lnL>
                      <a:noFill/>
                    </a:lnL>
                    <a:lnR>
                      <a:noFill/>
                    </a:lnR>
                    <a:lnT>
                      <a:noFill/>
                    </a:lnT>
                    <a:lnB w="6350" cap="flat" cmpd="sng" algn="ctr">
                      <a:noFill/>
                      <a:prstDash val="solid"/>
                      <a:round/>
                      <a:headEnd type="none" w="med" len="med"/>
                      <a:tailEnd type="none" w="med" len="med"/>
                    </a:lnB>
                  </a:tcPr>
                </a:tc>
                <a:tc rowSpan="2">
                  <a:txBody>
                    <a:bodyPr/>
                    <a:lstStyle/>
                    <a:p>
                      <a:endParaRPr lang="en-US" dirty="0"/>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endParaRPr lang="en-US" dirty="0"/>
                    </a:p>
                  </a:txBody>
                  <a:tcPr marL="4363" marR="4363" marT="4363" marB="0" anchor="ctr">
                    <a:lnL>
                      <a:noFill/>
                    </a:lnL>
                    <a:lnR>
                      <a:noFill/>
                    </a:lnR>
                    <a:lnT>
                      <a:noFill/>
                    </a:lnT>
                    <a:lnB w="6350" cap="flat" cmpd="sng" algn="ctr">
                      <a:noFill/>
                      <a:prstDash val="solid"/>
                      <a:round/>
                      <a:headEnd type="none" w="med" len="med"/>
                      <a:tailEnd type="none" w="med" len="med"/>
                    </a:lnB>
                  </a:tcPr>
                </a:tc>
                <a:tc gridSpan="2">
                  <a:txBody>
                    <a:bodyPr/>
                    <a:lstStyle/>
                    <a:p>
                      <a:endParaRPr lang="en-US" dirty="0"/>
                    </a:p>
                  </a:txBody>
                  <a:tcPr marL="4363" marR="4363" marT="4363" marB="0" anchor="ctr">
                    <a:lnL>
                      <a:noFill/>
                    </a:lnL>
                    <a:lnR>
                      <a:noFill/>
                    </a:lnR>
                    <a:lnT>
                      <a:noFill/>
                    </a:lnT>
                    <a:lnB w="6350" cap="flat" cmpd="sng" algn="ctr">
                      <a:noFill/>
                      <a:prstDash val="solid"/>
                      <a:round/>
                      <a:headEnd type="none" w="med" len="med"/>
                      <a:tailEnd type="none" w="med" len="med"/>
                    </a:lnB>
                  </a:tcPr>
                </a:tc>
                <a:tc hMerge="1">
                  <a:txBody>
                    <a:bodyPr/>
                    <a:lstStyle/>
                    <a:p>
                      <a:pPr algn="l" fontAlgn="ctr"/>
                      <a:endParaRPr lang="en-PH" sz="11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l" fontAlgn="ctr"/>
                      <a:r>
                        <a:rPr lang="en-PH" sz="1100" b="0" i="0" u="none" strike="noStrike" baseline="0" dirty="0">
                          <a:solidFill>
                            <a:srgbClr val="000000"/>
                          </a:solidFill>
                          <a:latin typeface="Calibri"/>
                        </a:rPr>
                        <a:t>    Signature of Employee</a:t>
                      </a:r>
                      <a:endParaRPr lang="en-PH" sz="1100" b="0" i="0" u="none" strike="noStrike" dirty="0">
                        <a:solidFill>
                          <a:srgbClr val="000000"/>
                        </a:solidFill>
                        <a:latin typeface="Calibri"/>
                      </a:endParaRPr>
                    </a:p>
                    <a:p>
                      <a:pPr algn="l" fontAlgn="ctr"/>
                      <a:r>
                        <a:rPr lang="en-PH" sz="1100" b="0" i="0" u="none" strike="noStrike" dirty="0">
                          <a:solidFill>
                            <a:srgbClr val="000000"/>
                          </a:solidFill>
                          <a:latin typeface="Calibri"/>
                        </a:rPr>
                        <a:t>        Date:</a:t>
                      </a:r>
                      <a:r>
                        <a:rPr lang="en-PH" sz="1100" b="0" i="0" u="none" strike="noStrike" baseline="0" dirty="0">
                          <a:solidFill>
                            <a:srgbClr val="000000"/>
                          </a:solidFill>
                          <a:latin typeface="Calibri"/>
                        </a:rPr>
                        <a:t> -------------</a:t>
                      </a:r>
                      <a:endParaRPr lang="en-PH" sz="11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ctr" fontAlgn="ctr"/>
                      <a:endParaRPr lang="en-PH" sz="5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ctr" fontAlgn="ctr"/>
                      <a:endParaRPr lang="en-PH" sz="500" b="0" i="0" u="none" strike="noStrike">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ctr" fontAlgn="ctr"/>
                      <a:endParaRPr lang="en-PH" sz="500" b="0" i="0" u="none" strike="noStrike">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ctr" fontAlgn="ctr"/>
                      <a:endParaRPr lang="en-PH" sz="500" b="0" i="0" u="none" strike="noStrike">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10003"/>
                  </a:ext>
                </a:extLst>
              </a:tr>
              <a:tr h="200032">
                <a:tc>
                  <a:txBody>
                    <a:bodyPr/>
                    <a:lstStyle/>
                    <a:p>
                      <a:pPr algn="l" fontAlgn="ctr"/>
                      <a:endParaRPr lang="en-PH" sz="500" b="0" i="0" u="none" strike="noStrike">
                        <a:solidFill>
                          <a:srgbClr val="000000"/>
                        </a:solidFill>
                        <a:latin typeface="Calibri"/>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endParaRPr lang="en-PH" sz="900" b="0" i="0" u="none" strike="noStrike" dirty="0">
                        <a:solidFill>
                          <a:srgbClr val="000000"/>
                        </a:solidFill>
                        <a:latin typeface="Arial"/>
                      </a:endParaRPr>
                    </a:p>
                    <a:p>
                      <a:pPr algn="l" fontAlgn="ctr"/>
                      <a:r>
                        <a:rPr lang="en-PH" sz="900" b="0" i="0" u="none" strike="noStrike" dirty="0">
                          <a:solidFill>
                            <a:srgbClr val="000000"/>
                          </a:solidFill>
                          <a:latin typeface="Arial"/>
                        </a:rPr>
                        <a:t>APPROVED</a:t>
                      </a:r>
                      <a:r>
                        <a:rPr lang="en-PH" sz="900" b="0" i="0" u="none" strike="noStrike" baseline="0" dirty="0">
                          <a:solidFill>
                            <a:srgbClr val="000000"/>
                          </a:solidFill>
                          <a:latin typeface="Arial"/>
                        </a:rPr>
                        <a:t> BY:</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v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gridSpan="6">
                  <a:txBody>
                    <a:bodyPr/>
                    <a:lstStyle/>
                    <a:p>
                      <a:r>
                        <a:rPr lang="en-US" dirty="0"/>
                        <a:t>                          </a:t>
                      </a:r>
                    </a:p>
                  </a:txBody>
                  <a:tcPr marL="4363" marR="4363" marT="436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hMerge="1">
                  <a:txBody>
                    <a:bodyPr/>
                    <a:lstStyle/>
                    <a:p>
                      <a:endParaRPr lang="en-PH"/>
                    </a:p>
                  </a:txBody>
                  <a:tcPr/>
                </a:tc>
                <a:tc hMerge="1">
                  <a:txBody>
                    <a:bodyPr/>
                    <a:lstStyle/>
                    <a:p>
                      <a:endParaRPr lang="en-US"/>
                    </a:p>
                  </a:txBody>
                  <a:tcPr/>
                </a:tc>
                <a:tc hMerge="1">
                  <a:txBody>
                    <a:bodyPr/>
                    <a:lstStyle/>
                    <a:p>
                      <a:endParaRPr lang="en-PH"/>
                    </a:p>
                  </a:txBody>
                  <a:tcPr/>
                </a:tc>
                <a:tc hMerge="1">
                  <a:txBody>
                    <a:bodyPr/>
                    <a:lstStyle/>
                    <a:p>
                      <a:endParaRPr lang="en-PH"/>
                    </a:p>
                  </a:txBody>
                  <a:tcPr/>
                </a:tc>
                <a:tc rowSpan="2" gridSpan="3">
                  <a:txBody>
                    <a:bodyPr/>
                    <a:lstStyle/>
                    <a:p>
                      <a:pPr algn="ctr" fontAlgn="ctr"/>
                      <a:endParaRPr lang="en-PH" sz="900" b="1" i="0" u="none" strike="noStrike" dirty="0">
                        <a:solidFill>
                          <a:srgbClr val="000000"/>
                        </a:solidFill>
                        <a:latin typeface="Arial"/>
                      </a:endParaRPr>
                    </a:p>
                  </a:txBody>
                  <a:tcPr marL="4363" marR="4363" marT="436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tcPr>
                </a:tc>
                <a:tc rowSpan="2" hMerge="1">
                  <a:txBody>
                    <a:bodyPr/>
                    <a:lstStyle/>
                    <a:p>
                      <a:endParaRPr lang="en-PH"/>
                    </a:p>
                  </a:txBody>
                  <a:tcPr/>
                </a:tc>
                <a:tc rowSpan="2" hMerge="1">
                  <a:txBody>
                    <a:bodyPr/>
                    <a:lstStyle/>
                    <a:p>
                      <a:endParaRPr lang="en-PH"/>
                    </a:p>
                  </a:txBody>
                  <a:tcPr/>
                </a:tc>
                <a:extLst>
                  <a:ext uri="{0D108BD9-81ED-4DB2-BD59-A6C34878D82A}">
                    <a16:rowId xmlns:a16="http://schemas.microsoft.com/office/drawing/2014/main" val="10004"/>
                  </a:ext>
                </a:extLst>
              </a:tr>
              <a:tr h="193431">
                <a:tc>
                  <a:txBody>
                    <a:bodyPr/>
                    <a:lstStyle/>
                    <a:p>
                      <a:pPr algn="l" fontAlgn="ctr"/>
                      <a:endParaRPr lang="en-PH" sz="500" b="0" i="0" u="none" strike="noStrike">
                        <a:solidFill>
                          <a:srgbClr val="000000"/>
                        </a:solidFill>
                        <a:latin typeface="Calibri"/>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PH" sz="900" b="0" i="0" u="none" strike="noStrike" dirty="0">
                          <a:solidFill>
                            <a:srgbClr val="000000"/>
                          </a:solidFill>
                          <a:latin typeface="Arial"/>
                        </a:rPr>
                        <a:t> Name:</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gridSpan="4">
                  <a:txBody>
                    <a:bodyPr/>
                    <a:lstStyle/>
                    <a:p>
                      <a:endParaRPr lang="en-US"/>
                    </a:p>
                  </a:txBody>
                  <a:tcPr marL="4363" marR="4363" marT="4363"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tcPr>
                </a:tc>
                <a:tc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a:noFill/>
                    </a:lnB>
                  </a:tcPr>
                </a:tc>
                <a:tc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a:noFill/>
                    </a:lnB>
                  </a:tcPr>
                </a:tc>
                <a:tc hMerge="1">
                  <a:txBody>
                    <a:bodyPr/>
                    <a:lstStyle/>
                    <a:p>
                      <a:endParaRPr lang="en-US"/>
                    </a:p>
                  </a:txBody>
                  <a:tcPr marL="4363" marR="4363" marT="4363" marB="0" anchor="ctr">
                    <a:lnL w="6350" cap="flat" cmpd="sng" algn="ctr">
                      <a:solidFill>
                        <a:srgbClr val="000000"/>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gridSpan="2">
                  <a:txBody>
                    <a:bodyPr/>
                    <a:lstStyle/>
                    <a:p>
                      <a:pPr algn="l" fontAlgn="ctr"/>
                      <a:endParaRPr lang="en-PH" sz="900" b="1" i="0" u="none" strike="noStrike" dirty="0">
                        <a:solidFill>
                          <a:srgbClr val="000000"/>
                        </a:solidFill>
                        <a:latin typeface="Arial"/>
                      </a:endParaRPr>
                    </a:p>
                  </a:txBody>
                  <a:tcPr marL="4363" marR="4363" marT="4363" marB="0" anchor="ctr">
                    <a:lnL>
                      <a:noFill/>
                    </a:lnL>
                    <a:lnR>
                      <a:noFill/>
                    </a:lnR>
                    <a:lnT w="6350" cap="flat" cmpd="sng" algn="ctr">
                      <a:noFill/>
                      <a:prstDash val="solid"/>
                      <a:round/>
                      <a:headEnd type="none" w="med" len="med"/>
                      <a:tailEnd type="none" w="med" len="med"/>
                    </a:lnT>
                    <a:lnB>
                      <a:noFill/>
                    </a:lnB>
                  </a:tcPr>
                </a:tc>
                <a:tc hMerge="1">
                  <a:txBody>
                    <a:bodyPr/>
                    <a:lstStyle/>
                    <a:p>
                      <a:endParaRPr lang="en-US"/>
                    </a:p>
                  </a:txBody>
                  <a:tcPr/>
                </a:tc>
                <a:tc>
                  <a:txBody>
                    <a:bodyPr/>
                    <a:lstStyle/>
                    <a:p>
                      <a:pPr algn="ctr" fontAlgn="ctr"/>
                      <a:endParaRPr lang="en-PH" sz="900" b="1" i="0" u="none" strike="noStrike">
                        <a:solidFill>
                          <a:srgbClr val="000000"/>
                        </a:solidFill>
                        <a:latin typeface="Arial"/>
                      </a:endParaRPr>
                    </a:p>
                  </a:txBody>
                  <a:tcPr marL="4363" marR="4363" marT="4363" marB="0" anchor="ctr">
                    <a:lnL>
                      <a:noFill/>
                    </a:lnL>
                    <a:lnR>
                      <a:noFill/>
                    </a:lnR>
                    <a:lnT w="6350" cap="flat" cmpd="sng" algn="ctr">
                      <a:noFill/>
                      <a:prstDash val="solid"/>
                      <a:round/>
                      <a:headEnd type="none" w="med" len="med"/>
                      <a:tailEnd type="none" w="med" len="med"/>
                    </a:lnT>
                    <a:lnB>
                      <a:noFill/>
                    </a:lnB>
                  </a:tcPr>
                </a:tc>
                <a:tc>
                  <a:txBody>
                    <a:bodyPr/>
                    <a:lstStyle/>
                    <a:p>
                      <a:pPr algn="ctr" fontAlgn="ctr"/>
                      <a:endParaRPr lang="en-PH" sz="900" b="1" i="0" u="none" strike="noStrike">
                        <a:solidFill>
                          <a:srgbClr val="000000"/>
                        </a:solidFill>
                        <a:latin typeface="Arial"/>
                      </a:endParaRPr>
                    </a:p>
                  </a:txBody>
                  <a:tcPr marL="4363" marR="4363" marT="4363" marB="0"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tcPr>
                </a:tc>
                <a:tc gridSpan="3" vMerge="1">
                  <a:txBody>
                    <a:bodyPr/>
                    <a:lstStyle/>
                    <a:p>
                      <a:endParaRPr lang="en-PH"/>
                    </a:p>
                  </a:txBody>
                  <a:tcPr/>
                </a:tc>
                <a:tc hMerge="1" vMerge="1">
                  <a:txBody>
                    <a:bodyPr/>
                    <a:lstStyle/>
                    <a:p>
                      <a:endParaRPr lang="en-PH"/>
                    </a:p>
                  </a:txBody>
                  <a:tcPr/>
                </a:tc>
                <a:tc hMerge="1" vMerge="1">
                  <a:txBody>
                    <a:bodyPr/>
                    <a:lstStyle/>
                    <a:p>
                      <a:endParaRPr lang="en-PH"/>
                    </a:p>
                  </a:txBody>
                  <a:tcPr/>
                </a:tc>
                <a:extLst>
                  <a:ext uri="{0D108BD9-81ED-4DB2-BD59-A6C34878D82A}">
                    <a16:rowId xmlns:a16="http://schemas.microsoft.com/office/drawing/2014/main" val="10005"/>
                  </a:ext>
                </a:extLst>
              </a:tr>
              <a:tr h="210032">
                <a:tc rowSpan="2">
                  <a:txBody>
                    <a:bodyPr/>
                    <a:lstStyle/>
                    <a:p>
                      <a:pPr algn="l" fontAlgn="ctr"/>
                      <a:endParaRPr lang="en-PH" sz="500" b="0" i="0" u="none" strike="noStrike" dirty="0">
                        <a:solidFill>
                          <a:srgbClr val="000000"/>
                        </a:solidFill>
                        <a:latin typeface="Calibri"/>
                      </a:endParaRPr>
                    </a:p>
                  </a:txBody>
                  <a:tcPr marL="4363" marR="4363" marT="4363" marB="0" anchor="ctr">
                    <a:lnL>
                      <a:noFill/>
                    </a:lnL>
                    <a:lnR w="12700" cap="flat" cmpd="sng" algn="ctr">
                      <a:solidFill>
                        <a:schemeClr val="tx1"/>
                      </a:solidFill>
                      <a:prstDash val="solid"/>
                      <a:round/>
                      <a:headEnd type="none" w="med" len="med"/>
                      <a:tailEnd type="none" w="med" len="med"/>
                    </a:lnR>
                    <a:lnT>
                      <a:noFill/>
                    </a:lnT>
                    <a:lnB>
                      <a:noFill/>
                    </a:lnB>
                  </a:tcPr>
                </a:tc>
                <a:tc gridSpan="2">
                  <a:txBody>
                    <a:bodyPr/>
                    <a:lstStyle/>
                    <a:p>
                      <a:pPr algn="l" fontAlgn="ctr"/>
                      <a:r>
                        <a:rPr lang="en-PH" sz="900" b="1" i="0" u="none" strike="noStrike" dirty="0">
                          <a:solidFill>
                            <a:srgbClr val="000000"/>
                          </a:solidFill>
                          <a:latin typeface="Arial"/>
                        </a:rPr>
                        <a:t>Position:</a:t>
                      </a:r>
                    </a:p>
                  </a:txBody>
                  <a:tcPr marL="4363" marR="4363" marT="4363"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a:noFill/>
                    </a:lnT>
                    <a:lnB w="12700" cap="flat" cmpd="sng" algn="ctr">
                      <a:noFill/>
                      <a:prstDash val="solid"/>
                      <a:round/>
                      <a:headEnd type="none" w="med" len="med"/>
                      <a:tailEnd type="none" w="med" len="med"/>
                    </a:lnB>
                  </a:tcPr>
                </a:tc>
                <a:tc rowSpan="2" gridSpan="6">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noFill/>
                      <a:prstDash val="solid"/>
                      <a:round/>
                      <a:headEnd type="none" w="med" len="med"/>
                      <a:tailEnd type="none" w="med" len="med"/>
                    </a:lnB>
                  </a:tcPr>
                </a:tc>
                <a:tc rowSpan="2"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tcPr>
                </a:tc>
                <a:tc rowSpan="2"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tcPr>
                </a:tc>
                <a:tc rowSpan="2" hMerge="1">
                  <a:txBody>
                    <a:bodyPr/>
                    <a:lstStyle/>
                    <a:p>
                      <a:endParaRPr lang="en-US" dirty="0"/>
                    </a:p>
                  </a:txBody>
                  <a:tcPr marL="4363" marR="4363" marT="4363" marB="0" anchor="ctr">
                    <a:lnL w="6350" cap="flat" cmpd="sng" algn="ctr">
                      <a:solidFill>
                        <a:srgbClr val="000000"/>
                      </a:solidFill>
                      <a:prstDash val="solid"/>
                      <a:round/>
                      <a:headEnd type="none" w="med" len="med"/>
                      <a:tailEnd type="none" w="med" len="med"/>
                    </a:lnL>
                    <a:lnR>
                      <a:noFill/>
                    </a:lnR>
                    <a:lnT>
                      <a:noFill/>
                    </a:lnT>
                    <a:lnB w="12700" cap="flat" cmpd="sng" algn="ctr">
                      <a:noFill/>
                      <a:prstDash val="solid"/>
                      <a:round/>
                      <a:headEnd type="none" w="med" len="med"/>
                      <a:tailEnd type="none" w="med" len="med"/>
                    </a:lnB>
                  </a:tcPr>
                </a:tc>
                <a:tc rowSpan="2" hMerge="1">
                  <a:txBody>
                    <a:bodyPr/>
                    <a:lstStyle/>
                    <a:p>
                      <a:endParaRPr lang="en-PH"/>
                    </a:p>
                  </a:txBody>
                  <a:tcPr/>
                </a:tc>
                <a:tc rowSpan="2" hMerge="1">
                  <a:txBody>
                    <a:bodyPr/>
                    <a:lstStyle/>
                    <a:p>
                      <a:endParaRPr lang="en-US"/>
                    </a:p>
                  </a:txBody>
                  <a:tcPr/>
                </a:tc>
                <a:tc rowSpan="3">
                  <a:txBody>
                    <a:bodyPr/>
                    <a:lstStyle/>
                    <a:p>
                      <a:pPr algn="ctr" fontAlgn="ctr"/>
                      <a:endParaRPr lang="en-PH" sz="900" b="1" i="0" u="none" strike="noStrike" dirty="0">
                        <a:solidFill>
                          <a:srgbClr val="000000"/>
                        </a:solidFill>
                        <a:latin typeface="Arial"/>
                      </a:endParaRPr>
                    </a:p>
                  </a:txBody>
                  <a:tcPr marL="4363" marR="4363" marT="4363" marB="0" anchor="ctr">
                    <a:lnL>
                      <a:noFill/>
                    </a:lnL>
                    <a:lnR>
                      <a:noFill/>
                    </a:lnR>
                    <a:lnT>
                      <a:noFill/>
                    </a:lnT>
                    <a:lnB w="12700" cap="flat" cmpd="sng" algn="ctr">
                      <a:solidFill>
                        <a:srgbClr val="000000"/>
                      </a:solidFill>
                      <a:prstDash val="solid"/>
                      <a:round/>
                      <a:headEnd type="none" w="med" len="med"/>
                      <a:tailEnd type="none" w="med" len="med"/>
                    </a:lnB>
                  </a:tcPr>
                </a:tc>
                <a:tc rowSpan="2" gridSpan="2">
                  <a:txBody>
                    <a:bodyPr/>
                    <a:lstStyle/>
                    <a:p>
                      <a:pPr algn="ctr" fontAlgn="ctr"/>
                      <a:endParaRPr lang="en-PH" sz="900" b="1" i="0" u="none" strike="noStrike" dirty="0">
                        <a:solidFill>
                          <a:srgbClr val="000000"/>
                        </a:solidFill>
                        <a:latin typeface="Arial"/>
                      </a:endParaRPr>
                    </a:p>
                  </a:txBody>
                  <a:tcPr marL="4363" marR="4363" marT="4363" marB="0" anchor="ctr">
                    <a:lnL>
                      <a:noFill/>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tcPr>
                </a:tc>
                <a:tc rowSpan="2" hMerge="1">
                  <a:txBody>
                    <a:bodyPr/>
                    <a:lstStyle/>
                    <a:p>
                      <a:pPr algn="ctr"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rowSpan="3">
                  <a:txBody>
                    <a:bodyPr/>
                    <a:lstStyle/>
                    <a:p>
                      <a:pPr algn="ctr" fontAlgn="ctr"/>
                      <a:endParaRPr lang="en-PH" sz="900" b="1" i="0" u="none" strike="noStrike" dirty="0">
                        <a:solidFill>
                          <a:srgbClr val="000000"/>
                        </a:solidFill>
                        <a:latin typeface="Arial"/>
                      </a:endParaRPr>
                    </a:p>
                  </a:txBody>
                  <a:tcPr marL="4363" marR="4363" marT="4363" marB="0" anchor="ctr">
                    <a:lnL>
                      <a:noFill/>
                    </a:lnL>
                    <a:lnR>
                      <a:noFill/>
                    </a:lnR>
                    <a:lnT>
                      <a:noFill/>
                    </a:lnT>
                    <a:lnB w="12700" cap="flat" cmpd="sng" algn="ctr">
                      <a:solidFill>
                        <a:srgbClr val="000000"/>
                      </a:solidFill>
                      <a:prstDash val="solid"/>
                      <a:round/>
                      <a:headEnd type="none" w="med" len="med"/>
                      <a:tailEnd type="none" w="med" len="med"/>
                    </a:lnB>
                  </a:tcPr>
                </a:tc>
                <a:tc rowSpan="3">
                  <a:txBody>
                    <a:bodyPr/>
                    <a:lstStyle/>
                    <a:p>
                      <a:pPr algn="l" fontAlgn="ctr"/>
                      <a:endParaRPr lang="en-PH" sz="900" b="1" i="0" u="none" strike="noStrike" dirty="0">
                        <a:solidFill>
                          <a:srgbClr val="000000"/>
                        </a:solidFill>
                        <a:latin typeface="Arial"/>
                      </a:endParaRPr>
                    </a:p>
                  </a:txBody>
                  <a:tcPr marL="4363" marR="4363" marT="4363" marB="0" anchor="ctr">
                    <a:lnL>
                      <a:noFill/>
                    </a:lnL>
                    <a:lnR w="6350" cap="flat" cmpd="sng" algn="ctr">
                      <a:no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0032">
                <a:tc vMerge="1">
                  <a:txBody>
                    <a:bodyPr/>
                    <a:lstStyle/>
                    <a:p>
                      <a:endParaRPr lang="en-US"/>
                    </a:p>
                  </a:txBody>
                  <a:tcPr/>
                </a:tc>
                <a:tc gridSpan="2">
                  <a:txBody>
                    <a:bodyPr/>
                    <a:lstStyle/>
                    <a:p>
                      <a:pPr algn="l" fontAlgn="ctr"/>
                      <a:r>
                        <a:rPr lang="en-PH" sz="900" b="1" i="0" u="none" strike="noStrike" dirty="0">
                          <a:solidFill>
                            <a:srgbClr val="000000"/>
                          </a:solidFill>
                          <a:latin typeface="Arial"/>
                        </a:rPr>
                        <a:t>Date:</a:t>
                      </a:r>
                    </a:p>
                  </a:txBody>
                  <a:tcPr marL="4363" marR="4363" marT="4363"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6"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179291">
                <a:tc>
                  <a:txBody>
                    <a:bodyPr/>
                    <a:lstStyle/>
                    <a:p>
                      <a:pPr algn="l" fontAlgn="ctr"/>
                      <a:endParaRPr lang="en-PH" sz="500" b="0" i="0" u="none" strike="noStrike" dirty="0">
                        <a:solidFill>
                          <a:srgbClr val="000000"/>
                        </a:solidFill>
                        <a:latin typeface="Calibri"/>
                      </a:endParaRPr>
                    </a:p>
                  </a:txBody>
                  <a:tcPr marL="4363" marR="4363" marT="4363" marB="0" anchor="ctr">
                    <a:lnL>
                      <a:noFill/>
                    </a:lnL>
                    <a:lnR>
                      <a:noFill/>
                    </a:lnR>
                    <a:lnT>
                      <a:noFill/>
                    </a:lnT>
                    <a:lnB>
                      <a:noFill/>
                    </a:lnB>
                  </a:tcPr>
                </a:tc>
                <a:tc gridSpan="2">
                  <a:txBody>
                    <a:bodyPr/>
                    <a:lstStyle/>
                    <a:p>
                      <a:pPr algn="l"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a:solidFill>
                          <a:srgbClr val="000000"/>
                        </a:solidFill>
                        <a:latin typeface="Calibri"/>
                      </a:endParaRPr>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l" fontAlgn="ctr"/>
                      <a:endParaRPr lang="en-PH" sz="900" b="0" i="0" u="none" strike="noStrike" dirty="0">
                        <a:solidFill>
                          <a:srgbClr val="000000"/>
                        </a:solidFill>
                        <a:latin typeface="Calibri"/>
                      </a:endParaRPr>
                    </a:p>
                  </a:txBody>
                  <a:tcPr marL="4363" marR="4363" marT="4363"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vMerge="1">
                  <a:txBody>
                    <a:bodyPr/>
                    <a:lstStyle/>
                    <a:p>
                      <a:pPr algn="ctr"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l" fontAlgn="ctr"/>
                      <a:endParaRPr lang="en-PH" sz="900" b="0" i="0" u="none" strike="noStrike" dirty="0">
                        <a:solidFill>
                          <a:srgbClr val="000000"/>
                        </a:solidFill>
                        <a:latin typeface="Calibri"/>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10048">
                <a:tc>
                  <a:txBody>
                    <a:bodyPr/>
                    <a:lstStyle/>
                    <a:p>
                      <a:pPr algn="l" fontAlgn="ctr"/>
                      <a:endParaRPr lang="en-PH" sz="500" b="0" i="0" u="none" strike="noStrike">
                        <a:solidFill>
                          <a:srgbClr val="000000"/>
                        </a:solidFill>
                        <a:latin typeface="Calibri"/>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rowSpan="2" gridSpan="2">
                  <a:txBody>
                    <a:bodyPr/>
                    <a:lstStyle/>
                    <a:p>
                      <a:pPr algn="ctr" fontAlgn="ctr"/>
                      <a:r>
                        <a:rPr lang="en-PH" sz="900" b="1" i="0" u="none" strike="noStrike" dirty="0">
                          <a:solidFill>
                            <a:srgbClr val="000000"/>
                          </a:solidFill>
                          <a:latin typeface="Arial"/>
                        </a:rPr>
                        <a:t>MFO</a:t>
                      </a:r>
                    </a:p>
                  </a:txBody>
                  <a:tcPr marL="4363" marR="4363" marT="436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pPr algn="ctr" fontAlgn="ctr"/>
                      <a:endParaRPr lang="en-PH" sz="900" b="1" i="0" u="none" strike="noStrike" dirty="0">
                        <a:solidFill>
                          <a:srgbClr val="000000"/>
                        </a:solidFill>
                        <a:latin typeface="Arial"/>
                      </a:endParaRP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3">
                  <a:txBody>
                    <a:bodyPr/>
                    <a:lstStyle/>
                    <a:p>
                      <a:pPr algn="ctr" fontAlgn="ctr"/>
                      <a:r>
                        <a:rPr lang="en-PH" sz="900" b="1" i="0" u="none" strike="noStrike" dirty="0">
                          <a:solidFill>
                            <a:srgbClr val="000000"/>
                          </a:solidFill>
                          <a:latin typeface="Arial"/>
                        </a:rPr>
                        <a:t>Success Indicators</a:t>
                      </a:r>
                    </a:p>
                    <a:p>
                      <a:pPr algn="ctr" fontAlgn="ctr"/>
                      <a:r>
                        <a:rPr lang="en-PH" sz="900" b="1" i="0" u="none" strike="noStrike" dirty="0">
                          <a:solidFill>
                            <a:srgbClr val="000000"/>
                          </a:solidFill>
                          <a:latin typeface="Arial"/>
                        </a:rPr>
                        <a:t>(</a:t>
                      </a:r>
                      <a:r>
                        <a:rPr lang="en-PH" sz="900" b="1" i="0" u="none" strike="noStrike" dirty="0" err="1">
                          <a:solidFill>
                            <a:srgbClr val="000000"/>
                          </a:solidFill>
                          <a:latin typeface="Arial"/>
                        </a:rPr>
                        <a:t>Targats+Measures</a:t>
                      </a:r>
                      <a:r>
                        <a:rPr lang="en-PH" sz="900" b="1" i="0" u="none" strike="noStrike" dirty="0">
                          <a:solidFill>
                            <a:srgbClr val="000000"/>
                          </a:solidFill>
                          <a:latin typeface="Arial"/>
                        </a:rPr>
                        <a:t>)</a:t>
                      </a:r>
                    </a:p>
                    <a:p>
                      <a:pPr algn="ctr" fontAlgn="ctr"/>
                      <a:endParaRPr lang="en-PH" sz="900" b="1" i="0" u="none" strike="noStrike" dirty="0">
                        <a:solidFill>
                          <a:srgbClr val="000000"/>
                        </a:solidFill>
                        <a:latin typeface="Arial"/>
                      </a:endParaRP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pPr algn="ctr" fontAlgn="ctr"/>
                      <a:endParaRPr lang="en-PH" sz="900" b="1" i="0" u="none" strike="noStrike" dirty="0">
                        <a:solidFill>
                          <a:srgbClr val="000000"/>
                        </a:solidFill>
                        <a:latin typeface="Arial"/>
                      </a:endParaRP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pPr algn="ctr" fontAlgn="ctr"/>
                      <a:endParaRPr lang="en-PH" sz="900" b="1" i="0" u="none" strike="noStrike" dirty="0">
                        <a:solidFill>
                          <a:srgbClr val="000000"/>
                        </a:solidFill>
                        <a:latin typeface="Arial"/>
                      </a:endParaRP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3">
                  <a:txBody>
                    <a:bodyPr/>
                    <a:lstStyle/>
                    <a:p>
                      <a:pPr algn="ctr" fontAlgn="ctr"/>
                      <a:r>
                        <a:rPr lang="en-PH" sz="900" b="1" i="0" u="none" strike="noStrike" dirty="0">
                          <a:solidFill>
                            <a:srgbClr val="000000"/>
                          </a:solidFill>
                          <a:latin typeface="Arial"/>
                        </a:rPr>
                        <a:t>Actual Accomplishments </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PH"/>
                    </a:p>
                  </a:txBody>
                  <a:tcPr/>
                </a:tc>
                <a:tc rowSpan="2" hMerge="1">
                  <a:txBody>
                    <a:bodyPr/>
                    <a:lstStyle/>
                    <a:p>
                      <a:endParaRPr lang="en-US"/>
                    </a:p>
                  </a:txBody>
                  <a:tcPr/>
                </a:tc>
                <a:tc gridSpan="4">
                  <a:txBody>
                    <a:bodyPr/>
                    <a:lstStyle/>
                    <a:p>
                      <a:pPr algn="ctr" fontAlgn="ctr"/>
                      <a:r>
                        <a:rPr lang="en-PH" sz="900" b="1" i="0" u="none" strike="noStrike" dirty="0">
                          <a:solidFill>
                            <a:srgbClr val="000000"/>
                          </a:solidFill>
                          <a:latin typeface="Arial"/>
                        </a:rPr>
                        <a:t>Rating*</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tc rowSpan="2">
                  <a:txBody>
                    <a:bodyPr/>
                    <a:lstStyle/>
                    <a:p>
                      <a:pPr algn="ctr" fontAlgn="ctr"/>
                      <a:r>
                        <a:rPr lang="en-PH" sz="900" b="1" i="0" u="none" strike="noStrike" dirty="0">
                          <a:solidFill>
                            <a:srgbClr val="000000"/>
                          </a:solidFill>
                          <a:latin typeface="Arial"/>
                        </a:rPr>
                        <a:t>Remarks</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20033">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n-PH"/>
                    </a:p>
                  </a:txBody>
                  <a:tcPr/>
                </a:tc>
                <a:tc hMerge="1" vMerge="1">
                  <a:txBody>
                    <a:bodyPr/>
                    <a:lstStyle/>
                    <a:p>
                      <a:endParaRPr lang="en-PH"/>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3" vMerge="1">
                  <a:txBody>
                    <a:bodyPr/>
                    <a:lstStyle/>
                    <a:p>
                      <a:endParaRPr lang="en-US"/>
                    </a:p>
                  </a:txBody>
                  <a:tcPr/>
                </a:tc>
                <a:tc hMerge="1" vMerge="1">
                  <a:txBody>
                    <a:bodyPr/>
                    <a:lstStyle/>
                    <a:p>
                      <a:endParaRPr lang="en-PH"/>
                    </a:p>
                  </a:txBody>
                  <a:tcPr/>
                </a:tc>
                <a:tc hMerge="1" vMerge="1">
                  <a:txBody>
                    <a:bodyPr/>
                    <a:lstStyle/>
                    <a:p>
                      <a:endParaRPr lang="en-US"/>
                    </a:p>
                  </a:txBody>
                  <a:tcPr/>
                </a:tc>
                <a:tc>
                  <a:txBody>
                    <a:bodyPr/>
                    <a:lstStyle/>
                    <a:p>
                      <a:pPr algn="ctr" fontAlgn="ctr"/>
                      <a:r>
                        <a:rPr lang="en-PH" sz="900" b="1" i="0" u="none" strike="noStrike" dirty="0">
                          <a:solidFill>
                            <a:srgbClr val="000000"/>
                          </a:solidFill>
                          <a:latin typeface="Arial"/>
                        </a:rPr>
                        <a:t>Q</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PH" sz="900" b="1" i="0" u="none" strike="noStrike" dirty="0">
                          <a:solidFill>
                            <a:srgbClr val="000000"/>
                          </a:solidFill>
                          <a:latin typeface="Arial"/>
                        </a:rPr>
                        <a:t>E</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PH" sz="900" b="1" i="0" u="none" strike="noStrike" dirty="0">
                          <a:solidFill>
                            <a:srgbClr val="000000"/>
                          </a:solidFill>
                          <a:latin typeface="Arial"/>
                        </a:rPr>
                        <a:t>T</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PH" sz="800" b="1" i="0" u="none" strike="noStrike" dirty="0">
                          <a:solidFill>
                            <a:srgbClr val="000000"/>
                          </a:solidFill>
                          <a:latin typeface="Arial"/>
                        </a:rPr>
                        <a:t>Ave.</a:t>
                      </a:r>
                    </a:p>
                  </a:txBody>
                  <a:tcPr marL="4363" marR="4363" marT="436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PH"/>
                    </a:p>
                  </a:txBody>
                  <a:tcPr/>
                </a:tc>
                <a:extLst>
                  <a:ext uri="{0D108BD9-81ED-4DB2-BD59-A6C34878D82A}">
                    <a16:rowId xmlns:a16="http://schemas.microsoft.com/office/drawing/2014/main" val="10010"/>
                  </a:ext>
                </a:extLst>
              </a:tr>
              <a:tr h="202030">
                <a:tc>
                  <a:txBody>
                    <a:bodyPr/>
                    <a:lstStyle/>
                    <a:p>
                      <a:pPr algn="l" fontAlgn="ctr"/>
                      <a:endParaRPr lang="en-PH" sz="5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PH" sz="800" b="0" i="0" u="none" strike="noStrike" dirty="0">
                          <a:solidFill>
                            <a:srgbClr val="000000"/>
                          </a:solidFill>
                          <a:latin typeface="Arial"/>
                        </a:rPr>
                        <a:t>MFO 1</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US"/>
                    </a:p>
                  </a:txBody>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1"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2030">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PH" sz="800" b="0" i="0" u="none" strike="noStrike" dirty="0">
                          <a:solidFill>
                            <a:srgbClr val="000000"/>
                          </a:solidFill>
                          <a:latin typeface="Arial"/>
                        </a:rPr>
                        <a:t>MFO 2</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US"/>
                    </a:p>
                  </a:txBody>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1"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02030">
                <a:tc>
                  <a:txBody>
                    <a:bodyPr/>
                    <a:lstStyle/>
                    <a:p>
                      <a:pPr algn="l" fontAlgn="ctr"/>
                      <a:endParaRPr lang="en-PH" sz="5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ctr"/>
                      <a:r>
                        <a:rPr lang="en-PH" sz="800" b="0" i="0" u="none" strike="noStrike" dirty="0">
                          <a:solidFill>
                            <a:srgbClr val="000000"/>
                          </a:solidFill>
                          <a:latin typeface="Arial"/>
                        </a:rPr>
                        <a:t>MFO 3</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PH" sz="900" b="0" i="0" u="none" strike="noStrike" dirty="0">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US"/>
                    </a:p>
                  </a:txBody>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0"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PH" sz="900" b="0" i="1" u="none" strike="noStrike">
                          <a:solidFill>
                            <a:srgbClr val="000000"/>
                          </a:solidFill>
                          <a:latin typeface="Arial"/>
                        </a:rPr>
                        <a:t>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02030">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11">
                  <a:txBody>
                    <a:bodyPr/>
                    <a:lstStyle/>
                    <a:p>
                      <a:pPr algn="r" fontAlgn="ctr"/>
                      <a:r>
                        <a:rPr lang="en-PH" sz="800" b="0" i="0" u="none" strike="noStrike" dirty="0">
                          <a:solidFill>
                            <a:srgbClr val="000000"/>
                          </a:solidFill>
                          <a:latin typeface="Arial"/>
                        </a:rPr>
                        <a:t>TOTAL</a:t>
                      </a:r>
                      <a:r>
                        <a:rPr lang="en-PH" sz="800" b="0" i="0" u="none" strike="noStrike" baseline="0" dirty="0">
                          <a:solidFill>
                            <a:srgbClr val="000000"/>
                          </a:solidFill>
                          <a:latin typeface="Arial"/>
                        </a:rPr>
                        <a:t> RATING</a:t>
                      </a:r>
                      <a:endParaRPr lang="en-PH" sz="8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PH" sz="900" b="0" i="0" u="none" strike="noStrike">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PH" sz="900" b="0" i="1"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02030">
                <a:tc>
                  <a:txBody>
                    <a:bodyPr/>
                    <a:lstStyle/>
                    <a:p>
                      <a:pPr algn="l" fontAlgn="ctr"/>
                      <a:endParaRPr lang="en-PH" sz="5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11">
                  <a:txBody>
                    <a:bodyPr/>
                    <a:lstStyle/>
                    <a:p>
                      <a:pPr algn="r" fontAlgn="ctr"/>
                      <a:r>
                        <a:rPr lang="en-PH" sz="800" b="0" i="0" u="none" strike="noStrike" dirty="0">
                          <a:solidFill>
                            <a:srgbClr val="000000"/>
                          </a:solidFill>
                          <a:latin typeface="Arial"/>
                        </a:rPr>
                        <a:t>FINAL AVERAGE</a:t>
                      </a:r>
                      <a:r>
                        <a:rPr lang="en-PH" sz="800" b="0" i="0" u="none" strike="noStrike" baseline="0" dirty="0">
                          <a:solidFill>
                            <a:srgbClr val="000000"/>
                          </a:solidFill>
                          <a:latin typeface="Arial"/>
                        </a:rPr>
                        <a:t> RATING</a:t>
                      </a:r>
                      <a:endParaRPr lang="en-PH" sz="8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PH" sz="900" b="0" i="1"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520078">
                <a:tc>
                  <a:txBody>
                    <a:bodyPr/>
                    <a:lstStyle/>
                    <a:p>
                      <a:pPr algn="l" fontAlgn="ctr"/>
                      <a:endParaRPr lang="en-PH" sz="5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13">
                  <a:txBody>
                    <a:bodyPr/>
                    <a:lstStyle/>
                    <a:p>
                      <a:pPr algn="l" fontAlgn="t"/>
                      <a:r>
                        <a:rPr lang="en-PH" sz="900" b="1" i="0" u="none" strike="noStrike" dirty="0">
                          <a:solidFill>
                            <a:srgbClr val="000000"/>
                          </a:solidFill>
                          <a:latin typeface="Arial"/>
                        </a:rPr>
                        <a:t>Comments and Recommendation for Development Purposes:</a:t>
                      </a:r>
                    </a:p>
                  </a:txBody>
                  <a:tcPr marL="4363" marR="4363" marT="4363"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PH"/>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endParaRPr lang="en-US"/>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16"/>
                  </a:ext>
                </a:extLst>
              </a:tr>
              <a:tr h="374386">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gridSpan="13">
                  <a:txBody>
                    <a:bodyPr/>
                    <a:lstStyle/>
                    <a:p>
                      <a:pPr algn="l" fontAlgn="ctr"/>
                      <a:r>
                        <a:rPr lang="en-PH" sz="900" b="0" i="0" u="none" strike="noStrike" dirty="0">
                          <a:solidFill>
                            <a:srgbClr val="000000"/>
                          </a:solidFill>
                          <a:latin typeface="Arial"/>
                        </a:rPr>
                        <a:t>The above rating has been discussed with me by my Division Chief</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endParaRPr lang="en-US"/>
                    </a:p>
                  </a:txBody>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pPr algn="ctr"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48536">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en-PH" sz="900" b="0" i="0" u="none" strike="noStrike" dirty="0">
                        <a:solidFill>
                          <a:srgbClr val="000000"/>
                        </a:solidFill>
                        <a:latin typeface="Arial"/>
                      </a:endParaRPr>
                    </a:p>
                    <a:p>
                      <a:pPr algn="l" fontAlgn="ctr"/>
                      <a:r>
                        <a:rPr lang="en-PH" sz="900" b="0" i="0" u="none" strike="noStrike" dirty="0" err="1">
                          <a:solidFill>
                            <a:srgbClr val="000000"/>
                          </a:solidFill>
                          <a:latin typeface="Arial"/>
                        </a:rPr>
                        <a:t>Neme</a:t>
                      </a:r>
                      <a:r>
                        <a:rPr lang="en-PH" sz="900" b="0" i="0" u="none" strike="noStrike" baseline="0" dirty="0">
                          <a:solidFill>
                            <a:srgbClr val="000000"/>
                          </a:solidFill>
                          <a:latin typeface="Arial"/>
                        </a:rPr>
                        <a:t> and Signature of </a:t>
                      </a:r>
                      <a:r>
                        <a:rPr lang="en-PH" sz="900" b="0" i="0" u="none" strike="noStrike" baseline="0" dirty="0" err="1">
                          <a:solidFill>
                            <a:srgbClr val="000000"/>
                          </a:solidFill>
                          <a:latin typeface="Arial"/>
                        </a:rPr>
                        <a:t>Ratee</a:t>
                      </a:r>
                      <a:r>
                        <a:rPr lang="en-PH" sz="900" b="0" i="0" u="none" strike="noStrike" baseline="0" dirty="0">
                          <a:solidFill>
                            <a:srgbClr val="000000"/>
                          </a:solidFill>
                          <a:latin typeface="Arial"/>
                        </a:rPr>
                        <a:t>:</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ctr"/>
                      <a:r>
                        <a:rPr lang="en-PH" sz="900" b="0" i="0" u="none" strike="noStrike" dirty="0">
                          <a:solidFill>
                            <a:srgbClr val="000000"/>
                          </a:solidFill>
                          <a:latin typeface="Arial"/>
                        </a:rPr>
                        <a:t>Name</a:t>
                      </a:r>
                      <a:r>
                        <a:rPr lang="en-PH" sz="900" b="0" i="0" u="none" strike="noStrike" baseline="0" dirty="0">
                          <a:solidFill>
                            <a:srgbClr val="000000"/>
                          </a:solidFill>
                          <a:latin typeface="Arial"/>
                        </a:rPr>
                        <a:t> and Signature of </a:t>
                      </a:r>
                      <a:r>
                        <a:rPr lang="en-PH" sz="900" b="0" i="0" u="none" strike="noStrike" baseline="0" dirty="0" err="1">
                          <a:solidFill>
                            <a:srgbClr val="000000"/>
                          </a:solidFill>
                          <a:latin typeface="Arial"/>
                        </a:rPr>
                        <a:t>Rater</a:t>
                      </a:r>
                      <a:r>
                        <a:rPr lang="en-PH" sz="900" b="0" i="0" u="none" strike="noStrike" baseline="0" dirty="0">
                          <a:solidFill>
                            <a:srgbClr val="000000"/>
                          </a:solidFill>
                          <a:latin typeface="Arial"/>
                        </a:rPr>
                        <a:t>:</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28600">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PH" sz="900" b="0" i="0" u="none" strike="noStrike" dirty="0">
                          <a:solidFill>
                            <a:srgbClr val="000000"/>
                          </a:solidFill>
                          <a:latin typeface="Arial"/>
                        </a:rPr>
                        <a:t>Position: </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ctr"/>
                      <a:r>
                        <a:rPr lang="en-PH" sz="900" b="0" i="0" u="none" strike="noStrike" dirty="0">
                          <a:solidFill>
                            <a:srgbClr val="000000"/>
                          </a:solidFill>
                          <a:latin typeface="Arial"/>
                        </a:rPr>
                        <a:t> Position:</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endParaRPr lang="en-US"/>
                    </a:p>
                  </a:txBody>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10032">
                <a:tc>
                  <a:txBody>
                    <a:bodyPr/>
                    <a:lstStyle/>
                    <a:p>
                      <a:pPr algn="l" fontAlgn="ctr"/>
                      <a:endParaRPr lang="en-PH" sz="500" b="0" i="0" u="none" strike="noStrike">
                        <a:solidFill>
                          <a:srgbClr val="000000"/>
                        </a:solidFill>
                        <a:latin typeface="Arial"/>
                      </a:endParaRPr>
                    </a:p>
                  </a:txBody>
                  <a:tcPr marL="4363" marR="4363" marT="4363"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PH" sz="900" b="1" i="0" u="none" strike="noStrike" dirty="0">
                          <a:solidFill>
                            <a:srgbClr val="000000"/>
                          </a:solidFill>
                          <a:latin typeface="Arial"/>
                        </a:rPr>
                        <a:t>Date:</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ctr"/>
                      <a:r>
                        <a:rPr lang="en-PH" sz="900" b="1" i="0" u="none" strike="noStrike" dirty="0">
                          <a:solidFill>
                            <a:srgbClr val="000000"/>
                          </a:solidFill>
                          <a:latin typeface="Arial"/>
                        </a:rPr>
                        <a:t>Date:</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PH"/>
                    </a:p>
                  </a:txBody>
                  <a:tcPr/>
                </a:tc>
                <a:tc hMerge="1">
                  <a:txBody>
                    <a:bodyPr/>
                    <a:lstStyle/>
                    <a:p>
                      <a:endParaRPr lang="en-US"/>
                    </a:p>
                  </a:txBody>
                  <a:tcPr/>
                </a:tc>
                <a:tc hMerge="1">
                  <a:txBody>
                    <a:bodyPr/>
                    <a:lstStyle/>
                    <a:p>
                      <a:pPr algn="ctr" fontAlgn="ctr"/>
                      <a:endParaRPr lang="en-PH" sz="900" b="1"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pPr algn="l" fontAlgn="ct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graphicFrame>
        <p:nvGraphicFramePr>
          <p:cNvPr id="9" name="Table 8"/>
          <p:cNvGraphicFramePr>
            <a:graphicFrameLocks noGrp="1"/>
          </p:cNvGraphicFramePr>
          <p:nvPr/>
        </p:nvGraphicFramePr>
        <p:xfrm>
          <a:off x="2507620" y="6019801"/>
          <a:ext cx="4045581" cy="717315"/>
        </p:xfrm>
        <a:graphic>
          <a:graphicData uri="http://schemas.openxmlformats.org/drawingml/2006/table">
            <a:tbl>
              <a:tblPr/>
              <a:tblGrid>
                <a:gridCol w="4045581">
                  <a:extLst>
                    <a:ext uri="{9D8B030D-6E8A-4147-A177-3AD203B41FA5}">
                      <a16:colId xmlns:a16="http://schemas.microsoft.com/office/drawing/2014/main" val="20000"/>
                    </a:ext>
                  </a:extLst>
                </a:gridCol>
              </a:tblGrid>
              <a:tr h="172336">
                <a:tc>
                  <a:txBody>
                    <a:bodyPr/>
                    <a:lstStyle/>
                    <a:p>
                      <a:pPr algn="l" fontAlgn="ctr"/>
                      <a:endParaRPr lang="en-PH" sz="900" b="0" i="0" u="none" strike="noStrike" dirty="0">
                        <a:solidFill>
                          <a:srgbClr val="000000"/>
                        </a:solidFill>
                        <a:latin typeface="Arial"/>
                      </a:endParaRPr>
                    </a:p>
                    <a:p>
                      <a:pPr algn="l" fontAlgn="ctr"/>
                      <a:r>
                        <a:rPr lang="en-PH" sz="900" b="0" i="0" u="none" strike="noStrike" dirty="0">
                          <a:solidFill>
                            <a:srgbClr val="000000"/>
                          </a:solidFill>
                          <a:latin typeface="Arial"/>
                        </a:rPr>
                        <a:t>Final</a:t>
                      </a:r>
                      <a:r>
                        <a:rPr lang="en-PH" sz="900" b="0" i="0" u="none" strike="noStrike" baseline="0" dirty="0">
                          <a:solidFill>
                            <a:srgbClr val="000000"/>
                          </a:solidFill>
                          <a:latin typeface="Arial"/>
                        </a:rPr>
                        <a:t> Rating by Office Head:</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pPr algn="l" fontAlgn="ctr"/>
                      <a:r>
                        <a:rPr lang="en-PH" sz="900" b="0" i="0" u="none" strike="noStrike" dirty="0">
                          <a:solidFill>
                            <a:srgbClr val="000000"/>
                          </a:solidFill>
                          <a:latin typeface="Arial"/>
                        </a:rPr>
                        <a:t> Position</a:t>
                      </a:r>
                      <a:r>
                        <a:rPr lang="en-PH" sz="900" b="0" i="0" u="none" strike="noStrike" baseline="0" dirty="0">
                          <a:solidFill>
                            <a:srgbClr val="000000"/>
                          </a:solidFill>
                          <a:latin typeface="Arial"/>
                        </a:rPr>
                        <a:t>:</a:t>
                      </a:r>
                      <a:endParaRPr lang="en-PH" sz="900" b="0" i="0" u="none" strike="noStrike" dirty="0">
                        <a:solidFill>
                          <a:srgbClr val="000000"/>
                        </a:solidFill>
                        <a:latin typeface="Arial"/>
                      </a:endParaRP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0032">
                <a:tc>
                  <a:txBody>
                    <a:bodyPr/>
                    <a:lstStyle/>
                    <a:p>
                      <a:pPr algn="l" fontAlgn="ctr"/>
                      <a:r>
                        <a:rPr lang="en-PH" sz="900" b="1" i="0" u="none" strike="noStrike" dirty="0">
                          <a:solidFill>
                            <a:srgbClr val="000000"/>
                          </a:solidFill>
                          <a:latin typeface="Arial"/>
                        </a:rPr>
                        <a:t>Date:</a:t>
                      </a:r>
                    </a:p>
                  </a:txBody>
                  <a:tcPr marL="4363" marR="4363" marT="43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3" name="TextBox 12"/>
          <p:cNvSpPr txBox="1"/>
          <p:nvPr/>
        </p:nvSpPr>
        <p:spPr>
          <a:xfrm>
            <a:off x="8153400" y="1447801"/>
            <a:ext cx="1356462" cy="938719"/>
          </a:xfrm>
          <a:prstGeom prst="rect">
            <a:avLst/>
          </a:prstGeom>
          <a:noFill/>
          <a:ln w="3175">
            <a:solidFill>
              <a:schemeClr val="tx1"/>
            </a:solidFill>
          </a:ln>
        </p:spPr>
        <p:txBody>
          <a:bodyPr wrap="none" rtlCol="0">
            <a:spAutoFit/>
          </a:bodyPr>
          <a:lstStyle/>
          <a:p>
            <a:r>
              <a:rPr lang="en-US" sz="1100" dirty="0"/>
              <a:t>5 – Outstanding</a:t>
            </a:r>
          </a:p>
          <a:p>
            <a:r>
              <a:rPr lang="en-US" sz="1100" dirty="0"/>
              <a:t>4 – Very Satisfactory</a:t>
            </a:r>
          </a:p>
          <a:p>
            <a:r>
              <a:rPr lang="en-US" sz="1100" dirty="0"/>
              <a:t>3 – Satisfactory</a:t>
            </a:r>
          </a:p>
          <a:p>
            <a:r>
              <a:rPr lang="en-US" sz="1100" dirty="0"/>
              <a:t>2 – Unsatisfactory</a:t>
            </a:r>
          </a:p>
          <a:p>
            <a:r>
              <a:rPr lang="en-US" sz="1100" dirty="0"/>
              <a:t>1 - Poor</a:t>
            </a:r>
          </a:p>
        </p:txBody>
      </p:sp>
      <p:sp>
        <p:nvSpPr>
          <p:cNvPr id="17" name="Rectangle 16"/>
          <p:cNvSpPr/>
          <p:nvPr/>
        </p:nvSpPr>
        <p:spPr>
          <a:xfrm>
            <a:off x="8153400" y="1524000"/>
            <a:ext cx="1524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772400" y="1447800"/>
            <a:ext cx="304800" cy="9144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772401" y="1447801"/>
            <a:ext cx="304800" cy="1015663"/>
          </a:xfrm>
          <a:prstGeom prst="rect">
            <a:avLst/>
          </a:prstGeom>
          <a:noFill/>
        </p:spPr>
        <p:txBody>
          <a:bodyPr wrap="square" rtlCol="0">
            <a:spAutoFit/>
          </a:bodyPr>
          <a:lstStyle/>
          <a:p>
            <a:r>
              <a:rPr lang="en-US" sz="1000" dirty="0"/>
              <a:t>R</a:t>
            </a:r>
          </a:p>
          <a:p>
            <a:r>
              <a:rPr lang="en-US" sz="1000" dirty="0"/>
              <a:t>A</a:t>
            </a:r>
          </a:p>
          <a:p>
            <a:r>
              <a:rPr lang="en-US" sz="1000" dirty="0"/>
              <a:t>T</a:t>
            </a:r>
          </a:p>
          <a:p>
            <a:r>
              <a:rPr lang="en-US" sz="1000" dirty="0"/>
              <a:t>I</a:t>
            </a:r>
          </a:p>
          <a:p>
            <a:r>
              <a:rPr lang="en-US" sz="1000" dirty="0"/>
              <a:t>N</a:t>
            </a:r>
          </a:p>
          <a:p>
            <a:r>
              <a:rPr lang="en-US" sz="1000" dirty="0"/>
              <a:t>G</a:t>
            </a:r>
          </a:p>
        </p:txBody>
      </p:sp>
      <p:sp>
        <p:nvSpPr>
          <p:cNvPr id="10" name="Oval 9"/>
          <p:cNvSpPr/>
          <p:nvPr/>
        </p:nvSpPr>
        <p:spPr>
          <a:xfrm>
            <a:off x="2438400" y="4038600"/>
            <a:ext cx="7315200"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64886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958110" y="1519709"/>
            <a:ext cx="4778059" cy="3492761"/>
          </a:xfrm>
          <a:prstGeom prst="rect">
            <a:avLst/>
          </a:prstGeom>
        </p:spPr>
        <p:txBody>
          <a:bodyPr vert="horz" lIns="68580" tIns="0" rIns="68580" bIns="0" rtlCol="0" anchor="b">
            <a:noAutofit/>
            <a:scene3d>
              <a:camera prst="orthographicFront"/>
              <a:lightRig rig="threePt" dir="t">
                <a:rot lat="0" lon="0" rev="4800000"/>
              </a:lightRig>
            </a:scene3d>
            <a:sp3d prstMaterial="matte">
              <a:bevelT w="50800" h="10160"/>
            </a:sp3d>
          </a:bodyPr>
          <a:lstStyle/>
          <a:p>
            <a:pPr eaLnBrk="0" fontAlgn="base" hangingPunct="0">
              <a:spcBef>
                <a:spcPct val="0"/>
              </a:spcBef>
              <a:spcAft>
                <a:spcPct val="0"/>
              </a:spcAft>
              <a:defRPr/>
            </a:pPr>
            <a:r>
              <a:rPr lang="en-US" sz="5400" b="1" u="sng" dirty="0">
                <a:solidFill>
                  <a:srgbClr val="FF0000"/>
                </a:solidFill>
                <a:latin typeface="Arial Narrow" panose="020B0606020202030204" pitchFamily="34" charset="0"/>
                <a:ea typeface="+mj-ea"/>
                <a:cs typeface="+mj-cs"/>
              </a:rPr>
              <a:t>A MUST: </a:t>
            </a:r>
          </a:p>
          <a:p>
            <a:pPr eaLnBrk="0" fontAlgn="base" hangingPunct="0">
              <a:spcBef>
                <a:spcPct val="0"/>
              </a:spcBef>
              <a:spcAft>
                <a:spcPct val="0"/>
              </a:spcAft>
              <a:defRPr/>
            </a:pPr>
            <a:endParaRPr lang="en-US" sz="3300" b="1" dirty="0">
              <a:latin typeface="Arial Narrow" panose="020B0606020202030204" pitchFamily="34" charset="0"/>
              <a:ea typeface="+mj-ea"/>
              <a:cs typeface="+mj-cs"/>
            </a:endParaRPr>
          </a:p>
          <a:p>
            <a:pPr eaLnBrk="0" fontAlgn="base" hangingPunct="0">
              <a:spcBef>
                <a:spcPct val="0"/>
              </a:spcBef>
              <a:spcAft>
                <a:spcPct val="0"/>
              </a:spcAft>
              <a:defRPr/>
            </a:pPr>
            <a:r>
              <a:rPr lang="en-US" sz="3600" b="1" dirty="0">
                <a:latin typeface="Arial Narrow" panose="020B0606020202030204" pitchFamily="34" charset="0"/>
                <a:ea typeface="+mj-ea"/>
                <a:cs typeface="+mj-cs"/>
              </a:rPr>
              <a:t>Filling out of </a:t>
            </a:r>
          </a:p>
          <a:p>
            <a:pPr eaLnBrk="0" fontAlgn="base" hangingPunct="0">
              <a:spcBef>
                <a:spcPct val="0"/>
              </a:spcBef>
              <a:spcAft>
                <a:spcPct val="0"/>
              </a:spcAft>
              <a:defRPr/>
            </a:pPr>
            <a:r>
              <a:rPr lang="en-US" sz="3600" b="1" dirty="0">
                <a:solidFill>
                  <a:srgbClr val="0070C0"/>
                </a:solidFill>
                <a:latin typeface="Arial Narrow" panose="020B0606020202030204" pitchFamily="34" charset="0"/>
                <a:ea typeface="+mj-ea"/>
                <a:cs typeface="+mj-cs"/>
              </a:rPr>
              <a:t>“Comments &amp; recommendation for development purposes”</a:t>
            </a:r>
          </a:p>
        </p:txBody>
      </p:sp>
      <p:pic>
        <p:nvPicPr>
          <p:cNvPr id="2050" name="Picture 2" descr="C:\Users\user\Downloads\download (2).jpg"/>
          <p:cNvPicPr>
            <a:picLocks noChangeAspect="1" noChangeArrowheads="1"/>
          </p:cNvPicPr>
          <p:nvPr/>
        </p:nvPicPr>
        <p:blipFill>
          <a:blip r:embed="rId2" cstate="print"/>
          <a:srcRect/>
          <a:stretch>
            <a:fillRect/>
          </a:stretch>
        </p:blipFill>
        <p:spPr bwMode="auto">
          <a:xfrm>
            <a:off x="6984645" y="1519708"/>
            <a:ext cx="2350294" cy="2350294"/>
          </a:xfrm>
          <a:prstGeom prst="rect">
            <a:avLst/>
          </a:prstGeom>
          <a:noFill/>
        </p:spPr>
      </p:pic>
      <p:sp>
        <p:nvSpPr>
          <p:cNvPr id="5" name="Footer Placeholder 2"/>
          <p:cNvSpPr>
            <a:spLocks noGrp="1"/>
          </p:cNvSpPr>
          <p:nvPr>
            <p:ph type="ftr" sz="quarter" idx="11"/>
          </p:nvPr>
        </p:nvSpPr>
        <p:spPr>
          <a:xfrm>
            <a:off x="7162801" y="6465580"/>
            <a:ext cx="3541595" cy="365125"/>
          </a:xfrm>
        </p:spPr>
        <p:txBody>
          <a:bodyPr/>
          <a:lstStyle/>
          <a:p>
            <a:r>
              <a:rPr lang="en-US" sz="900" i="1" dirty="0"/>
              <a:t>Adapted from the SPMS Presentation Materials </a:t>
            </a:r>
          </a:p>
          <a:p>
            <a:r>
              <a:rPr lang="en-US" sz="900" i="1" dirty="0"/>
              <a:t>of the Municipality of </a:t>
            </a:r>
            <a:r>
              <a:rPr lang="en-US" sz="900" i="1" dirty="0" err="1"/>
              <a:t>Jagna</a:t>
            </a:r>
            <a:r>
              <a:rPr lang="en-US" sz="900" i="1" dirty="0"/>
              <a:t> Bohol (http://jagna.gov.ph/event/spms-workshop-for-opcr-ipcr)</a:t>
            </a:r>
          </a:p>
        </p:txBody>
      </p:sp>
    </p:spTree>
    <p:extLst>
      <p:ext uri="{BB962C8B-B14F-4D97-AF65-F5344CB8AC3E}">
        <p14:creationId xmlns:p14="http://schemas.microsoft.com/office/powerpoint/2010/main" val="129683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left)">
                                      <p:cBhvr>
                                        <p:cTn id="14" dur="500"/>
                                        <p:tgtEl>
                                          <p:spTgt spid="3">
                                            <p:txEl>
                                              <p:pRg st="2" end="2"/>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par>
                                <p:cTn id="18" presetID="22" presetClass="entr" presetSubtype="2" fill="hold" nodeType="with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wipe(right)">
                                      <p:cBhvr>
                                        <p:cTn id="2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087129" y="905488"/>
            <a:ext cx="4629150" cy="1371600"/>
          </a:xfrm>
          <a:prstGeom prst="rect">
            <a:avLst/>
          </a:prstGeom>
        </p:spPr>
        <p:txBody>
          <a:bodyPr vert="horz" lIns="68580" tIns="0" rIns="68580" bIns="0" rtlCol="0" anchor="b">
            <a:noAutofit/>
          </a:bodyPr>
          <a:lstStyle/>
          <a:p>
            <a:pPr eaLnBrk="0" fontAlgn="base" hangingPunct="0">
              <a:spcBef>
                <a:spcPct val="0"/>
              </a:spcBef>
              <a:spcAft>
                <a:spcPct val="0"/>
              </a:spcAft>
              <a:defRPr/>
            </a:pPr>
            <a:r>
              <a:rPr lang="en-US" sz="3300" b="1" dirty="0">
                <a:solidFill>
                  <a:srgbClr val="00B0F0"/>
                </a:solidFill>
                <a:latin typeface="Arial Narrow" panose="020B0606020202030204" pitchFamily="34" charset="0"/>
                <a:ea typeface="+mj-ea"/>
                <a:cs typeface="+mj-cs"/>
              </a:rPr>
              <a:t>“Comments &amp; recommendation for development purposes”</a:t>
            </a:r>
          </a:p>
        </p:txBody>
      </p:sp>
      <p:pic>
        <p:nvPicPr>
          <p:cNvPr id="2050" name="Picture 2" descr="C:\Users\user\Downloads\download (2).jpg"/>
          <p:cNvPicPr>
            <a:picLocks noChangeAspect="1" noChangeArrowheads="1"/>
          </p:cNvPicPr>
          <p:nvPr/>
        </p:nvPicPr>
        <p:blipFill>
          <a:blip r:embed="rId3" cstate="print"/>
          <a:srcRect/>
          <a:stretch>
            <a:fillRect/>
          </a:stretch>
        </p:blipFill>
        <p:spPr bwMode="auto">
          <a:xfrm>
            <a:off x="2954875" y="648315"/>
            <a:ext cx="1885949" cy="1885949"/>
          </a:xfrm>
          <a:prstGeom prst="rect">
            <a:avLst/>
          </a:prstGeom>
          <a:noFill/>
        </p:spPr>
      </p:pic>
      <p:sp>
        <p:nvSpPr>
          <p:cNvPr id="7" name="Title 1"/>
          <p:cNvSpPr txBox="1">
            <a:spLocks/>
          </p:cNvSpPr>
          <p:nvPr/>
        </p:nvSpPr>
        <p:spPr>
          <a:xfrm>
            <a:off x="3372629" y="2817599"/>
            <a:ext cx="6343650" cy="2800347"/>
          </a:xfrm>
          <a:prstGeom prst="rect">
            <a:avLst/>
          </a:prstGeom>
        </p:spPr>
        <p:txBody>
          <a:bodyPr vert="horz" lIns="68580" tIns="0" rIns="68580" bIns="0" rtlCol="0" anchor="b">
            <a:noAutofit/>
            <a:scene3d>
              <a:camera prst="orthographicFront"/>
              <a:lightRig rig="threePt" dir="t">
                <a:rot lat="0" lon="0" rev="4800000"/>
              </a:lightRig>
            </a:scene3d>
            <a:sp3d prstMaterial="matte">
              <a:bevelT w="50800" h="10160"/>
            </a:sp3d>
          </a:bodyPr>
          <a:lstStyle/>
          <a:p>
            <a:pPr eaLnBrk="0" fontAlgn="base" hangingPunct="0">
              <a:spcBef>
                <a:spcPct val="0"/>
              </a:spcBef>
              <a:spcAft>
                <a:spcPct val="0"/>
              </a:spcAft>
              <a:buFont typeface="Wingdings" pitchFamily="2" charset="2"/>
              <a:buChar char="q"/>
              <a:defRPr/>
            </a:pPr>
            <a:r>
              <a:rPr lang="en-US" sz="3000" b="1" dirty="0">
                <a:latin typeface="Arial Narrow" panose="020B0606020202030204" pitchFamily="34" charset="0"/>
                <a:ea typeface="+mj-ea"/>
                <a:cs typeface="+mj-cs"/>
              </a:rPr>
              <a:t> Comments, observation or  </a:t>
            </a:r>
          </a:p>
          <a:p>
            <a:pPr eaLnBrk="0" fontAlgn="base" hangingPunct="0">
              <a:spcBef>
                <a:spcPct val="0"/>
              </a:spcBef>
              <a:spcAft>
                <a:spcPct val="0"/>
              </a:spcAft>
              <a:defRPr/>
            </a:pPr>
            <a:r>
              <a:rPr lang="en-US" sz="3000" b="1" dirty="0">
                <a:latin typeface="Arial Narrow" panose="020B0606020202030204" pitchFamily="34" charset="0"/>
                <a:ea typeface="+mj-ea"/>
                <a:cs typeface="+mj-cs"/>
              </a:rPr>
              <a:t>     recommendations </a:t>
            </a:r>
          </a:p>
          <a:p>
            <a:pPr eaLnBrk="0" fontAlgn="base" hangingPunct="0">
              <a:spcBef>
                <a:spcPct val="0"/>
              </a:spcBef>
              <a:spcAft>
                <a:spcPct val="0"/>
              </a:spcAft>
              <a:buFont typeface="Wingdings" pitchFamily="2" charset="2"/>
              <a:buChar char="q"/>
              <a:defRPr/>
            </a:pPr>
            <a:r>
              <a:rPr lang="en-US" sz="3000" b="1" dirty="0">
                <a:latin typeface="Arial Narrow" panose="020B0606020202030204" pitchFamily="34" charset="0"/>
                <a:ea typeface="+mj-ea"/>
                <a:cs typeface="+mj-cs"/>
              </a:rPr>
              <a:t> On performance, competency</a:t>
            </a:r>
          </a:p>
          <a:p>
            <a:pPr eaLnBrk="0" fontAlgn="base" hangingPunct="0">
              <a:spcBef>
                <a:spcPct val="0"/>
              </a:spcBef>
              <a:spcAft>
                <a:spcPct val="0"/>
              </a:spcAft>
              <a:defRPr/>
            </a:pPr>
            <a:r>
              <a:rPr lang="en-US" sz="3000" b="1" dirty="0">
                <a:latin typeface="Arial Narrow" panose="020B0606020202030204" pitchFamily="34" charset="0"/>
                <a:ea typeface="+mj-ea"/>
                <a:cs typeface="+mj-cs"/>
              </a:rPr>
              <a:t>     assessment or critical incidents</a:t>
            </a:r>
          </a:p>
          <a:p>
            <a:pPr eaLnBrk="0" fontAlgn="base" hangingPunct="0">
              <a:spcBef>
                <a:spcPct val="0"/>
              </a:spcBef>
              <a:spcAft>
                <a:spcPct val="0"/>
              </a:spcAft>
              <a:buFont typeface="Wingdings" pitchFamily="2" charset="2"/>
              <a:buChar char="q"/>
              <a:defRPr/>
            </a:pPr>
            <a:r>
              <a:rPr lang="en-US" sz="3000" b="1" dirty="0">
                <a:latin typeface="Arial Narrow" panose="020B0606020202030204" pitchFamily="34" charset="0"/>
                <a:ea typeface="+mj-ea"/>
                <a:cs typeface="+mj-cs"/>
              </a:rPr>
              <a:t> Used for HR development purposes or </a:t>
            </a:r>
          </a:p>
          <a:p>
            <a:pPr eaLnBrk="0" fontAlgn="base" hangingPunct="0">
              <a:spcBef>
                <a:spcPct val="0"/>
              </a:spcBef>
              <a:spcAft>
                <a:spcPct val="0"/>
              </a:spcAft>
              <a:defRPr/>
            </a:pPr>
            <a:r>
              <a:rPr lang="en-US" sz="3000" b="1" dirty="0">
                <a:latin typeface="Arial Narrow" panose="020B0606020202030204" pitchFamily="34" charset="0"/>
                <a:ea typeface="+mj-ea"/>
                <a:cs typeface="+mj-cs"/>
              </a:rPr>
              <a:t>     interventions</a:t>
            </a:r>
          </a:p>
        </p:txBody>
      </p:sp>
      <p:sp>
        <p:nvSpPr>
          <p:cNvPr id="6" name="Footer Placeholder 2"/>
          <p:cNvSpPr>
            <a:spLocks noGrp="1"/>
          </p:cNvSpPr>
          <p:nvPr>
            <p:ph type="ftr" sz="quarter" idx="11"/>
          </p:nvPr>
        </p:nvSpPr>
        <p:spPr>
          <a:xfrm>
            <a:off x="7162801" y="6465580"/>
            <a:ext cx="3541595" cy="365125"/>
          </a:xfrm>
        </p:spPr>
        <p:txBody>
          <a:bodyPr/>
          <a:lstStyle/>
          <a:p>
            <a:r>
              <a:rPr lang="en-US" sz="900" i="1" dirty="0"/>
              <a:t>Adapted from the SPMS Presentation Materials </a:t>
            </a:r>
          </a:p>
          <a:p>
            <a:r>
              <a:rPr lang="en-US" sz="900" i="1" dirty="0"/>
              <a:t>of the Municipality of </a:t>
            </a:r>
            <a:r>
              <a:rPr lang="en-US" sz="900" i="1" dirty="0" err="1"/>
              <a:t>Jagna</a:t>
            </a:r>
            <a:r>
              <a:rPr lang="en-US" sz="900" i="1" dirty="0"/>
              <a:t> Bohol (http://jagna.gov.ph/event/spms-workshop-for-opcr-ipcr)</a:t>
            </a:r>
          </a:p>
        </p:txBody>
      </p:sp>
    </p:spTree>
    <p:extLst>
      <p:ext uri="{BB962C8B-B14F-4D97-AF65-F5344CB8AC3E}">
        <p14:creationId xmlns:p14="http://schemas.microsoft.com/office/powerpoint/2010/main" val="26492909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Callout 3"/>
          <p:cNvSpPr/>
          <p:nvPr/>
        </p:nvSpPr>
        <p:spPr>
          <a:xfrm>
            <a:off x="6867525" y="1481137"/>
            <a:ext cx="3594413" cy="2857500"/>
          </a:xfrm>
          <a:prstGeom prst="cloudCallout">
            <a:avLst>
              <a:gd name="adj1" fmla="val -60199"/>
              <a:gd name="adj2" fmla="val 320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rgbClr val="FFFF00"/>
                </a:solidFill>
                <a:effectLst>
                  <a:outerShdw blurRad="38100" dist="38100" dir="2700000" algn="tl">
                    <a:srgbClr val="000000">
                      <a:alpha val="43137"/>
                    </a:srgbClr>
                  </a:outerShdw>
                </a:effectLst>
                <a:latin typeface="Arial Narrow" panose="020B0606020202030204" pitchFamily="34" charset="0"/>
              </a:rPr>
              <a:t>What is the purpose of “REMARKS” column ?</a:t>
            </a:r>
          </a:p>
        </p:txBody>
      </p:sp>
      <p:sp>
        <p:nvSpPr>
          <p:cNvPr id="6" name="Title 1"/>
          <p:cNvSpPr>
            <a:spLocks noGrp="1"/>
          </p:cNvSpPr>
          <p:nvPr>
            <p:ph type="title"/>
          </p:nvPr>
        </p:nvSpPr>
        <p:spPr>
          <a:xfrm>
            <a:off x="4693008" y="1481138"/>
            <a:ext cx="2174516" cy="1038225"/>
          </a:xfrm>
        </p:spPr>
        <p:txBody>
          <a:bodyPr>
            <a:noAutofit/>
          </a:bodyPr>
          <a:lstStyle/>
          <a:p>
            <a:r>
              <a:rPr lang="en-US" sz="11500" b="1" dirty="0">
                <a:ln w="13462">
                  <a:solidFill>
                    <a:schemeClr val="bg1"/>
                  </a:solidFill>
                  <a:prstDash val="solid"/>
                </a:ln>
                <a:effectLst>
                  <a:outerShdw dist="38100" dir="2700000" algn="bl" rotWithShape="0">
                    <a:schemeClr val="accent5"/>
                  </a:outerShdw>
                </a:effectLst>
                <a:latin typeface="Arial Narrow" panose="020B0606020202030204" pitchFamily="34" charset="0"/>
              </a:rPr>
              <a:t>9</a:t>
            </a:r>
            <a:r>
              <a:rPr lang="en-US" sz="11500" b="1" baseline="30000" dirty="0">
                <a:ln w="13462">
                  <a:solidFill>
                    <a:schemeClr val="bg1"/>
                  </a:solidFill>
                  <a:prstDash val="solid"/>
                </a:ln>
                <a:effectLst>
                  <a:outerShdw dist="38100" dir="2700000" algn="bl" rotWithShape="0">
                    <a:schemeClr val="accent5"/>
                  </a:outerShdw>
                </a:effectLst>
                <a:latin typeface="Arial Narrow" panose="020B0606020202030204" pitchFamily="34" charset="0"/>
              </a:rPr>
              <a:t>th</a:t>
            </a:r>
            <a:endParaRPr lang="en-US" sz="11500" b="1" dirty="0">
              <a:ln w="13462">
                <a:solidFill>
                  <a:schemeClr val="bg1"/>
                </a:solidFill>
                <a:prstDash val="solid"/>
              </a:ln>
              <a:effectLst>
                <a:outerShdw dist="38100" dir="2700000" algn="bl" rotWithShape="0">
                  <a:schemeClr val="accent5"/>
                </a:outerShdw>
              </a:effectLst>
              <a:latin typeface="Arial Narrow" panose="020B0606020202030204" pitchFamily="34" charset="0"/>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b="10035"/>
          <a:stretch/>
        </p:blipFill>
        <p:spPr>
          <a:xfrm>
            <a:off x="3367021" y="2914607"/>
            <a:ext cx="2986557" cy="2848061"/>
          </a:xfrm>
          <a:prstGeom prst="rect">
            <a:avLst/>
          </a:prstGeom>
        </p:spPr>
      </p:pic>
      <p:sp>
        <p:nvSpPr>
          <p:cNvPr id="7" name="Footer Placeholder 2"/>
          <p:cNvSpPr>
            <a:spLocks noGrp="1"/>
          </p:cNvSpPr>
          <p:nvPr>
            <p:ph type="ftr" sz="quarter" idx="11"/>
          </p:nvPr>
        </p:nvSpPr>
        <p:spPr>
          <a:xfrm>
            <a:off x="7162801" y="6465580"/>
            <a:ext cx="3541595" cy="365125"/>
          </a:xfrm>
        </p:spPr>
        <p:txBody>
          <a:bodyPr/>
          <a:lstStyle/>
          <a:p>
            <a:r>
              <a:rPr lang="en-US" sz="900" i="1" dirty="0"/>
              <a:t>Adapted from the SPMS Presentation Materials </a:t>
            </a:r>
          </a:p>
          <a:p>
            <a:r>
              <a:rPr lang="en-US" sz="900" i="1" dirty="0"/>
              <a:t>of the Municipality of </a:t>
            </a:r>
            <a:r>
              <a:rPr lang="en-US" sz="900" i="1" dirty="0" err="1"/>
              <a:t>Jagna</a:t>
            </a:r>
            <a:r>
              <a:rPr lang="en-US" sz="900" i="1" dirty="0"/>
              <a:t> Bohol (http://jagna.gov.ph/event/spms-workshop-for-opcr-ipcr)</a:t>
            </a:r>
          </a:p>
        </p:txBody>
      </p:sp>
    </p:spTree>
    <p:extLst>
      <p:ext uri="{BB962C8B-B14F-4D97-AF65-F5344CB8AC3E}">
        <p14:creationId xmlns:p14="http://schemas.microsoft.com/office/powerpoint/2010/main" val="373148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depth of field green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itle 5"/>
          <p:cNvSpPr>
            <a:spLocks noGrp="1"/>
          </p:cNvSpPr>
          <p:nvPr>
            <p:ph type="title"/>
          </p:nvPr>
        </p:nvSpPr>
        <p:spPr>
          <a:xfrm>
            <a:off x="1573213" y="685801"/>
            <a:ext cx="8794750" cy="1116013"/>
          </a:xfrm>
        </p:spPr>
        <p:txBody>
          <a:bodyPr>
            <a:normAutofit fontScale="90000"/>
          </a:bodyPr>
          <a:lstStyle/>
          <a:p>
            <a:pPr algn="ctr"/>
            <a:r>
              <a:rPr lang="en-US" altLang="id-ID" sz="4800" b="1">
                <a:latin typeface="AR CARTER" pitchFamily="2" charset="0"/>
              </a:rPr>
              <a:t>                             Sanctions</a:t>
            </a:r>
            <a:br>
              <a:rPr lang="en-US" altLang="id-ID" sz="4800" b="1">
                <a:latin typeface="AR CARTER" pitchFamily="2" charset="0"/>
              </a:rPr>
            </a:br>
            <a:r>
              <a:rPr lang="en-US" altLang="id-ID" sz="4800" b="1">
                <a:latin typeface="AR CARTER" pitchFamily="2" charset="0"/>
              </a:rPr>
              <a:t>                                                </a:t>
            </a:r>
            <a:endParaRPr lang="en-PH" altLang="id-ID" sz="4800" b="1">
              <a:latin typeface="AR CARTER" pitchFamily="2" charset="0"/>
            </a:endParaRPr>
          </a:p>
        </p:txBody>
      </p:sp>
      <p:sp>
        <p:nvSpPr>
          <p:cNvPr id="2" name="TextBox 1"/>
          <p:cNvSpPr txBox="1"/>
          <p:nvPr/>
        </p:nvSpPr>
        <p:spPr>
          <a:xfrm>
            <a:off x="2662239" y="2687639"/>
            <a:ext cx="7483475" cy="2308225"/>
          </a:xfrm>
          <a:prstGeom prst="rect">
            <a:avLst/>
          </a:prstGeom>
          <a:noFill/>
        </p:spPr>
        <p:txBody>
          <a:bodyPr>
            <a:spAutoFit/>
          </a:bodyPr>
          <a:lstStyle/>
          <a:p>
            <a:pPr marL="0" lvl="1">
              <a:defRPr/>
            </a:pPr>
            <a:endParaRPr lang="en-US" altLang="en-US" sz="3600" dirty="0">
              <a:latin typeface="AR CARTER" pitchFamily="2" charset="0"/>
              <a:cs typeface="Arial" charset="0"/>
            </a:endParaRPr>
          </a:p>
          <a:p>
            <a:pPr marL="571500" lvl="1" indent="-571500">
              <a:buFont typeface="Wingdings" pitchFamily="2" charset="2"/>
              <a:buChar char="Ø"/>
              <a:defRPr/>
            </a:pPr>
            <a:endParaRPr lang="en-US" altLang="en-US" sz="3600" dirty="0">
              <a:latin typeface="AR CARTER" pitchFamily="2" charset="0"/>
              <a:cs typeface="Arial" charset="0"/>
            </a:endParaRPr>
          </a:p>
          <a:p>
            <a:pPr>
              <a:defRPr/>
            </a:pPr>
            <a:endParaRPr lang="en-PH" sz="7200" dirty="0">
              <a:latin typeface="AR CARTER" pitchFamily="2" charset="0"/>
              <a:cs typeface="Arial" charset="0"/>
            </a:endParaRPr>
          </a:p>
        </p:txBody>
      </p:sp>
      <p:sp>
        <p:nvSpPr>
          <p:cNvPr id="25605" name="TextBox 5"/>
          <p:cNvSpPr txBox="1">
            <a:spLocks noChangeArrowheads="1"/>
          </p:cNvSpPr>
          <p:nvPr/>
        </p:nvSpPr>
        <p:spPr bwMode="auto">
          <a:xfrm>
            <a:off x="3500438" y="31559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PH" altLang="id-ID" sz="1800">
              <a:latin typeface="Arial" panose="020B0604020202020204" pitchFamily="34" charset="0"/>
            </a:endParaRPr>
          </a:p>
        </p:txBody>
      </p:sp>
      <p:sp>
        <p:nvSpPr>
          <p:cNvPr id="25606" name="Content Placeholder 3"/>
          <p:cNvSpPr>
            <a:spLocks noGrp="1"/>
          </p:cNvSpPr>
          <p:nvPr>
            <p:ph idx="1"/>
          </p:nvPr>
        </p:nvSpPr>
        <p:spPr>
          <a:xfrm>
            <a:off x="2124075" y="1801813"/>
            <a:ext cx="8243888" cy="4375150"/>
          </a:xfrm>
        </p:spPr>
        <p:txBody>
          <a:bodyPr/>
          <a:lstStyle/>
          <a:p>
            <a:r>
              <a:rPr lang="en-US" altLang="id-ID" sz="3200"/>
              <a:t>Starting January 2015, all agencies (NGAs, GOCCs, GFIs, SUCs, LGUs) must fully migrate to and adopt SPMS</a:t>
            </a:r>
          </a:p>
          <a:p>
            <a:endParaRPr lang="en-US" altLang="id-ID" sz="3200"/>
          </a:p>
          <a:p>
            <a:r>
              <a:rPr lang="en-US" altLang="id-ID" sz="3200"/>
              <a:t>No functional SPMS means agency’s ineligibility to Grant of Step Increment based on Meritorious Performance pursuant to Joint CSC-DBM Circular No. 1, Series of 2012 </a:t>
            </a:r>
          </a:p>
          <a:p>
            <a:endParaRPr lang="en-PH" altLang="id-ID" smtClean="0"/>
          </a:p>
        </p:txBody>
      </p:sp>
    </p:spTree>
    <p:extLst>
      <p:ext uri="{BB962C8B-B14F-4D97-AF65-F5344CB8AC3E}">
        <p14:creationId xmlns:p14="http://schemas.microsoft.com/office/powerpoint/2010/main" val="7168266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depth of field green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itle 5"/>
          <p:cNvSpPr>
            <a:spLocks noGrp="1"/>
          </p:cNvSpPr>
          <p:nvPr>
            <p:ph type="title"/>
          </p:nvPr>
        </p:nvSpPr>
        <p:spPr>
          <a:xfrm>
            <a:off x="1573213" y="685801"/>
            <a:ext cx="8794750" cy="1116013"/>
          </a:xfrm>
        </p:spPr>
        <p:txBody>
          <a:bodyPr>
            <a:normAutofit fontScale="90000"/>
          </a:bodyPr>
          <a:lstStyle/>
          <a:p>
            <a:pPr algn="ctr"/>
            <a:r>
              <a:rPr lang="en-US" altLang="id-ID" sz="4800" b="1">
                <a:latin typeface="AR CARTER" pitchFamily="2" charset="0"/>
              </a:rPr>
              <a:t>                             Sanctions</a:t>
            </a:r>
            <a:br>
              <a:rPr lang="en-US" altLang="id-ID" sz="4800" b="1">
                <a:latin typeface="AR CARTER" pitchFamily="2" charset="0"/>
              </a:rPr>
            </a:br>
            <a:r>
              <a:rPr lang="en-US" altLang="id-ID" sz="4800" b="1">
                <a:latin typeface="AR CARTER" pitchFamily="2" charset="0"/>
              </a:rPr>
              <a:t>                                                </a:t>
            </a:r>
            <a:endParaRPr lang="en-PH" altLang="id-ID" sz="4800" b="1">
              <a:latin typeface="AR CARTER" pitchFamily="2" charset="0"/>
            </a:endParaRPr>
          </a:p>
        </p:txBody>
      </p:sp>
      <p:sp>
        <p:nvSpPr>
          <p:cNvPr id="2" name="TextBox 1"/>
          <p:cNvSpPr txBox="1"/>
          <p:nvPr/>
        </p:nvSpPr>
        <p:spPr>
          <a:xfrm>
            <a:off x="2662239" y="2687639"/>
            <a:ext cx="7483475" cy="2308225"/>
          </a:xfrm>
          <a:prstGeom prst="rect">
            <a:avLst/>
          </a:prstGeom>
          <a:noFill/>
        </p:spPr>
        <p:txBody>
          <a:bodyPr>
            <a:spAutoFit/>
          </a:bodyPr>
          <a:lstStyle/>
          <a:p>
            <a:pPr marL="0" lvl="1">
              <a:defRPr/>
            </a:pPr>
            <a:endParaRPr lang="en-US" altLang="en-US" sz="3600" dirty="0">
              <a:latin typeface="AR CARTER" pitchFamily="2" charset="0"/>
              <a:cs typeface="Arial" charset="0"/>
            </a:endParaRPr>
          </a:p>
          <a:p>
            <a:pPr marL="571500" lvl="1" indent="-571500">
              <a:buFont typeface="Wingdings" pitchFamily="2" charset="2"/>
              <a:buChar char="Ø"/>
              <a:defRPr/>
            </a:pPr>
            <a:endParaRPr lang="en-US" altLang="en-US" sz="3600" dirty="0">
              <a:latin typeface="AR CARTER" pitchFamily="2" charset="0"/>
              <a:cs typeface="Arial" charset="0"/>
            </a:endParaRPr>
          </a:p>
          <a:p>
            <a:pPr>
              <a:defRPr/>
            </a:pPr>
            <a:endParaRPr lang="en-PH" sz="7200" dirty="0">
              <a:latin typeface="AR CARTER" pitchFamily="2" charset="0"/>
              <a:cs typeface="Arial" charset="0"/>
            </a:endParaRPr>
          </a:p>
        </p:txBody>
      </p:sp>
      <p:sp>
        <p:nvSpPr>
          <p:cNvPr id="26629" name="TextBox 5"/>
          <p:cNvSpPr txBox="1">
            <a:spLocks noChangeArrowheads="1"/>
          </p:cNvSpPr>
          <p:nvPr/>
        </p:nvSpPr>
        <p:spPr bwMode="auto">
          <a:xfrm>
            <a:off x="3500438" y="31559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PH" altLang="id-ID" sz="1800">
              <a:latin typeface="Arial" panose="020B0604020202020204" pitchFamily="34" charset="0"/>
            </a:endParaRPr>
          </a:p>
        </p:txBody>
      </p:sp>
      <p:sp>
        <p:nvSpPr>
          <p:cNvPr id="3" name="Content Placeholder 2"/>
          <p:cNvSpPr>
            <a:spLocks noGrp="1"/>
          </p:cNvSpPr>
          <p:nvPr>
            <p:ph idx="1"/>
          </p:nvPr>
        </p:nvSpPr>
        <p:spPr>
          <a:xfrm>
            <a:off x="2070101" y="1533525"/>
            <a:ext cx="8075613" cy="4643438"/>
          </a:xfrm>
        </p:spPr>
        <p:txBody>
          <a:bodyPr>
            <a:normAutofit lnSpcReduction="10000"/>
          </a:bodyPr>
          <a:lstStyle/>
          <a:p>
            <a:pPr>
              <a:buFont typeface="Wingdings" panose="05000000000000000000" pitchFamily="2" charset="2"/>
              <a:buChar char="§"/>
              <a:defRPr/>
            </a:pPr>
            <a:r>
              <a:rPr lang="en-US" sz="3200" dirty="0"/>
              <a:t>No SPMS, all personnel actions will be affected such as promotions, incentives, scholarships, learning and development and other rewards and recognition programs</a:t>
            </a:r>
          </a:p>
          <a:p>
            <a:pPr marL="119062" indent="0">
              <a:buNone/>
              <a:defRPr/>
            </a:pPr>
            <a:endParaRPr lang="en-US" sz="3200" dirty="0"/>
          </a:p>
          <a:p>
            <a:pPr>
              <a:buFont typeface="Wingdings" panose="05000000000000000000" pitchFamily="2" charset="2"/>
              <a:buChar char="§"/>
              <a:defRPr/>
            </a:pPr>
            <a:r>
              <a:rPr lang="en-US" altLang="en-US" sz="3200" dirty="0"/>
              <a:t>Administrative sanction for violation of reasonable office rules and regulations and simple neglect of duty for supervisors or employees responsible for delay or non-submission OPCR and IPCR</a:t>
            </a:r>
          </a:p>
          <a:p>
            <a:pPr>
              <a:buFont typeface="Arial" charset="0"/>
              <a:buChar char="•"/>
              <a:defRPr/>
            </a:pPr>
            <a:endParaRPr lang="en-PH" dirty="0"/>
          </a:p>
        </p:txBody>
      </p:sp>
    </p:spTree>
    <p:extLst>
      <p:ext uri="{BB962C8B-B14F-4D97-AF65-F5344CB8AC3E}">
        <p14:creationId xmlns:p14="http://schemas.microsoft.com/office/powerpoint/2010/main" val="3998092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epth of field green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5"/>
          <p:cNvSpPr>
            <a:spLocks noGrp="1"/>
          </p:cNvSpPr>
          <p:nvPr>
            <p:ph type="title"/>
          </p:nvPr>
        </p:nvSpPr>
        <p:spPr>
          <a:xfrm>
            <a:off x="1824039" y="365125"/>
            <a:ext cx="8543925" cy="1708150"/>
          </a:xfrm>
        </p:spPr>
        <p:txBody>
          <a:bodyPr/>
          <a:lstStyle/>
          <a:p>
            <a:pPr algn="ctr"/>
            <a:r>
              <a:rPr lang="en-US" altLang="id-ID" sz="4800" b="1">
                <a:latin typeface="AR CARTER" pitchFamily="2" charset="0"/>
              </a:rPr>
              <a:t>                  Alignment</a:t>
            </a:r>
            <a:endParaRPr lang="en-PH" altLang="id-ID" sz="4800" b="1">
              <a:latin typeface="AR CARTER" pitchFamily="2" charset="0"/>
            </a:endParaRPr>
          </a:p>
        </p:txBody>
      </p:sp>
      <p:sp>
        <p:nvSpPr>
          <p:cNvPr id="2" name="TextBox 1"/>
          <p:cNvSpPr txBox="1"/>
          <p:nvPr/>
        </p:nvSpPr>
        <p:spPr>
          <a:xfrm>
            <a:off x="2276475" y="2692401"/>
            <a:ext cx="7843838" cy="4524315"/>
          </a:xfrm>
          <a:prstGeom prst="rect">
            <a:avLst/>
          </a:prstGeom>
          <a:noFill/>
        </p:spPr>
        <p:txBody>
          <a:bodyPr>
            <a:spAutoFit/>
          </a:bodyPr>
          <a:lstStyle/>
          <a:p>
            <a:pPr marL="571500" indent="-571500">
              <a:buFont typeface="Wingdings" pitchFamily="2" charset="2"/>
              <a:buChar char="Ø"/>
              <a:defRPr/>
            </a:pPr>
            <a:r>
              <a:rPr lang="en-US" sz="3600" dirty="0">
                <a:latin typeface="AR CARTER" pitchFamily="2" charset="0"/>
                <a:cs typeface="Arial" charset="0"/>
              </a:rPr>
              <a:t>Linking your IPCRs to OPCRs on Concrete Terms</a:t>
            </a:r>
          </a:p>
          <a:p>
            <a:pPr>
              <a:defRPr/>
            </a:pPr>
            <a:endParaRPr lang="en-US" sz="3600" dirty="0">
              <a:latin typeface="AR CARTER" pitchFamily="2" charset="0"/>
              <a:cs typeface="Arial" charset="0"/>
            </a:endParaRPr>
          </a:p>
          <a:p>
            <a:pPr marL="571500" indent="-571500">
              <a:buFont typeface="Wingdings" pitchFamily="2" charset="2"/>
              <a:buChar char="Ø"/>
              <a:defRPr/>
            </a:pPr>
            <a:r>
              <a:rPr lang="en-US" sz="3600" dirty="0">
                <a:latin typeface="AR CARTER" pitchFamily="2" charset="0"/>
                <a:cs typeface="Arial" charset="0"/>
              </a:rPr>
              <a:t>Aligning your targets to Agency’s Major Final Output (MFO), Vision, Mission and Objectives (VMOs) </a:t>
            </a:r>
          </a:p>
          <a:p>
            <a:pPr>
              <a:defRPr/>
            </a:pPr>
            <a:r>
              <a:rPr lang="en-US" sz="3600" dirty="0">
                <a:latin typeface="AR CARTER" pitchFamily="2" charset="0"/>
                <a:cs typeface="Arial" charset="0"/>
              </a:rPr>
              <a:t>     and Mandates/OPIF</a:t>
            </a:r>
          </a:p>
          <a:p>
            <a:pPr>
              <a:defRPr/>
            </a:pPr>
            <a:endParaRPr lang="en-PH" sz="3600" dirty="0">
              <a:latin typeface="AR CARTER" pitchFamily="2" charset="0"/>
              <a:cs typeface="Arial" charset="0"/>
            </a:endParaRPr>
          </a:p>
        </p:txBody>
      </p:sp>
    </p:spTree>
    <p:extLst>
      <p:ext uri="{BB962C8B-B14F-4D97-AF65-F5344CB8AC3E}">
        <p14:creationId xmlns:p14="http://schemas.microsoft.com/office/powerpoint/2010/main" val="30578742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depth of field green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itle 5"/>
          <p:cNvSpPr>
            <a:spLocks noGrp="1"/>
          </p:cNvSpPr>
          <p:nvPr>
            <p:ph type="title"/>
          </p:nvPr>
        </p:nvSpPr>
        <p:spPr>
          <a:xfrm>
            <a:off x="1573213" y="685801"/>
            <a:ext cx="8794750" cy="1116013"/>
          </a:xfrm>
        </p:spPr>
        <p:txBody>
          <a:bodyPr>
            <a:normAutofit fontScale="90000"/>
          </a:bodyPr>
          <a:lstStyle/>
          <a:p>
            <a:pPr algn="ctr"/>
            <a:r>
              <a:rPr lang="en-US" altLang="id-ID" sz="4800" b="1">
                <a:latin typeface="AR CARTER" pitchFamily="2" charset="0"/>
              </a:rPr>
              <a:t>                             Sanctions</a:t>
            </a:r>
            <a:br>
              <a:rPr lang="en-US" altLang="id-ID" sz="4800" b="1">
                <a:latin typeface="AR CARTER" pitchFamily="2" charset="0"/>
              </a:rPr>
            </a:br>
            <a:r>
              <a:rPr lang="en-US" altLang="id-ID" sz="4800" b="1">
                <a:latin typeface="AR CARTER" pitchFamily="2" charset="0"/>
              </a:rPr>
              <a:t>                                                </a:t>
            </a:r>
            <a:endParaRPr lang="en-PH" altLang="id-ID" sz="4800" b="1">
              <a:latin typeface="AR CARTER" pitchFamily="2" charset="0"/>
            </a:endParaRPr>
          </a:p>
        </p:txBody>
      </p:sp>
      <p:sp>
        <p:nvSpPr>
          <p:cNvPr id="2" name="TextBox 1"/>
          <p:cNvSpPr txBox="1"/>
          <p:nvPr/>
        </p:nvSpPr>
        <p:spPr>
          <a:xfrm>
            <a:off x="2662239" y="2687639"/>
            <a:ext cx="7483475" cy="2308225"/>
          </a:xfrm>
          <a:prstGeom prst="rect">
            <a:avLst/>
          </a:prstGeom>
          <a:noFill/>
        </p:spPr>
        <p:txBody>
          <a:bodyPr>
            <a:spAutoFit/>
          </a:bodyPr>
          <a:lstStyle/>
          <a:p>
            <a:pPr marL="0" lvl="1">
              <a:defRPr/>
            </a:pPr>
            <a:endParaRPr lang="en-US" altLang="en-US" sz="3600" dirty="0">
              <a:latin typeface="AR CARTER" pitchFamily="2" charset="0"/>
              <a:cs typeface="Arial" charset="0"/>
            </a:endParaRPr>
          </a:p>
          <a:p>
            <a:pPr marL="571500" lvl="1" indent="-571500">
              <a:buFont typeface="Wingdings" pitchFamily="2" charset="2"/>
              <a:buChar char="Ø"/>
              <a:defRPr/>
            </a:pPr>
            <a:endParaRPr lang="en-US" altLang="en-US" sz="3600" dirty="0">
              <a:latin typeface="AR CARTER" pitchFamily="2" charset="0"/>
              <a:cs typeface="Arial" charset="0"/>
            </a:endParaRPr>
          </a:p>
          <a:p>
            <a:pPr>
              <a:defRPr/>
            </a:pPr>
            <a:endParaRPr lang="en-PH" sz="7200" dirty="0">
              <a:latin typeface="AR CARTER" pitchFamily="2" charset="0"/>
              <a:cs typeface="Arial" charset="0"/>
            </a:endParaRPr>
          </a:p>
        </p:txBody>
      </p:sp>
      <p:sp>
        <p:nvSpPr>
          <p:cNvPr id="27653" name="TextBox 5"/>
          <p:cNvSpPr txBox="1">
            <a:spLocks noChangeArrowheads="1"/>
          </p:cNvSpPr>
          <p:nvPr/>
        </p:nvSpPr>
        <p:spPr bwMode="auto">
          <a:xfrm>
            <a:off x="3500438" y="31559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PH" altLang="id-ID" sz="1800">
              <a:latin typeface="Arial" panose="020B0604020202020204" pitchFamily="34" charset="0"/>
            </a:endParaRPr>
          </a:p>
        </p:txBody>
      </p:sp>
      <p:sp>
        <p:nvSpPr>
          <p:cNvPr id="4" name="Content Placeholder 3"/>
          <p:cNvSpPr>
            <a:spLocks noGrp="1"/>
          </p:cNvSpPr>
          <p:nvPr>
            <p:ph idx="1"/>
          </p:nvPr>
        </p:nvSpPr>
        <p:spPr>
          <a:xfrm>
            <a:off x="2420939" y="1182689"/>
            <a:ext cx="7947025" cy="4586287"/>
          </a:xfrm>
        </p:spPr>
        <p:txBody>
          <a:bodyPr>
            <a:normAutofit fontScale="92500"/>
          </a:bodyPr>
          <a:lstStyle/>
          <a:p>
            <a:pPr marL="0" indent="0">
              <a:buNone/>
              <a:defRPr/>
            </a:pPr>
            <a:endParaRPr lang="en-US" altLang="en-US" dirty="0" smtClean="0"/>
          </a:p>
          <a:p>
            <a:pPr>
              <a:buFont typeface="Wingdings" panose="05000000000000000000" pitchFamily="2" charset="2"/>
              <a:buChar char="q"/>
              <a:defRPr/>
            </a:pPr>
            <a:r>
              <a:rPr lang="en-US" altLang="en-US" dirty="0" smtClean="0"/>
              <a:t> </a:t>
            </a:r>
            <a:r>
              <a:rPr lang="en-US" altLang="en-US" sz="2400" dirty="0"/>
              <a:t>An Office/Unit or individual employee can file an appeal with the PMT within ten (10) days from the date of receipt of their performance evaluation rating</a:t>
            </a:r>
          </a:p>
          <a:p>
            <a:pPr marL="0" indent="0">
              <a:buNone/>
              <a:defRPr/>
            </a:pPr>
            <a:endParaRPr lang="en-US" altLang="en-US" sz="2400" dirty="0"/>
          </a:p>
          <a:p>
            <a:pPr>
              <a:buFont typeface="Wingdings" panose="05000000000000000000" pitchFamily="2" charset="2"/>
              <a:buChar char="q"/>
              <a:defRPr/>
            </a:pPr>
            <a:r>
              <a:rPr lang="en-US" altLang="en-US" sz="2400" dirty="0"/>
              <a:t>The PMT shall decide on the appeals within one (1) month from receipt of such appeal</a:t>
            </a:r>
          </a:p>
          <a:p>
            <a:pPr marL="0" indent="0">
              <a:buNone/>
              <a:defRPr/>
            </a:pPr>
            <a:endParaRPr lang="en-US" altLang="en-US" sz="2400" dirty="0"/>
          </a:p>
          <a:p>
            <a:pPr>
              <a:buFont typeface="Wingdings" panose="05000000000000000000" pitchFamily="2" charset="2"/>
              <a:buChar char="q"/>
              <a:defRPr/>
            </a:pPr>
            <a:r>
              <a:rPr lang="en-US" altLang="en-US" sz="2400" dirty="0"/>
              <a:t>   Officials or employees who are separated from the service on the basis  of Unsatisfactory or Poor  performance rating can appeal their separation to the CSC or its Regional Office within fifteen (15) days from receipt of the order or notice of separation</a:t>
            </a:r>
          </a:p>
          <a:p>
            <a:pPr>
              <a:buFont typeface="Arial" charset="0"/>
              <a:buChar char="•"/>
              <a:defRPr/>
            </a:pPr>
            <a:endParaRPr lang="en-PH" dirty="0"/>
          </a:p>
        </p:txBody>
      </p:sp>
    </p:spTree>
    <p:extLst>
      <p:ext uri="{BB962C8B-B14F-4D97-AF65-F5344CB8AC3E}">
        <p14:creationId xmlns:p14="http://schemas.microsoft.com/office/powerpoint/2010/main" val="3635638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epth of field green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5"/>
          <p:cNvSpPr>
            <a:spLocks noGrp="1"/>
          </p:cNvSpPr>
          <p:nvPr>
            <p:ph type="title"/>
          </p:nvPr>
        </p:nvSpPr>
        <p:spPr>
          <a:xfrm>
            <a:off x="1824039" y="617538"/>
            <a:ext cx="8543925" cy="1352550"/>
          </a:xfrm>
        </p:spPr>
        <p:txBody>
          <a:bodyPr/>
          <a:lstStyle/>
          <a:p>
            <a:pPr algn="ctr"/>
            <a:r>
              <a:rPr lang="en-US" altLang="id-ID" sz="4800" b="1">
                <a:latin typeface="AR CARTER" pitchFamily="2" charset="0"/>
              </a:rPr>
              <a:t>                        Accountability</a:t>
            </a:r>
            <a:endParaRPr lang="en-PH" altLang="id-ID" sz="4800" b="1">
              <a:latin typeface="AR CARTER" pitchFamily="2" charset="0"/>
            </a:endParaRPr>
          </a:p>
        </p:txBody>
      </p:sp>
      <p:sp>
        <p:nvSpPr>
          <p:cNvPr id="9220" name="TextBox 1"/>
          <p:cNvSpPr txBox="1">
            <a:spLocks noChangeArrowheads="1"/>
          </p:cNvSpPr>
          <p:nvPr/>
        </p:nvSpPr>
        <p:spPr bwMode="auto">
          <a:xfrm>
            <a:off x="2662239" y="2687639"/>
            <a:ext cx="7483475"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571500" indent="-5715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nSpc>
                <a:spcPct val="100000"/>
              </a:lnSpc>
              <a:spcBef>
                <a:spcPct val="0"/>
              </a:spcBef>
              <a:buFont typeface="Wingdings" panose="05000000000000000000" pitchFamily="2" charset="2"/>
              <a:buChar char="Ø"/>
            </a:pPr>
            <a:r>
              <a:rPr lang="en-US" altLang="en-US" sz="3600">
                <a:latin typeface="AR CARTER" pitchFamily="2" charset="0"/>
              </a:rPr>
              <a:t>Ensures organizational effectiveness and improvement of employee’s efficiency</a:t>
            </a:r>
          </a:p>
          <a:p>
            <a:pPr lvl="1">
              <a:lnSpc>
                <a:spcPct val="100000"/>
              </a:lnSpc>
              <a:spcBef>
                <a:spcPct val="0"/>
              </a:spcBef>
              <a:buFont typeface="Wingdings" panose="05000000000000000000" pitchFamily="2" charset="2"/>
              <a:buChar char="Ø"/>
            </a:pPr>
            <a:r>
              <a:rPr lang="en-US" altLang="en-US" sz="3600">
                <a:latin typeface="AR CARTER" pitchFamily="2" charset="0"/>
              </a:rPr>
              <a:t>Performance targets and measures are based on rational and factual basis</a:t>
            </a:r>
          </a:p>
          <a:p>
            <a:pPr lvl="1">
              <a:lnSpc>
                <a:spcPct val="100000"/>
              </a:lnSpc>
              <a:spcBef>
                <a:spcPct val="0"/>
              </a:spcBef>
              <a:buFont typeface="Wingdings" panose="05000000000000000000" pitchFamily="2" charset="2"/>
              <a:buChar char="Ø"/>
            </a:pPr>
            <a:r>
              <a:rPr lang="en-US" altLang="en-US" sz="3600">
                <a:latin typeface="AR CARTER" pitchFamily="2" charset="0"/>
              </a:rPr>
              <a:t> Cascaded to various levels of the organization </a:t>
            </a:r>
          </a:p>
          <a:p>
            <a:pPr lvl="1">
              <a:lnSpc>
                <a:spcPct val="100000"/>
              </a:lnSpc>
              <a:spcBef>
                <a:spcPct val="0"/>
              </a:spcBef>
              <a:buFont typeface="Wingdings" panose="05000000000000000000" pitchFamily="2" charset="2"/>
              <a:buChar char="Ø"/>
            </a:pPr>
            <a:endParaRPr lang="en-US" altLang="en-US" sz="3600">
              <a:latin typeface="AR CARTER" pitchFamily="2" charset="0"/>
            </a:endParaRPr>
          </a:p>
          <a:p>
            <a:pPr>
              <a:lnSpc>
                <a:spcPct val="100000"/>
              </a:lnSpc>
              <a:spcBef>
                <a:spcPct val="0"/>
              </a:spcBef>
              <a:buFontTx/>
              <a:buNone/>
            </a:pPr>
            <a:endParaRPr lang="en-PH" altLang="id-ID" sz="7200">
              <a:latin typeface="AR CARTER" pitchFamily="2" charset="0"/>
            </a:endParaRPr>
          </a:p>
        </p:txBody>
      </p:sp>
    </p:spTree>
    <p:extLst>
      <p:ext uri="{BB962C8B-B14F-4D97-AF65-F5344CB8AC3E}">
        <p14:creationId xmlns:p14="http://schemas.microsoft.com/office/powerpoint/2010/main" val="4242680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epth of field green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5"/>
          <p:cNvSpPr>
            <a:spLocks noGrp="1"/>
          </p:cNvSpPr>
          <p:nvPr>
            <p:ph type="title"/>
          </p:nvPr>
        </p:nvSpPr>
        <p:spPr>
          <a:xfrm>
            <a:off x="1027113" y="528638"/>
            <a:ext cx="9340851" cy="1466850"/>
          </a:xfrm>
        </p:spPr>
        <p:txBody>
          <a:bodyPr/>
          <a:lstStyle/>
          <a:p>
            <a:pPr algn="ctr"/>
            <a:r>
              <a:rPr lang="en-US" altLang="id-ID" sz="4800" b="1">
                <a:latin typeface="AR CARTER" pitchFamily="2" charset="0"/>
              </a:rPr>
              <a:t>                        Linkage to other HR Systems</a:t>
            </a:r>
            <a:endParaRPr lang="en-PH" altLang="id-ID" sz="4800" b="1">
              <a:latin typeface="AR CARTER" pitchFamily="2" charset="0"/>
            </a:endParaRPr>
          </a:p>
        </p:txBody>
      </p:sp>
      <p:sp>
        <p:nvSpPr>
          <p:cNvPr id="2" name="TextBox 1"/>
          <p:cNvSpPr txBox="1"/>
          <p:nvPr/>
        </p:nvSpPr>
        <p:spPr>
          <a:xfrm>
            <a:off x="2662239" y="2687639"/>
            <a:ext cx="7483475" cy="5632311"/>
          </a:xfrm>
          <a:prstGeom prst="rect">
            <a:avLst/>
          </a:prstGeom>
          <a:noFill/>
        </p:spPr>
        <p:txBody>
          <a:bodyPr>
            <a:spAutoFit/>
          </a:bodyPr>
          <a:lstStyle/>
          <a:p>
            <a:pPr marL="571500" lvl="1" indent="-571500">
              <a:buFont typeface="Wingdings" pitchFamily="2" charset="2"/>
              <a:buChar char="Ø"/>
              <a:defRPr/>
            </a:pPr>
            <a:r>
              <a:rPr lang="en-US" altLang="en-US" sz="3600" dirty="0">
                <a:latin typeface="AR CARTER" pitchFamily="2" charset="0"/>
                <a:cs typeface="Arial" charset="0"/>
              </a:rPr>
              <a:t> Vital inputs to other HR systems such as in the RSP, L &amp; D as well as in your R &amp; R programs </a:t>
            </a:r>
          </a:p>
          <a:p>
            <a:pPr marL="571500" lvl="1" indent="-571500">
              <a:buFont typeface="Wingdings" pitchFamily="2" charset="2"/>
              <a:buChar char="Ø"/>
              <a:defRPr/>
            </a:pPr>
            <a:r>
              <a:rPr lang="en-US" altLang="en-US" sz="3600" dirty="0">
                <a:latin typeface="AR CARTER" pitchFamily="2" charset="0"/>
                <a:cs typeface="Arial" charset="0"/>
              </a:rPr>
              <a:t>Adherence to the principle of performance-based tenure and incentive system.</a:t>
            </a:r>
          </a:p>
          <a:p>
            <a:pPr marL="0" lvl="1">
              <a:defRPr/>
            </a:pPr>
            <a:endParaRPr lang="en-US" altLang="en-US" sz="3600" dirty="0">
              <a:latin typeface="AR CARTER" pitchFamily="2" charset="0"/>
              <a:cs typeface="Arial" charset="0"/>
            </a:endParaRPr>
          </a:p>
          <a:p>
            <a:pPr marL="571500" lvl="1" indent="-571500">
              <a:buFont typeface="Wingdings" pitchFamily="2" charset="2"/>
              <a:buChar char="Ø"/>
              <a:defRPr/>
            </a:pPr>
            <a:endParaRPr lang="en-US" altLang="en-US" sz="3600" dirty="0">
              <a:latin typeface="AR CARTER" pitchFamily="2" charset="0"/>
              <a:cs typeface="Arial" charset="0"/>
            </a:endParaRPr>
          </a:p>
          <a:p>
            <a:pPr>
              <a:defRPr/>
            </a:pPr>
            <a:endParaRPr lang="en-PH" sz="7200" dirty="0">
              <a:latin typeface="AR CARTER" pitchFamily="2" charset="0"/>
              <a:cs typeface="Arial" charset="0"/>
            </a:endParaRPr>
          </a:p>
        </p:txBody>
      </p:sp>
    </p:spTree>
    <p:extLst>
      <p:ext uri="{BB962C8B-B14F-4D97-AF65-F5344CB8AC3E}">
        <p14:creationId xmlns:p14="http://schemas.microsoft.com/office/powerpoint/2010/main" val="61092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depth of field green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itle 5"/>
          <p:cNvSpPr>
            <a:spLocks noGrp="1"/>
          </p:cNvSpPr>
          <p:nvPr>
            <p:ph type="title"/>
          </p:nvPr>
        </p:nvSpPr>
        <p:spPr>
          <a:xfrm>
            <a:off x="1027113" y="528638"/>
            <a:ext cx="9340851" cy="1466850"/>
          </a:xfrm>
        </p:spPr>
        <p:txBody>
          <a:bodyPr/>
          <a:lstStyle/>
          <a:p>
            <a:pPr algn="ctr"/>
            <a:r>
              <a:rPr lang="en-US" altLang="id-ID" sz="4800" b="1">
                <a:latin typeface="AR CARTER" pitchFamily="2" charset="0"/>
              </a:rPr>
              <a:t>                        SPMS Paradigm </a:t>
            </a:r>
            <a:endParaRPr lang="en-PH" altLang="id-ID" sz="4800" b="1">
              <a:latin typeface="AR CARTER" pitchFamily="2" charset="0"/>
            </a:endParaRPr>
          </a:p>
        </p:txBody>
      </p:sp>
      <p:sp>
        <p:nvSpPr>
          <p:cNvPr id="2" name="TextBox 1"/>
          <p:cNvSpPr txBox="1"/>
          <p:nvPr/>
        </p:nvSpPr>
        <p:spPr>
          <a:xfrm>
            <a:off x="2662239" y="2687639"/>
            <a:ext cx="7483475" cy="2308225"/>
          </a:xfrm>
          <a:prstGeom prst="rect">
            <a:avLst/>
          </a:prstGeom>
          <a:noFill/>
        </p:spPr>
        <p:txBody>
          <a:bodyPr>
            <a:spAutoFit/>
          </a:bodyPr>
          <a:lstStyle/>
          <a:p>
            <a:pPr marL="0" lvl="1">
              <a:defRPr/>
            </a:pPr>
            <a:endParaRPr lang="en-US" altLang="en-US" sz="3600" dirty="0">
              <a:latin typeface="AR CARTER" pitchFamily="2" charset="0"/>
              <a:cs typeface="Arial" charset="0"/>
            </a:endParaRPr>
          </a:p>
          <a:p>
            <a:pPr marL="571500" lvl="1" indent="-571500">
              <a:buFont typeface="Wingdings" pitchFamily="2" charset="2"/>
              <a:buChar char="Ø"/>
              <a:defRPr/>
            </a:pPr>
            <a:endParaRPr lang="en-US" altLang="en-US" sz="3600" dirty="0">
              <a:latin typeface="AR CARTER" pitchFamily="2" charset="0"/>
              <a:cs typeface="Arial" charset="0"/>
            </a:endParaRPr>
          </a:p>
          <a:p>
            <a:pPr>
              <a:defRPr/>
            </a:pPr>
            <a:endParaRPr lang="en-PH" sz="7200" dirty="0">
              <a:latin typeface="AR CARTER" pitchFamily="2" charset="0"/>
              <a:cs typeface="Arial" charset="0"/>
            </a:endParaRPr>
          </a:p>
        </p:txBody>
      </p:sp>
      <p:pic>
        <p:nvPicPr>
          <p:cNvPr id="11269" name="Picture 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32001" y="1790700"/>
            <a:ext cx="8113713" cy="4648200"/>
          </a:xfrm>
        </p:spPr>
      </p:pic>
    </p:spTree>
    <p:extLst>
      <p:ext uri="{BB962C8B-B14F-4D97-AF65-F5344CB8AC3E}">
        <p14:creationId xmlns:p14="http://schemas.microsoft.com/office/powerpoint/2010/main" val="96339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depth of field green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itle 5"/>
          <p:cNvSpPr>
            <a:spLocks noGrp="1"/>
          </p:cNvSpPr>
          <p:nvPr>
            <p:ph type="title"/>
          </p:nvPr>
        </p:nvSpPr>
        <p:spPr>
          <a:xfrm>
            <a:off x="1027113" y="244475"/>
            <a:ext cx="9340851" cy="1327150"/>
          </a:xfrm>
        </p:spPr>
        <p:txBody>
          <a:bodyPr>
            <a:normAutofit fontScale="90000"/>
          </a:bodyPr>
          <a:lstStyle/>
          <a:p>
            <a:pPr algn="ctr"/>
            <a:r>
              <a:rPr lang="en-US" altLang="id-ID" sz="4800" b="1">
                <a:latin typeface="AR CARTER" pitchFamily="2" charset="0"/>
              </a:rPr>
              <a:t>                                             SPMS Cycle </a:t>
            </a:r>
            <a:endParaRPr lang="en-PH" altLang="id-ID" sz="4800" b="1">
              <a:latin typeface="AR CARTER" pitchFamily="2" charset="0"/>
            </a:endParaRPr>
          </a:p>
        </p:txBody>
      </p:sp>
      <p:sp>
        <p:nvSpPr>
          <p:cNvPr id="2" name="TextBox 1"/>
          <p:cNvSpPr txBox="1"/>
          <p:nvPr/>
        </p:nvSpPr>
        <p:spPr>
          <a:xfrm>
            <a:off x="2662239" y="2687639"/>
            <a:ext cx="7483475" cy="2308225"/>
          </a:xfrm>
          <a:prstGeom prst="rect">
            <a:avLst/>
          </a:prstGeom>
          <a:noFill/>
        </p:spPr>
        <p:txBody>
          <a:bodyPr>
            <a:spAutoFit/>
          </a:bodyPr>
          <a:lstStyle/>
          <a:p>
            <a:pPr marL="0" lvl="1">
              <a:defRPr/>
            </a:pPr>
            <a:endParaRPr lang="en-US" altLang="en-US" sz="3600" dirty="0">
              <a:latin typeface="AR CARTER" pitchFamily="2" charset="0"/>
              <a:cs typeface="Arial" charset="0"/>
            </a:endParaRPr>
          </a:p>
          <a:p>
            <a:pPr marL="571500" lvl="1" indent="-571500">
              <a:buFont typeface="Wingdings" pitchFamily="2" charset="2"/>
              <a:buChar char="Ø"/>
              <a:defRPr/>
            </a:pPr>
            <a:endParaRPr lang="en-US" altLang="en-US" sz="3600" dirty="0">
              <a:latin typeface="AR CARTER" pitchFamily="2" charset="0"/>
              <a:cs typeface="Arial" charset="0"/>
            </a:endParaRPr>
          </a:p>
          <a:p>
            <a:pPr>
              <a:defRPr/>
            </a:pPr>
            <a:endParaRPr lang="en-PH" sz="7200" dirty="0">
              <a:latin typeface="AR CARTER" pitchFamily="2" charset="0"/>
              <a:cs typeface="Arial" charset="0"/>
            </a:endParaRPr>
          </a:p>
        </p:txBody>
      </p:sp>
      <p:sp>
        <p:nvSpPr>
          <p:cNvPr id="12293" name="TextBox 5"/>
          <p:cNvSpPr txBox="1">
            <a:spLocks noChangeArrowheads="1"/>
          </p:cNvSpPr>
          <p:nvPr/>
        </p:nvSpPr>
        <p:spPr bwMode="auto">
          <a:xfrm>
            <a:off x="3500438" y="31559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PH" altLang="id-ID" sz="1800">
              <a:latin typeface="Arial" panose="020B0604020202020204" pitchFamily="34" charset="0"/>
            </a:endParaRPr>
          </a:p>
        </p:txBody>
      </p:sp>
      <p:graphicFrame>
        <p:nvGraphicFramePr>
          <p:cNvPr id="13" name="Content Placeholder 12"/>
          <p:cNvGraphicFramePr>
            <a:graphicFrameLocks noGrp="1"/>
          </p:cNvGraphicFramePr>
          <p:nvPr>
            <p:ph idx="1"/>
          </p:nvPr>
        </p:nvGraphicFramePr>
        <p:xfrm>
          <a:off x="1824038" y="1493950"/>
          <a:ext cx="9029632" cy="50613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7102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49499" y="347231"/>
            <a:ext cx="6589199" cy="780875"/>
          </a:xfrm>
        </p:spPr>
        <p:txBody>
          <a:bodyPr>
            <a:normAutofit/>
          </a:bodyPr>
          <a:lstStyle/>
          <a:p>
            <a:r>
              <a:rPr lang="en-PH" sz="4500" b="1" dirty="0">
                <a:latin typeface="Calibri" panose="020F0502020204030204" pitchFamily="34" charset="0"/>
              </a:rPr>
              <a:t>SPMS CYCLE</a:t>
            </a:r>
          </a:p>
        </p:txBody>
      </p:sp>
      <p:grpSp>
        <p:nvGrpSpPr>
          <p:cNvPr id="3" name="Group 2"/>
          <p:cNvGrpSpPr/>
          <p:nvPr/>
        </p:nvGrpSpPr>
        <p:grpSpPr>
          <a:xfrm>
            <a:off x="1779383" y="1241239"/>
            <a:ext cx="3121023" cy="4665701"/>
            <a:chOff x="399382" y="1944480"/>
            <a:chExt cx="4057331" cy="5287796"/>
          </a:xfrm>
        </p:grpSpPr>
        <p:grpSp>
          <p:nvGrpSpPr>
            <p:cNvPr id="20" name="Group 19"/>
            <p:cNvGrpSpPr/>
            <p:nvPr/>
          </p:nvGrpSpPr>
          <p:grpSpPr>
            <a:xfrm>
              <a:off x="399382" y="1944480"/>
              <a:ext cx="2950559" cy="4870701"/>
              <a:chOff x="399047" y="1678594"/>
              <a:chExt cx="2950559" cy="4870701"/>
            </a:xfrm>
          </p:grpSpPr>
          <p:grpSp>
            <p:nvGrpSpPr>
              <p:cNvPr id="21" name="Group 17"/>
              <p:cNvGrpSpPr/>
              <p:nvPr/>
            </p:nvGrpSpPr>
            <p:grpSpPr>
              <a:xfrm>
                <a:off x="465009" y="1678594"/>
                <a:ext cx="2884597" cy="4491410"/>
                <a:chOff x="465009" y="1678594"/>
                <a:chExt cx="2884597" cy="4491410"/>
              </a:xfrm>
            </p:grpSpPr>
            <p:sp>
              <p:nvSpPr>
                <p:cNvPr id="23" name="Freeform 23"/>
                <p:cNvSpPr/>
                <p:nvPr/>
              </p:nvSpPr>
              <p:spPr>
                <a:xfrm>
                  <a:off x="465009" y="1678594"/>
                  <a:ext cx="2274831" cy="4491410"/>
                </a:xfrm>
                <a:custGeom>
                  <a:avLst/>
                  <a:gdLst>
                    <a:gd name="connsiteX0" fmla="*/ 0 w 2274831"/>
                    <a:gd name="connsiteY0" fmla="*/ 227483 h 4491410"/>
                    <a:gd name="connsiteX1" fmla="*/ 66628 w 2274831"/>
                    <a:gd name="connsiteY1" fmla="*/ 66628 h 4491410"/>
                    <a:gd name="connsiteX2" fmla="*/ 227483 w 2274831"/>
                    <a:gd name="connsiteY2" fmla="*/ 0 h 4491410"/>
                    <a:gd name="connsiteX3" fmla="*/ 2047348 w 2274831"/>
                    <a:gd name="connsiteY3" fmla="*/ 0 h 4491410"/>
                    <a:gd name="connsiteX4" fmla="*/ 2208203 w 2274831"/>
                    <a:gd name="connsiteY4" fmla="*/ 66628 h 4491410"/>
                    <a:gd name="connsiteX5" fmla="*/ 2274831 w 2274831"/>
                    <a:gd name="connsiteY5" fmla="*/ 227483 h 4491410"/>
                    <a:gd name="connsiteX6" fmla="*/ 2274831 w 2274831"/>
                    <a:gd name="connsiteY6" fmla="*/ 4263927 h 4491410"/>
                    <a:gd name="connsiteX7" fmla="*/ 2208203 w 2274831"/>
                    <a:gd name="connsiteY7" fmla="*/ 4424782 h 4491410"/>
                    <a:gd name="connsiteX8" fmla="*/ 2047348 w 2274831"/>
                    <a:gd name="connsiteY8" fmla="*/ 4491410 h 4491410"/>
                    <a:gd name="connsiteX9" fmla="*/ 227483 w 2274831"/>
                    <a:gd name="connsiteY9" fmla="*/ 4491410 h 4491410"/>
                    <a:gd name="connsiteX10" fmla="*/ 66628 w 2274831"/>
                    <a:gd name="connsiteY10" fmla="*/ 4424782 h 4491410"/>
                    <a:gd name="connsiteX11" fmla="*/ 0 w 2274831"/>
                    <a:gd name="connsiteY11" fmla="*/ 4263927 h 4491410"/>
                    <a:gd name="connsiteX12" fmla="*/ 0 w 2274831"/>
                    <a:gd name="connsiteY12" fmla="*/ 227483 h 449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4831" h="4491410">
                      <a:moveTo>
                        <a:pt x="0" y="227483"/>
                      </a:moveTo>
                      <a:cubicBezTo>
                        <a:pt x="0" y="167151"/>
                        <a:pt x="23967" y="109290"/>
                        <a:pt x="66628" y="66628"/>
                      </a:cubicBezTo>
                      <a:cubicBezTo>
                        <a:pt x="109289" y="23967"/>
                        <a:pt x="167151" y="0"/>
                        <a:pt x="227483" y="0"/>
                      </a:cubicBezTo>
                      <a:lnTo>
                        <a:pt x="2047348" y="0"/>
                      </a:lnTo>
                      <a:cubicBezTo>
                        <a:pt x="2107680" y="0"/>
                        <a:pt x="2165541" y="23967"/>
                        <a:pt x="2208203" y="66628"/>
                      </a:cubicBezTo>
                      <a:cubicBezTo>
                        <a:pt x="2250864" y="109289"/>
                        <a:pt x="2274831" y="167151"/>
                        <a:pt x="2274831" y="227483"/>
                      </a:cubicBezTo>
                      <a:lnTo>
                        <a:pt x="2274831" y="4263927"/>
                      </a:lnTo>
                      <a:cubicBezTo>
                        <a:pt x="2274831" y="4324259"/>
                        <a:pt x="2250864" y="4382120"/>
                        <a:pt x="2208203" y="4424782"/>
                      </a:cubicBezTo>
                      <a:cubicBezTo>
                        <a:pt x="2165542" y="4467443"/>
                        <a:pt x="2107680" y="4491410"/>
                        <a:pt x="2047348" y="4491410"/>
                      </a:cubicBezTo>
                      <a:lnTo>
                        <a:pt x="227483" y="4491410"/>
                      </a:lnTo>
                      <a:cubicBezTo>
                        <a:pt x="167151" y="4491410"/>
                        <a:pt x="109290" y="4467443"/>
                        <a:pt x="66628" y="4424782"/>
                      </a:cubicBezTo>
                      <a:cubicBezTo>
                        <a:pt x="23967" y="4382121"/>
                        <a:pt x="0" y="4324259"/>
                        <a:pt x="0" y="4263927"/>
                      </a:cubicBezTo>
                      <a:lnTo>
                        <a:pt x="0" y="22748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0453" tIns="190453" rIns="190453" bIns="1152898" numCol="1" spcCol="1270" anchor="t" anchorCtr="0">
                  <a:noAutofit/>
                </a:bodyPr>
                <a:lstStyle/>
                <a:p>
                  <a:pPr marL="139543" lvl="1" indent="-139543" defTabSz="651201">
                    <a:lnSpc>
                      <a:spcPct val="90000"/>
                    </a:lnSpc>
                    <a:spcBef>
                      <a:spcPct val="0"/>
                    </a:spcBef>
                    <a:spcAft>
                      <a:spcPct val="15000"/>
                    </a:spcAft>
                    <a:buChar char="••"/>
                  </a:pPr>
                  <a:r>
                    <a:rPr lang="en-PH" sz="1500" dirty="0">
                      <a:latin typeface="Arial Narrow" pitchFamily="34" charset="0"/>
                    </a:rPr>
                    <a:t>Head of Office meets with supervisors and employees to agree on outputs to be accomplished.</a:t>
                  </a:r>
                </a:p>
                <a:p>
                  <a:pPr marL="139543" lvl="1" indent="-139543" defTabSz="651201">
                    <a:lnSpc>
                      <a:spcPct val="90000"/>
                    </a:lnSpc>
                    <a:spcBef>
                      <a:spcPct val="0"/>
                    </a:spcBef>
                    <a:spcAft>
                      <a:spcPct val="15000"/>
                    </a:spcAft>
                    <a:buChar char="••"/>
                  </a:pPr>
                  <a:r>
                    <a:rPr lang="en-PH" sz="1500" dirty="0">
                      <a:latin typeface="Arial Narrow" pitchFamily="34" charset="0"/>
                    </a:rPr>
                    <a:t>Determine success indicators</a:t>
                  </a:r>
                </a:p>
                <a:p>
                  <a:pPr marL="139543" lvl="1" indent="-139543" defTabSz="651201">
                    <a:lnSpc>
                      <a:spcPct val="90000"/>
                    </a:lnSpc>
                    <a:spcBef>
                      <a:spcPct val="0"/>
                    </a:spcBef>
                    <a:spcAft>
                      <a:spcPct val="15000"/>
                    </a:spcAft>
                    <a:buChar char="••"/>
                  </a:pPr>
                  <a:r>
                    <a:rPr lang="en-PH" sz="1500" dirty="0">
                      <a:latin typeface="Arial Narrow" pitchFamily="34" charset="0"/>
                    </a:rPr>
                    <a:t>Consider certain factors when setting targets</a:t>
                  </a:r>
                </a:p>
              </p:txBody>
            </p:sp>
            <p:sp>
              <p:nvSpPr>
                <p:cNvPr id="24" name="Freeform 24"/>
                <p:cNvSpPr/>
                <p:nvPr/>
              </p:nvSpPr>
              <p:spPr>
                <a:xfrm>
                  <a:off x="1327534" y="5066889"/>
                  <a:ext cx="2022072" cy="804111"/>
                </a:xfrm>
                <a:custGeom>
                  <a:avLst/>
                  <a:gdLst>
                    <a:gd name="connsiteX0" fmla="*/ 0 w 2022072"/>
                    <a:gd name="connsiteY0" fmla="*/ 80411 h 804111"/>
                    <a:gd name="connsiteX1" fmla="*/ 23552 w 2022072"/>
                    <a:gd name="connsiteY1" fmla="*/ 23552 h 804111"/>
                    <a:gd name="connsiteX2" fmla="*/ 80411 w 2022072"/>
                    <a:gd name="connsiteY2" fmla="*/ 0 h 804111"/>
                    <a:gd name="connsiteX3" fmla="*/ 1941661 w 2022072"/>
                    <a:gd name="connsiteY3" fmla="*/ 0 h 804111"/>
                    <a:gd name="connsiteX4" fmla="*/ 1998520 w 2022072"/>
                    <a:gd name="connsiteY4" fmla="*/ 23552 h 804111"/>
                    <a:gd name="connsiteX5" fmla="*/ 2022072 w 2022072"/>
                    <a:gd name="connsiteY5" fmla="*/ 80411 h 804111"/>
                    <a:gd name="connsiteX6" fmla="*/ 2022072 w 2022072"/>
                    <a:gd name="connsiteY6" fmla="*/ 723700 h 804111"/>
                    <a:gd name="connsiteX7" fmla="*/ 1998520 w 2022072"/>
                    <a:gd name="connsiteY7" fmla="*/ 780559 h 804111"/>
                    <a:gd name="connsiteX8" fmla="*/ 1941661 w 2022072"/>
                    <a:gd name="connsiteY8" fmla="*/ 804111 h 804111"/>
                    <a:gd name="connsiteX9" fmla="*/ 80411 w 2022072"/>
                    <a:gd name="connsiteY9" fmla="*/ 804111 h 804111"/>
                    <a:gd name="connsiteX10" fmla="*/ 23552 w 2022072"/>
                    <a:gd name="connsiteY10" fmla="*/ 780559 h 804111"/>
                    <a:gd name="connsiteX11" fmla="*/ 0 w 2022072"/>
                    <a:gd name="connsiteY11" fmla="*/ 723700 h 804111"/>
                    <a:gd name="connsiteX12" fmla="*/ 0 w 2022072"/>
                    <a:gd name="connsiteY12" fmla="*/ 80411 h 80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22072" h="804111">
                      <a:moveTo>
                        <a:pt x="0" y="80411"/>
                      </a:moveTo>
                      <a:cubicBezTo>
                        <a:pt x="0" y="59085"/>
                        <a:pt x="8472" y="38632"/>
                        <a:pt x="23552" y="23552"/>
                      </a:cubicBezTo>
                      <a:cubicBezTo>
                        <a:pt x="38632" y="8472"/>
                        <a:pt x="59085" y="0"/>
                        <a:pt x="80411" y="0"/>
                      </a:cubicBezTo>
                      <a:lnTo>
                        <a:pt x="1941661" y="0"/>
                      </a:lnTo>
                      <a:cubicBezTo>
                        <a:pt x="1962987" y="0"/>
                        <a:pt x="1983440" y="8472"/>
                        <a:pt x="1998520" y="23552"/>
                      </a:cubicBezTo>
                      <a:cubicBezTo>
                        <a:pt x="2013600" y="38632"/>
                        <a:pt x="2022072" y="59085"/>
                        <a:pt x="2022072" y="80411"/>
                      </a:cubicBezTo>
                      <a:lnTo>
                        <a:pt x="2022072" y="723700"/>
                      </a:lnTo>
                      <a:cubicBezTo>
                        <a:pt x="2022072" y="745026"/>
                        <a:pt x="2013600" y="765479"/>
                        <a:pt x="1998520" y="780559"/>
                      </a:cubicBezTo>
                      <a:cubicBezTo>
                        <a:pt x="1983440" y="795639"/>
                        <a:pt x="1962987" y="804111"/>
                        <a:pt x="1941661" y="804111"/>
                      </a:cubicBezTo>
                      <a:lnTo>
                        <a:pt x="80411" y="804111"/>
                      </a:lnTo>
                      <a:cubicBezTo>
                        <a:pt x="59085" y="804111"/>
                        <a:pt x="38632" y="795639"/>
                        <a:pt x="23552" y="780559"/>
                      </a:cubicBezTo>
                      <a:cubicBezTo>
                        <a:pt x="8472" y="765479"/>
                        <a:pt x="0" y="745026"/>
                        <a:pt x="0" y="723700"/>
                      </a:cubicBezTo>
                      <a:lnTo>
                        <a:pt x="0" y="804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842" tIns="46412" rIns="57842" bIns="46412" numCol="1" spcCol="1270" anchor="ctr" anchorCtr="0">
                  <a:noAutofit/>
                </a:bodyPr>
                <a:lstStyle/>
                <a:p>
                  <a:pPr algn="ctr" defTabSz="651201">
                    <a:lnSpc>
                      <a:spcPct val="90000"/>
                    </a:lnSpc>
                    <a:spcBef>
                      <a:spcPct val="0"/>
                    </a:spcBef>
                    <a:spcAft>
                      <a:spcPct val="35000"/>
                    </a:spcAft>
                  </a:pPr>
                  <a:r>
                    <a:rPr lang="en-PH" sz="1500" b="1" dirty="0">
                      <a:latin typeface="Arial Narrow" pitchFamily="34" charset="0"/>
                    </a:rPr>
                    <a:t>PERFORMANCE PLANNING &amp; COMMITMENT</a:t>
                  </a:r>
                </a:p>
              </p:txBody>
            </p:sp>
          </p:grpSp>
          <p:pic>
            <p:nvPicPr>
              <p:cNvPr id="22" name="Picture 4" descr=" meeting animation"/>
              <p:cNvPicPr>
                <a:picLocks noChangeAspect="1" noChangeArrowheads="1" noCrop="1"/>
              </p:cNvPicPr>
              <p:nvPr/>
            </p:nvPicPr>
            <p:blipFill>
              <a:blip r:embed="rId2" cstate="print"/>
              <a:srcRect/>
              <a:stretch>
                <a:fillRect/>
              </a:stretch>
            </p:blipFill>
            <p:spPr bwMode="auto">
              <a:xfrm>
                <a:off x="399047" y="5420582"/>
                <a:ext cx="1371601" cy="1128713"/>
              </a:xfrm>
              <a:prstGeom prst="rect">
                <a:avLst/>
              </a:prstGeom>
              <a:noFill/>
            </p:spPr>
          </p:pic>
        </p:grpSp>
        <p:sp>
          <p:nvSpPr>
            <p:cNvPr id="34" name="Shape 33"/>
            <p:cNvSpPr/>
            <p:nvPr/>
          </p:nvSpPr>
          <p:spPr>
            <a:xfrm>
              <a:off x="1980012" y="4755574"/>
              <a:ext cx="2476701" cy="2476702"/>
            </a:xfrm>
            <a:prstGeom prst="leftCircularArrow">
              <a:avLst>
                <a:gd name="adj1" fmla="val 2999"/>
                <a:gd name="adj2" fmla="val 367727"/>
                <a:gd name="adj3" fmla="val 1915106"/>
                <a:gd name="adj4" fmla="val 8796357"/>
                <a:gd name="adj5" fmla="val 349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PH" dirty="0"/>
            </a:p>
          </p:txBody>
        </p:sp>
      </p:grpSp>
      <p:grpSp>
        <p:nvGrpSpPr>
          <p:cNvPr id="5" name="Group 4"/>
          <p:cNvGrpSpPr/>
          <p:nvPr/>
        </p:nvGrpSpPr>
        <p:grpSpPr>
          <a:xfrm>
            <a:off x="3658695" y="766419"/>
            <a:ext cx="3430317" cy="4304059"/>
            <a:chOff x="2791011" y="1058798"/>
            <a:chExt cx="4459414" cy="4877933"/>
          </a:xfrm>
        </p:grpSpPr>
        <p:grpSp>
          <p:nvGrpSpPr>
            <p:cNvPr id="25" name="Group 24"/>
            <p:cNvGrpSpPr/>
            <p:nvPr/>
          </p:nvGrpSpPr>
          <p:grpSpPr>
            <a:xfrm>
              <a:off x="2791011" y="1751176"/>
              <a:ext cx="3083218" cy="4185555"/>
              <a:chOff x="2790676" y="1485290"/>
              <a:chExt cx="3083218" cy="4185555"/>
            </a:xfrm>
          </p:grpSpPr>
          <p:grpSp>
            <p:nvGrpSpPr>
              <p:cNvPr id="26" name="Group 18"/>
              <p:cNvGrpSpPr/>
              <p:nvPr/>
            </p:nvGrpSpPr>
            <p:grpSpPr>
              <a:xfrm>
                <a:off x="3346304" y="1769783"/>
                <a:ext cx="2527590" cy="3901062"/>
                <a:chOff x="3346304" y="1769783"/>
                <a:chExt cx="2527590" cy="3901062"/>
              </a:xfrm>
            </p:grpSpPr>
            <p:sp>
              <p:nvSpPr>
                <p:cNvPr id="28" name="Freeform 28"/>
                <p:cNvSpPr/>
                <p:nvPr/>
              </p:nvSpPr>
              <p:spPr>
                <a:xfrm>
                  <a:off x="3346304" y="1769783"/>
                  <a:ext cx="2527590" cy="3901062"/>
                </a:xfrm>
                <a:custGeom>
                  <a:avLst/>
                  <a:gdLst>
                    <a:gd name="connsiteX0" fmla="*/ 0 w 2274831"/>
                    <a:gd name="connsiteY0" fmla="*/ 227483 h 3581405"/>
                    <a:gd name="connsiteX1" fmla="*/ 66628 w 2274831"/>
                    <a:gd name="connsiteY1" fmla="*/ 66628 h 3581405"/>
                    <a:gd name="connsiteX2" fmla="*/ 227483 w 2274831"/>
                    <a:gd name="connsiteY2" fmla="*/ 0 h 3581405"/>
                    <a:gd name="connsiteX3" fmla="*/ 2047348 w 2274831"/>
                    <a:gd name="connsiteY3" fmla="*/ 0 h 3581405"/>
                    <a:gd name="connsiteX4" fmla="*/ 2208203 w 2274831"/>
                    <a:gd name="connsiteY4" fmla="*/ 66628 h 3581405"/>
                    <a:gd name="connsiteX5" fmla="*/ 2274831 w 2274831"/>
                    <a:gd name="connsiteY5" fmla="*/ 227483 h 3581405"/>
                    <a:gd name="connsiteX6" fmla="*/ 2274831 w 2274831"/>
                    <a:gd name="connsiteY6" fmla="*/ 3353922 h 3581405"/>
                    <a:gd name="connsiteX7" fmla="*/ 2208203 w 2274831"/>
                    <a:gd name="connsiteY7" fmla="*/ 3514777 h 3581405"/>
                    <a:gd name="connsiteX8" fmla="*/ 2047348 w 2274831"/>
                    <a:gd name="connsiteY8" fmla="*/ 3581405 h 3581405"/>
                    <a:gd name="connsiteX9" fmla="*/ 227483 w 2274831"/>
                    <a:gd name="connsiteY9" fmla="*/ 3581405 h 3581405"/>
                    <a:gd name="connsiteX10" fmla="*/ 66628 w 2274831"/>
                    <a:gd name="connsiteY10" fmla="*/ 3514777 h 3581405"/>
                    <a:gd name="connsiteX11" fmla="*/ 0 w 2274831"/>
                    <a:gd name="connsiteY11" fmla="*/ 3353922 h 3581405"/>
                    <a:gd name="connsiteX12" fmla="*/ 0 w 2274831"/>
                    <a:gd name="connsiteY12" fmla="*/ 227483 h 358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4831" h="3581405">
                      <a:moveTo>
                        <a:pt x="0" y="227483"/>
                      </a:moveTo>
                      <a:cubicBezTo>
                        <a:pt x="0" y="167151"/>
                        <a:pt x="23967" y="109290"/>
                        <a:pt x="66628" y="66628"/>
                      </a:cubicBezTo>
                      <a:cubicBezTo>
                        <a:pt x="109289" y="23967"/>
                        <a:pt x="167151" y="0"/>
                        <a:pt x="227483" y="0"/>
                      </a:cubicBezTo>
                      <a:lnTo>
                        <a:pt x="2047348" y="0"/>
                      </a:lnTo>
                      <a:cubicBezTo>
                        <a:pt x="2107680" y="0"/>
                        <a:pt x="2165541" y="23967"/>
                        <a:pt x="2208203" y="66628"/>
                      </a:cubicBezTo>
                      <a:cubicBezTo>
                        <a:pt x="2250864" y="109289"/>
                        <a:pt x="2274831" y="167151"/>
                        <a:pt x="2274831" y="227483"/>
                      </a:cubicBezTo>
                      <a:lnTo>
                        <a:pt x="2274831" y="3353922"/>
                      </a:lnTo>
                      <a:cubicBezTo>
                        <a:pt x="2274831" y="3414254"/>
                        <a:pt x="2250864" y="3472115"/>
                        <a:pt x="2208203" y="3514777"/>
                      </a:cubicBezTo>
                      <a:cubicBezTo>
                        <a:pt x="2165542" y="3557438"/>
                        <a:pt x="2107680" y="3581405"/>
                        <a:pt x="2047348" y="3581405"/>
                      </a:cubicBezTo>
                      <a:lnTo>
                        <a:pt x="227483" y="3581405"/>
                      </a:lnTo>
                      <a:cubicBezTo>
                        <a:pt x="167151" y="3581405"/>
                        <a:pt x="109290" y="3557438"/>
                        <a:pt x="66628" y="3514777"/>
                      </a:cubicBezTo>
                      <a:cubicBezTo>
                        <a:pt x="23967" y="3472116"/>
                        <a:pt x="0" y="3414254"/>
                        <a:pt x="0" y="3353922"/>
                      </a:cubicBezTo>
                      <a:lnTo>
                        <a:pt x="0" y="22748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0453" tIns="957897" rIns="190453" bIns="190453" numCol="1" spcCol="1270" anchor="t" anchorCtr="0">
                  <a:noAutofit/>
                </a:bodyPr>
                <a:lstStyle/>
                <a:p>
                  <a:pPr marL="139543" lvl="1" indent="-139543" defTabSz="651201">
                    <a:lnSpc>
                      <a:spcPct val="90000"/>
                    </a:lnSpc>
                    <a:spcBef>
                      <a:spcPct val="0"/>
                    </a:spcBef>
                    <a:spcAft>
                      <a:spcPct val="15000"/>
                    </a:spcAft>
                    <a:buChar char="••"/>
                  </a:pPr>
                  <a:r>
                    <a:rPr lang="en-PH" sz="1500" dirty="0">
                      <a:latin typeface="Arial Narrow" pitchFamily="34" charset="0"/>
                    </a:rPr>
                    <a:t>Regularly monitor the office’s and every individual’s performance</a:t>
                  </a:r>
                </a:p>
                <a:p>
                  <a:pPr marL="139543" lvl="1" indent="-139543" defTabSz="651201">
                    <a:lnSpc>
                      <a:spcPct val="90000"/>
                    </a:lnSpc>
                    <a:spcBef>
                      <a:spcPct val="0"/>
                    </a:spcBef>
                    <a:spcAft>
                      <a:spcPct val="15000"/>
                    </a:spcAft>
                    <a:buChar char="••"/>
                  </a:pPr>
                  <a:r>
                    <a:rPr lang="en-PH" sz="1500" dirty="0">
                      <a:latin typeface="Arial Narrow" pitchFamily="34" charset="0"/>
                    </a:rPr>
                    <a:t>Monitoring and evaluation systems must be in place</a:t>
                  </a:r>
                </a:p>
                <a:p>
                  <a:pPr marL="139543" lvl="1" indent="-139543" defTabSz="651201">
                    <a:lnSpc>
                      <a:spcPct val="90000"/>
                    </a:lnSpc>
                    <a:spcBef>
                      <a:spcPct val="0"/>
                    </a:spcBef>
                    <a:spcAft>
                      <a:spcPct val="15000"/>
                    </a:spcAft>
                    <a:buChar char="••"/>
                  </a:pPr>
                  <a:r>
                    <a:rPr lang="en-PH" sz="1500" dirty="0">
                      <a:latin typeface="Arial Narrow" pitchFamily="34" charset="0"/>
                    </a:rPr>
                    <a:t>Supervisors and coaches play a </a:t>
                  </a:r>
                </a:p>
                <a:p>
                  <a:pPr marL="139543" lvl="1" indent="-139543" defTabSz="651201">
                    <a:lnSpc>
                      <a:spcPct val="90000"/>
                    </a:lnSpc>
                    <a:spcBef>
                      <a:spcPct val="0"/>
                    </a:spcBef>
                    <a:spcAft>
                      <a:spcPct val="15000"/>
                    </a:spcAft>
                  </a:pPr>
                  <a:r>
                    <a:rPr lang="en-PH" sz="1500" dirty="0">
                      <a:latin typeface="Arial Narrow" pitchFamily="34" charset="0"/>
                    </a:rPr>
                    <a:t>  critical role.</a:t>
                  </a:r>
                </a:p>
              </p:txBody>
            </p:sp>
            <p:sp>
              <p:nvSpPr>
                <p:cNvPr id="29" name="Freeform 29"/>
                <p:cNvSpPr/>
                <p:nvPr/>
              </p:nvSpPr>
              <p:spPr>
                <a:xfrm>
                  <a:off x="3851822" y="1880076"/>
                  <a:ext cx="2022072" cy="689904"/>
                </a:xfrm>
                <a:custGeom>
                  <a:avLst/>
                  <a:gdLst>
                    <a:gd name="connsiteX0" fmla="*/ 0 w 2022072"/>
                    <a:gd name="connsiteY0" fmla="*/ 80411 h 804111"/>
                    <a:gd name="connsiteX1" fmla="*/ 23552 w 2022072"/>
                    <a:gd name="connsiteY1" fmla="*/ 23552 h 804111"/>
                    <a:gd name="connsiteX2" fmla="*/ 80411 w 2022072"/>
                    <a:gd name="connsiteY2" fmla="*/ 0 h 804111"/>
                    <a:gd name="connsiteX3" fmla="*/ 1941661 w 2022072"/>
                    <a:gd name="connsiteY3" fmla="*/ 0 h 804111"/>
                    <a:gd name="connsiteX4" fmla="*/ 1998520 w 2022072"/>
                    <a:gd name="connsiteY4" fmla="*/ 23552 h 804111"/>
                    <a:gd name="connsiteX5" fmla="*/ 2022072 w 2022072"/>
                    <a:gd name="connsiteY5" fmla="*/ 80411 h 804111"/>
                    <a:gd name="connsiteX6" fmla="*/ 2022072 w 2022072"/>
                    <a:gd name="connsiteY6" fmla="*/ 723700 h 804111"/>
                    <a:gd name="connsiteX7" fmla="*/ 1998520 w 2022072"/>
                    <a:gd name="connsiteY7" fmla="*/ 780559 h 804111"/>
                    <a:gd name="connsiteX8" fmla="*/ 1941661 w 2022072"/>
                    <a:gd name="connsiteY8" fmla="*/ 804111 h 804111"/>
                    <a:gd name="connsiteX9" fmla="*/ 80411 w 2022072"/>
                    <a:gd name="connsiteY9" fmla="*/ 804111 h 804111"/>
                    <a:gd name="connsiteX10" fmla="*/ 23552 w 2022072"/>
                    <a:gd name="connsiteY10" fmla="*/ 780559 h 804111"/>
                    <a:gd name="connsiteX11" fmla="*/ 0 w 2022072"/>
                    <a:gd name="connsiteY11" fmla="*/ 723700 h 804111"/>
                    <a:gd name="connsiteX12" fmla="*/ 0 w 2022072"/>
                    <a:gd name="connsiteY12" fmla="*/ 80411 h 80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22072" h="804111">
                      <a:moveTo>
                        <a:pt x="0" y="80411"/>
                      </a:moveTo>
                      <a:cubicBezTo>
                        <a:pt x="0" y="59085"/>
                        <a:pt x="8472" y="38632"/>
                        <a:pt x="23552" y="23552"/>
                      </a:cubicBezTo>
                      <a:cubicBezTo>
                        <a:pt x="38632" y="8472"/>
                        <a:pt x="59085" y="0"/>
                        <a:pt x="80411" y="0"/>
                      </a:cubicBezTo>
                      <a:lnTo>
                        <a:pt x="1941661" y="0"/>
                      </a:lnTo>
                      <a:cubicBezTo>
                        <a:pt x="1962987" y="0"/>
                        <a:pt x="1983440" y="8472"/>
                        <a:pt x="1998520" y="23552"/>
                      </a:cubicBezTo>
                      <a:cubicBezTo>
                        <a:pt x="2013600" y="38632"/>
                        <a:pt x="2022072" y="59085"/>
                        <a:pt x="2022072" y="80411"/>
                      </a:cubicBezTo>
                      <a:lnTo>
                        <a:pt x="2022072" y="723700"/>
                      </a:lnTo>
                      <a:cubicBezTo>
                        <a:pt x="2022072" y="745026"/>
                        <a:pt x="2013600" y="765479"/>
                        <a:pt x="1998520" y="780559"/>
                      </a:cubicBezTo>
                      <a:cubicBezTo>
                        <a:pt x="1983440" y="795639"/>
                        <a:pt x="1962987" y="804111"/>
                        <a:pt x="1941661" y="804111"/>
                      </a:cubicBezTo>
                      <a:lnTo>
                        <a:pt x="80411" y="804111"/>
                      </a:lnTo>
                      <a:cubicBezTo>
                        <a:pt x="59085" y="804111"/>
                        <a:pt x="38632" y="795639"/>
                        <a:pt x="23552" y="780559"/>
                      </a:cubicBezTo>
                      <a:cubicBezTo>
                        <a:pt x="8472" y="765479"/>
                        <a:pt x="0" y="745026"/>
                        <a:pt x="0" y="723700"/>
                      </a:cubicBezTo>
                      <a:lnTo>
                        <a:pt x="0" y="804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842" tIns="46412" rIns="57842" bIns="46412" numCol="1" spcCol="1270" anchor="ctr" anchorCtr="0">
                  <a:noAutofit/>
                </a:bodyPr>
                <a:lstStyle/>
                <a:p>
                  <a:pPr algn="ctr" defTabSz="651201">
                    <a:lnSpc>
                      <a:spcPct val="90000"/>
                    </a:lnSpc>
                    <a:spcBef>
                      <a:spcPct val="0"/>
                    </a:spcBef>
                    <a:spcAft>
                      <a:spcPct val="35000"/>
                    </a:spcAft>
                  </a:pPr>
                  <a:r>
                    <a:rPr lang="en-PH" sz="1500" b="1" dirty="0">
                      <a:latin typeface="Arial Narrow" pitchFamily="34" charset="0"/>
                    </a:rPr>
                    <a:t>PERFORMANCE MONITORING &amp; COACHING</a:t>
                  </a:r>
                </a:p>
              </p:txBody>
            </p:sp>
          </p:grpSp>
          <p:pic>
            <p:nvPicPr>
              <p:cNvPr id="27" name="Picture 8" descr=" it workers animation"/>
              <p:cNvPicPr>
                <a:picLocks noChangeAspect="1" noChangeArrowheads="1" noCrop="1"/>
              </p:cNvPicPr>
              <p:nvPr/>
            </p:nvPicPr>
            <p:blipFill>
              <a:blip r:embed="rId3" cstate="print"/>
              <a:srcRect/>
              <a:stretch>
                <a:fillRect/>
              </a:stretch>
            </p:blipFill>
            <p:spPr bwMode="auto">
              <a:xfrm>
                <a:off x="2790676" y="1485290"/>
                <a:ext cx="1143002" cy="1379965"/>
              </a:xfrm>
              <a:prstGeom prst="rect">
                <a:avLst/>
              </a:prstGeom>
              <a:noFill/>
            </p:spPr>
          </p:pic>
        </p:grpSp>
        <p:sp>
          <p:nvSpPr>
            <p:cNvPr id="35" name="Circular Arrow 35"/>
            <p:cNvSpPr/>
            <p:nvPr/>
          </p:nvSpPr>
          <p:spPr>
            <a:xfrm rot="20805981">
              <a:off x="4444436" y="1058798"/>
              <a:ext cx="2805989" cy="2805989"/>
            </a:xfrm>
            <a:prstGeom prst="circularArrow">
              <a:avLst>
                <a:gd name="adj1" fmla="val 2647"/>
                <a:gd name="adj2" fmla="val 321912"/>
                <a:gd name="adj3" fmla="val 20128435"/>
                <a:gd name="adj4" fmla="val 13201369"/>
                <a:gd name="adj5" fmla="val 3088"/>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PH" dirty="0"/>
            </a:p>
          </p:txBody>
        </p:sp>
      </p:grpSp>
      <p:grpSp>
        <p:nvGrpSpPr>
          <p:cNvPr id="36" name="Group 35"/>
          <p:cNvGrpSpPr/>
          <p:nvPr/>
        </p:nvGrpSpPr>
        <p:grpSpPr>
          <a:xfrm>
            <a:off x="8320404" y="931807"/>
            <a:ext cx="2225454" cy="4927768"/>
            <a:chOff x="5943600" y="1309254"/>
            <a:chExt cx="2893090" cy="5584813"/>
          </a:xfrm>
        </p:grpSpPr>
        <p:sp>
          <p:nvSpPr>
            <p:cNvPr id="37" name="Freeform 31"/>
            <p:cNvSpPr/>
            <p:nvPr/>
          </p:nvSpPr>
          <p:spPr>
            <a:xfrm>
              <a:off x="5943600" y="1828800"/>
              <a:ext cx="2659191" cy="4646004"/>
            </a:xfrm>
            <a:custGeom>
              <a:avLst/>
              <a:gdLst>
                <a:gd name="connsiteX0" fmla="*/ 0 w 2274831"/>
                <a:gd name="connsiteY0" fmla="*/ 227483 h 4491410"/>
                <a:gd name="connsiteX1" fmla="*/ 66628 w 2274831"/>
                <a:gd name="connsiteY1" fmla="*/ 66628 h 4491410"/>
                <a:gd name="connsiteX2" fmla="*/ 227483 w 2274831"/>
                <a:gd name="connsiteY2" fmla="*/ 0 h 4491410"/>
                <a:gd name="connsiteX3" fmla="*/ 2047348 w 2274831"/>
                <a:gd name="connsiteY3" fmla="*/ 0 h 4491410"/>
                <a:gd name="connsiteX4" fmla="*/ 2208203 w 2274831"/>
                <a:gd name="connsiteY4" fmla="*/ 66628 h 4491410"/>
                <a:gd name="connsiteX5" fmla="*/ 2274831 w 2274831"/>
                <a:gd name="connsiteY5" fmla="*/ 227483 h 4491410"/>
                <a:gd name="connsiteX6" fmla="*/ 2274831 w 2274831"/>
                <a:gd name="connsiteY6" fmla="*/ 4263927 h 4491410"/>
                <a:gd name="connsiteX7" fmla="*/ 2208203 w 2274831"/>
                <a:gd name="connsiteY7" fmla="*/ 4424782 h 4491410"/>
                <a:gd name="connsiteX8" fmla="*/ 2047348 w 2274831"/>
                <a:gd name="connsiteY8" fmla="*/ 4491410 h 4491410"/>
                <a:gd name="connsiteX9" fmla="*/ 227483 w 2274831"/>
                <a:gd name="connsiteY9" fmla="*/ 4491410 h 4491410"/>
                <a:gd name="connsiteX10" fmla="*/ 66628 w 2274831"/>
                <a:gd name="connsiteY10" fmla="*/ 4424782 h 4491410"/>
                <a:gd name="connsiteX11" fmla="*/ 0 w 2274831"/>
                <a:gd name="connsiteY11" fmla="*/ 4263927 h 4491410"/>
                <a:gd name="connsiteX12" fmla="*/ 0 w 2274831"/>
                <a:gd name="connsiteY12" fmla="*/ 227483 h 449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4831" h="4491410">
                  <a:moveTo>
                    <a:pt x="0" y="227483"/>
                  </a:moveTo>
                  <a:cubicBezTo>
                    <a:pt x="0" y="167151"/>
                    <a:pt x="23967" y="109290"/>
                    <a:pt x="66628" y="66628"/>
                  </a:cubicBezTo>
                  <a:cubicBezTo>
                    <a:pt x="109289" y="23967"/>
                    <a:pt x="167151" y="0"/>
                    <a:pt x="227483" y="0"/>
                  </a:cubicBezTo>
                  <a:lnTo>
                    <a:pt x="2047348" y="0"/>
                  </a:lnTo>
                  <a:cubicBezTo>
                    <a:pt x="2107680" y="0"/>
                    <a:pt x="2165541" y="23967"/>
                    <a:pt x="2208203" y="66628"/>
                  </a:cubicBezTo>
                  <a:cubicBezTo>
                    <a:pt x="2250864" y="109289"/>
                    <a:pt x="2274831" y="167151"/>
                    <a:pt x="2274831" y="227483"/>
                  </a:cubicBezTo>
                  <a:lnTo>
                    <a:pt x="2274831" y="4263927"/>
                  </a:lnTo>
                  <a:cubicBezTo>
                    <a:pt x="2274831" y="4324259"/>
                    <a:pt x="2250864" y="4382120"/>
                    <a:pt x="2208203" y="4424782"/>
                  </a:cubicBezTo>
                  <a:cubicBezTo>
                    <a:pt x="2165542" y="4467443"/>
                    <a:pt x="2107680" y="4491410"/>
                    <a:pt x="2047348" y="4491410"/>
                  </a:cubicBezTo>
                  <a:lnTo>
                    <a:pt x="227483" y="4491410"/>
                  </a:lnTo>
                  <a:cubicBezTo>
                    <a:pt x="167151" y="4491410"/>
                    <a:pt x="109290" y="4467443"/>
                    <a:pt x="66628" y="4424782"/>
                  </a:cubicBezTo>
                  <a:cubicBezTo>
                    <a:pt x="23967" y="4382121"/>
                    <a:pt x="0" y="4324259"/>
                    <a:pt x="0" y="4263927"/>
                  </a:cubicBezTo>
                  <a:lnTo>
                    <a:pt x="0" y="22748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0453" tIns="190453" rIns="190453" bIns="1152898" numCol="1" spcCol="1270" anchor="t" anchorCtr="0">
              <a:noAutofit/>
            </a:bodyPr>
            <a:lstStyle/>
            <a:p>
              <a:pPr marL="139543" lvl="1" indent="-139543" defTabSz="651201">
                <a:lnSpc>
                  <a:spcPct val="90000"/>
                </a:lnSpc>
                <a:spcBef>
                  <a:spcPct val="0"/>
                </a:spcBef>
                <a:spcAft>
                  <a:spcPct val="15000"/>
                </a:spcAft>
                <a:buChar char="••"/>
              </a:pPr>
              <a:r>
                <a:rPr lang="en-PH" sz="1450" dirty="0">
                  <a:latin typeface="Arial Narrow" pitchFamily="34" charset="0"/>
                </a:rPr>
                <a:t>Competency assessment vis-à-vis competency requirements of the job</a:t>
              </a:r>
            </a:p>
            <a:p>
              <a:pPr marL="139543" lvl="1" indent="-139543" defTabSz="651201">
                <a:lnSpc>
                  <a:spcPct val="90000"/>
                </a:lnSpc>
                <a:spcBef>
                  <a:spcPct val="0"/>
                </a:spcBef>
                <a:spcAft>
                  <a:spcPct val="15000"/>
                </a:spcAft>
                <a:buChar char="••"/>
              </a:pPr>
              <a:r>
                <a:rPr lang="en-PH" sz="1450" dirty="0">
                  <a:latin typeface="Arial Narrow" pitchFamily="34" charset="0"/>
                </a:rPr>
                <a:t>Results of assessment to be discussed by the Head of Office and supervisor, and the employee</a:t>
              </a:r>
            </a:p>
            <a:p>
              <a:pPr marL="139543" lvl="1" indent="-139543" defTabSz="651201">
                <a:lnSpc>
                  <a:spcPct val="90000"/>
                </a:lnSpc>
                <a:spcBef>
                  <a:spcPct val="0"/>
                </a:spcBef>
                <a:spcAft>
                  <a:spcPct val="15000"/>
                </a:spcAft>
                <a:buChar char="••"/>
              </a:pPr>
              <a:r>
                <a:rPr lang="en-PH" sz="1450" dirty="0">
                  <a:latin typeface="Arial Narrow" pitchFamily="34" charset="0"/>
                </a:rPr>
                <a:t>Professional development plan must be outlined and monitored for ratings of  Unsatisfactory and Poor</a:t>
              </a:r>
            </a:p>
          </p:txBody>
        </p:sp>
        <p:sp>
          <p:nvSpPr>
            <p:cNvPr id="38" name="Freeform 32"/>
            <p:cNvSpPr/>
            <p:nvPr/>
          </p:nvSpPr>
          <p:spPr>
            <a:xfrm>
              <a:off x="6814618" y="5785152"/>
              <a:ext cx="2022072" cy="1108915"/>
            </a:xfrm>
            <a:custGeom>
              <a:avLst/>
              <a:gdLst>
                <a:gd name="connsiteX0" fmla="*/ 0 w 2022072"/>
                <a:gd name="connsiteY0" fmla="*/ 80411 h 804111"/>
                <a:gd name="connsiteX1" fmla="*/ 23552 w 2022072"/>
                <a:gd name="connsiteY1" fmla="*/ 23552 h 804111"/>
                <a:gd name="connsiteX2" fmla="*/ 80411 w 2022072"/>
                <a:gd name="connsiteY2" fmla="*/ 0 h 804111"/>
                <a:gd name="connsiteX3" fmla="*/ 1941661 w 2022072"/>
                <a:gd name="connsiteY3" fmla="*/ 0 h 804111"/>
                <a:gd name="connsiteX4" fmla="*/ 1998520 w 2022072"/>
                <a:gd name="connsiteY4" fmla="*/ 23552 h 804111"/>
                <a:gd name="connsiteX5" fmla="*/ 2022072 w 2022072"/>
                <a:gd name="connsiteY5" fmla="*/ 80411 h 804111"/>
                <a:gd name="connsiteX6" fmla="*/ 2022072 w 2022072"/>
                <a:gd name="connsiteY6" fmla="*/ 723700 h 804111"/>
                <a:gd name="connsiteX7" fmla="*/ 1998520 w 2022072"/>
                <a:gd name="connsiteY7" fmla="*/ 780559 h 804111"/>
                <a:gd name="connsiteX8" fmla="*/ 1941661 w 2022072"/>
                <a:gd name="connsiteY8" fmla="*/ 804111 h 804111"/>
                <a:gd name="connsiteX9" fmla="*/ 80411 w 2022072"/>
                <a:gd name="connsiteY9" fmla="*/ 804111 h 804111"/>
                <a:gd name="connsiteX10" fmla="*/ 23552 w 2022072"/>
                <a:gd name="connsiteY10" fmla="*/ 780559 h 804111"/>
                <a:gd name="connsiteX11" fmla="*/ 0 w 2022072"/>
                <a:gd name="connsiteY11" fmla="*/ 723700 h 804111"/>
                <a:gd name="connsiteX12" fmla="*/ 0 w 2022072"/>
                <a:gd name="connsiteY12" fmla="*/ 80411 h 80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22072" h="804111">
                  <a:moveTo>
                    <a:pt x="0" y="80411"/>
                  </a:moveTo>
                  <a:cubicBezTo>
                    <a:pt x="0" y="59085"/>
                    <a:pt x="8472" y="38632"/>
                    <a:pt x="23552" y="23552"/>
                  </a:cubicBezTo>
                  <a:cubicBezTo>
                    <a:pt x="38632" y="8472"/>
                    <a:pt x="59085" y="0"/>
                    <a:pt x="80411" y="0"/>
                  </a:cubicBezTo>
                  <a:lnTo>
                    <a:pt x="1941661" y="0"/>
                  </a:lnTo>
                  <a:cubicBezTo>
                    <a:pt x="1962987" y="0"/>
                    <a:pt x="1983440" y="8472"/>
                    <a:pt x="1998520" y="23552"/>
                  </a:cubicBezTo>
                  <a:cubicBezTo>
                    <a:pt x="2013600" y="38632"/>
                    <a:pt x="2022072" y="59085"/>
                    <a:pt x="2022072" y="80411"/>
                  </a:cubicBezTo>
                  <a:lnTo>
                    <a:pt x="2022072" y="723700"/>
                  </a:lnTo>
                  <a:cubicBezTo>
                    <a:pt x="2022072" y="745026"/>
                    <a:pt x="2013600" y="765479"/>
                    <a:pt x="1998520" y="780559"/>
                  </a:cubicBezTo>
                  <a:cubicBezTo>
                    <a:pt x="1983440" y="795639"/>
                    <a:pt x="1962987" y="804111"/>
                    <a:pt x="1941661" y="804111"/>
                  </a:cubicBezTo>
                  <a:lnTo>
                    <a:pt x="80411" y="804111"/>
                  </a:lnTo>
                  <a:cubicBezTo>
                    <a:pt x="59085" y="804111"/>
                    <a:pt x="38632" y="795639"/>
                    <a:pt x="23552" y="780559"/>
                  </a:cubicBezTo>
                  <a:cubicBezTo>
                    <a:pt x="8472" y="765479"/>
                    <a:pt x="0" y="745026"/>
                    <a:pt x="0" y="723700"/>
                  </a:cubicBezTo>
                  <a:lnTo>
                    <a:pt x="0" y="804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842" tIns="46412" rIns="57842" bIns="46412" numCol="1" spcCol="1270" anchor="ctr" anchorCtr="0">
              <a:noAutofit/>
            </a:bodyPr>
            <a:lstStyle/>
            <a:p>
              <a:pPr algn="ctr" defTabSz="651201">
                <a:lnSpc>
                  <a:spcPct val="90000"/>
                </a:lnSpc>
                <a:spcBef>
                  <a:spcPct val="0"/>
                </a:spcBef>
                <a:spcAft>
                  <a:spcPct val="35000"/>
                </a:spcAft>
              </a:pPr>
              <a:r>
                <a:rPr lang="en-PH" sz="1500" b="1" dirty="0">
                  <a:latin typeface="Arial Narrow" pitchFamily="34" charset="0"/>
                </a:rPr>
                <a:t>PERFORMANCE REWARDING &amp; DEVELOPMENT PLANNING</a:t>
              </a:r>
            </a:p>
          </p:txBody>
        </p:sp>
        <p:pic>
          <p:nvPicPr>
            <p:cNvPr id="39" name="Picture 10" descr=" work animation"/>
            <p:cNvPicPr>
              <a:picLocks noChangeAspect="1" noChangeArrowheads="1" noCrop="1"/>
            </p:cNvPicPr>
            <p:nvPr/>
          </p:nvPicPr>
          <p:blipFill>
            <a:blip r:embed="rId4" cstate="print"/>
            <a:srcRect/>
            <a:stretch>
              <a:fillRect/>
            </a:stretch>
          </p:blipFill>
          <p:spPr bwMode="auto">
            <a:xfrm>
              <a:off x="7549717" y="1309254"/>
              <a:ext cx="1155064" cy="971550"/>
            </a:xfrm>
            <a:prstGeom prst="rect">
              <a:avLst/>
            </a:prstGeom>
            <a:noFill/>
          </p:spPr>
        </p:pic>
      </p:grpSp>
      <p:grpSp>
        <p:nvGrpSpPr>
          <p:cNvPr id="6" name="Group 5"/>
          <p:cNvGrpSpPr/>
          <p:nvPr/>
        </p:nvGrpSpPr>
        <p:grpSpPr>
          <a:xfrm>
            <a:off x="6089345" y="1560247"/>
            <a:ext cx="2993746" cy="4606758"/>
            <a:chOff x="5986434" y="2278144"/>
            <a:chExt cx="3891858" cy="5179843"/>
          </a:xfrm>
        </p:grpSpPr>
        <p:grpSp>
          <p:nvGrpSpPr>
            <p:cNvPr id="30" name="Group 29"/>
            <p:cNvGrpSpPr/>
            <p:nvPr/>
          </p:nvGrpSpPr>
          <p:grpSpPr>
            <a:xfrm>
              <a:off x="5986434" y="2278144"/>
              <a:ext cx="2769091" cy="4657010"/>
              <a:chOff x="5986099" y="2012258"/>
              <a:chExt cx="2769091" cy="4657010"/>
            </a:xfrm>
          </p:grpSpPr>
          <p:sp>
            <p:nvSpPr>
              <p:cNvPr id="31" name="Freeform 31"/>
              <p:cNvSpPr/>
              <p:nvPr/>
            </p:nvSpPr>
            <p:spPr>
              <a:xfrm>
                <a:off x="6258748" y="2012258"/>
                <a:ext cx="2274831" cy="3542260"/>
              </a:xfrm>
              <a:custGeom>
                <a:avLst/>
                <a:gdLst>
                  <a:gd name="connsiteX0" fmla="*/ 0 w 2274831"/>
                  <a:gd name="connsiteY0" fmla="*/ 187626 h 1876260"/>
                  <a:gd name="connsiteX1" fmla="*/ 54955 w 2274831"/>
                  <a:gd name="connsiteY1" fmla="*/ 54954 h 1876260"/>
                  <a:gd name="connsiteX2" fmla="*/ 187627 w 2274831"/>
                  <a:gd name="connsiteY2" fmla="*/ 0 h 1876260"/>
                  <a:gd name="connsiteX3" fmla="*/ 2087205 w 2274831"/>
                  <a:gd name="connsiteY3" fmla="*/ 0 h 1876260"/>
                  <a:gd name="connsiteX4" fmla="*/ 2219877 w 2274831"/>
                  <a:gd name="connsiteY4" fmla="*/ 54955 h 1876260"/>
                  <a:gd name="connsiteX5" fmla="*/ 2274831 w 2274831"/>
                  <a:gd name="connsiteY5" fmla="*/ 187627 h 1876260"/>
                  <a:gd name="connsiteX6" fmla="*/ 2274831 w 2274831"/>
                  <a:gd name="connsiteY6" fmla="*/ 1688634 h 1876260"/>
                  <a:gd name="connsiteX7" fmla="*/ 2219877 w 2274831"/>
                  <a:gd name="connsiteY7" fmla="*/ 1821306 h 1876260"/>
                  <a:gd name="connsiteX8" fmla="*/ 2087205 w 2274831"/>
                  <a:gd name="connsiteY8" fmla="*/ 1876260 h 1876260"/>
                  <a:gd name="connsiteX9" fmla="*/ 187626 w 2274831"/>
                  <a:gd name="connsiteY9" fmla="*/ 1876260 h 1876260"/>
                  <a:gd name="connsiteX10" fmla="*/ 54954 w 2274831"/>
                  <a:gd name="connsiteY10" fmla="*/ 1821306 h 1876260"/>
                  <a:gd name="connsiteX11" fmla="*/ 0 w 2274831"/>
                  <a:gd name="connsiteY11" fmla="*/ 1688634 h 1876260"/>
                  <a:gd name="connsiteX12" fmla="*/ 0 w 2274831"/>
                  <a:gd name="connsiteY12" fmla="*/ 187626 h 187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4831" h="1876260">
                    <a:moveTo>
                      <a:pt x="0" y="187626"/>
                    </a:moveTo>
                    <a:cubicBezTo>
                      <a:pt x="0" y="137864"/>
                      <a:pt x="19768" y="90141"/>
                      <a:pt x="54955" y="54954"/>
                    </a:cubicBezTo>
                    <a:cubicBezTo>
                      <a:pt x="90142" y="19767"/>
                      <a:pt x="137865" y="0"/>
                      <a:pt x="187627" y="0"/>
                    </a:cubicBezTo>
                    <a:lnTo>
                      <a:pt x="2087205" y="0"/>
                    </a:lnTo>
                    <a:cubicBezTo>
                      <a:pt x="2136967" y="0"/>
                      <a:pt x="2184690" y="19768"/>
                      <a:pt x="2219877" y="54955"/>
                    </a:cubicBezTo>
                    <a:cubicBezTo>
                      <a:pt x="2255064" y="90142"/>
                      <a:pt x="2274831" y="137865"/>
                      <a:pt x="2274831" y="187627"/>
                    </a:cubicBezTo>
                    <a:lnTo>
                      <a:pt x="2274831" y="1688634"/>
                    </a:lnTo>
                    <a:cubicBezTo>
                      <a:pt x="2274831" y="1738396"/>
                      <a:pt x="2255063" y="1786119"/>
                      <a:pt x="2219877" y="1821306"/>
                    </a:cubicBezTo>
                    <a:cubicBezTo>
                      <a:pt x="2184690" y="1856493"/>
                      <a:pt x="2136967" y="1876260"/>
                      <a:pt x="2087205" y="1876260"/>
                    </a:cubicBezTo>
                    <a:lnTo>
                      <a:pt x="187626" y="1876260"/>
                    </a:lnTo>
                    <a:cubicBezTo>
                      <a:pt x="137864" y="1876260"/>
                      <a:pt x="90141" y="1856492"/>
                      <a:pt x="54954" y="1821306"/>
                    </a:cubicBezTo>
                    <a:cubicBezTo>
                      <a:pt x="19767" y="1786119"/>
                      <a:pt x="0" y="1738396"/>
                      <a:pt x="0" y="1688634"/>
                    </a:cubicBezTo>
                    <a:lnTo>
                      <a:pt x="0" y="18762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003" tIns="167003" rIns="167003" bIns="569059" numCol="1" spcCol="1270" anchor="t" anchorCtr="0">
                <a:noAutofit/>
              </a:bodyPr>
              <a:lstStyle/>
              <a:p>
                <a:pPr marL="285750" lvl="1" indent="-285750" defTabSz="651201">
                  <a:lnSpc>
                    <a:spcPct val="90000"/>
                  </a:lnSpc>
                  <a:spcBef>
                    <a:spcPct val="0"/>
                  </a:spcBef>
                  <a:spcAft>
                    <a:spcPct val="15000"/>
                  </a:spcAft>
                  <a:buFont typeface="Arial"/>
                  <a:buChar char="•"/>
                </a:pPr>
                <a:r>
                  <a:rPr lang="en-PH" sz="1500" dirty="0">
                    <a:latin typeface="Arial Narrow" pitchFamily="34" charset="0"/>
                  </a:rPr>
                  <a:t>Assess both office and individual employee’s performance level based on approved targets and measures</a:t>
                </a:r>
              </a:p>
              <a:p>
                <a:pPr marL="139543" lvl="1" indent="-139543" defTabSz="651201">
                  <a:lnSpc>
                    <a:spcPct val="90000"/>
                  </a:lnSpc>
                  <a:spcBef>
                    <a:spcPct val="0"/>
                  </a:spcBef>
                  <a:spcAft>
                    <a:spcPct val="15000"/>
                  </a:spcAft>
                  <a:buChar char="••"/>
                </a:pPr>
                <a:r>
                  <a:rPr lang="en-PH" sz="1500" dirty="0">
                    <a:latin typeface="Arial Narrow" pitchFamily="34" charset="0"/>
                  </a:rPr>
                  <a:t>Results of assessment shall be impartial</a:t>
                </a:r>
              </a:p>
            </p:txBody>
          </p:sp>
          <p:sp>
            <p:nvSpPr>
              <p:cNvPr id="32" name="Freeform 32"/>
              <p:cNvSpPr/>
              <p:nvPr/>
            </p:nvSpPr>
            <p:spPr>
              <a:xfrm>
                <a:off x="6733118" y="5594936"/>
                <a:ext cx="2022072" cy="804111"/>
              </a:xfrm>
              <a:custGeom>
                <a:avLst/>
                <a:gdLst>
                  <a:gd name="connsiteX0" fmla="*/ 0 w 2022072"/>
                  <a:gd name="connsiteY0" fmla="*/ 80411 h 804111"/>
                  <a:gd name="connsiteX1" fmla="*/ 23552 w 2022072"/>
                  <a:gd name="connsiteY1" fmla="*/ 23552 h 804111"/>
                  <a:gd name="connsiteX2" fmla="*/ 80411 w 2022072"/>
                  <a:gd name="connsiteY2" fmla="*/ 0 h 804111"/>
                  <a:gd name="connsiteX3" fmla="*/ 1941661 w 2022072"/>
                  <a:gd name="connsiteY3" fmla="*/ 0 h 804111"/>
                  <a:gd name="connsiteX4" fmla="*/ 1998520 w 2022072"/>
                  <a:gd name="connsiteY4" fmla="*/ 23552 h 804111"/>
                  <a:gd name="connsiteX5" fmla="*/ 2022072 w 2022072"/>
                  <a:gd name="connsiteY5" fmla="*/ 80411 h 804111"/>
                  <a:gd name="connsiteX6" fmla="*/ 2022072 w 2022072"/>
                  <a:gd name="connsiteY6" fmla="*/ 723700 h 804111"/>
                  <a:gd name="connsiteX7" fmla="*/ 1998520 w 2022072"/>
                  <a:gd name="connsiteY7" fmla="*/ 780559 h 804111"/>
                  <a:gd name="connsiteX8" fmla="*/ 1941661 w 2022072"/>
                  <a:gd name="connsiteY8" fmla="*/ 804111 h 804111"/>
                  <a:gd name="connsiteX9" fmla="*/ 80411 w 2022072"/>
                  <a:gd name="connsiteY9" fmla="*/ 804111 h 804111"/>
                  <a:gd name="connsiteX10" fmla="*/ 23552 w 2022072"/>
                  <a:gd name="connsiteY10" fmla="*/ 780559 h 804111"/>
                  <a:gd name="connsiteX11" fmla="*/ 0 w 2022072"/>
                  <a:gd name="connsiteY11" fmla="*/ 723700 h 804111"/>
                  <a:gd name="connsiteX12" fmla="*/ 0 w 2022072"/>
                  <a:gd name="connsiteY12" fmla="*/ 80411 h 80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22072" h="804111">
                    <a:moveTo>
                      <a:pt x="0" y="80411"/>
                    </a:moveTo>
                    <a:cubicBezTo>
                      <a:pt x="0" y="59085"/>
                      <a:pt x="8472" y="38632"/>
                      <a:pt x="23552" y="23552"/>
                    </a:cubicBezTo>
                    <a:cubicBezTo>
                      <a:pt x="38632" y="8472"/>
                      <a:pt x="59085" y="0"/>
                      <a:pt x="80411" y="0"/>
                    </a:cubicBezTo>
                    <a:lnTo>
                      <a:pt x="1941661" y="0"/>
                    </a:lnTo>
                    <a:cubicBezTo>
                      <a:pt x="1962987" y="0"/>
                      <a:pt x="1983440" y="8472"/>
                      <a:pt x="1998520" y="23552"/>
                    </a:cubicBezTo>
                    <a:cubicBezTo>
                      <a:pt x="2013600" y="38632"/>
                      <a:pt x="2022072" y="59085"/>
                      <a:pt x="2022072" y="80411"/>
                    </a:cubicBezTo>
                    <a:lnTo>
                      <a:pt x="2022072" y="723700"/>
                    </a:lnTo>
                    <a:cubicBezTo>
                      <a:pt x="2022072" y="745026"/>
                      <a:pt x="2013600" y="765479"/>
                      <a:pt x="1998520" y="780559"/>
                    </a:cubicBezTo>
                    <a:cubicBezTo>
                      <a:pt x="1983440" y="795639"/>
                      <a:pt x="1962987" y="804111"/>
                      <a:pt x="1941661" y="804111"/>
                    </a:cubicBezTo>
                    <a:lnTo>
                      <a:pt x="80411" y="804111"/>
                    </a:lnTo>
                    <a:cubicBezTo>
                      <a:pt x="59085" y="804111"/>
                      <a:pt x="38632" y="795639"/>
                      <a:pt x="23552" y="780559"/>
                    </a:cubicBezTo>
                    <a:cubicBezTo>
                      <a:pt x="8472" y="765479"/>
                      <a:pt x="0" y="745026"/>
                      <a:pt x="0" y="723700"/>
                    </a:cubicBezTo>
                    <a:lnTo>
                      <a:pt x="0" y="804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842" tIns="46412" rIns="57842" bIns="46412" numCol="1" spcCol="1270" anchor="ctr" anchorCtr="0">
                <a:noAutofit/>
              </a:bodyPr>
              <a:lstStyle/>
              <a:p>
                <a:pPr algn="ctr" defTabSz="651201">
                  <a:lnSpc>
                    <a:spcPct val="90000"/>
                  </a:lnSpc>
                  <a:spcBef>
                    <a:spcPct val="0"/>
                  </a:spcBef>
                  <a:spcAft>
                    <a:spcPct val="35000"/>
                  </a:spcAft>
                </a:pPr>
                <a:r>
                  <a:rPr lang="en-PH" sz="1500" b="1" dirty="0">
                    <a:latin typeface="Arial Narrow" pitchFamily="34" charset="0"/>
                  </a:rPr>
                  <a:t>PERFORMANCE REVIEW &amp; EVALUATION</a:t>
                </a:r>
              </a:p>
            </p:txBody>
          </p:sp>
          <p:pic>
            <p:nvPicPr>
              <p:cNvPr id="33" name="Picture 6" descr=" consultants animation"/>
              <p:cNvPicPr>
                <a:picLocks noChangeAspect="1" noChangeArrowheads="1" noCrop="1"/>
              </p:cNvPicPr>
              <p:nvPr/>
            </p:nvPicPr>
            <p:blipFill>
              <a:blip r:embed="rId5" cstate="print"/>
              <a:srcRect/>
              <a:stretch>
                <a:fillRect/>
              </a:stretch>
            </p:blipFill>
            <p:spPr bwMode="auto">
              <a:xfrm>
                <a:off x="5986099" y="5354819"/>
                <a:ext cx="800098" cy="1314449"/>
              </a:xfrm>
              <a:prstGeom prst="rect">
                <a:avLst/>
              </a:prstGeom>
              <a:noFill/>
            </p:spPr>
          </p:pic>
        </p:grpSp>
        <p:sp>
          <p:nvSpPr>
            <p:cNvPr id="40" name="Shape 39"/>
            <p:cNvSpPr/>
            <p:nvPr/>
          </p:nvSpPr>
          <p:spPr>
            <a:xfrm rot="285028">
              <a:off x="7384381" y="5570252"/>
              <a:ext cx="2493911" cy="1887735"/>
            </a:xfrm>
            <a:prstGeom prst="leftCircularArrow">
              <a:avLst>
                <a:gd name="adj1" fmla="val 2999"/>
                <a:gd name="adj2" fmla="val 367727"/>
                <a:gd name="adj3" fmla="val 1915106"/>
                <a:gd name="adj4" fmla="val 9684220"/>
                <a:gd name="adj5" fmla="val 349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2" name="TextBox 1"/>
          <p:cNvSpPr txBox="1"/>
          <p:nvPr/>
        </p:nvSpPr>
        <p:spPr>
          <a:xfrm>
            <a:off x="-945987" y="115325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3904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randombar(horizontal)">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2567</Words>
  <Application>Microsoft Office PowerPoint</Application>
  <PresentationFormat>Widescreen</PresentationFormat>
  <Paragraphs>696</Paragraphs>
  <Slides>40</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 CARTER</vt:lpstr>
      <vt:lpstr>Arial</vt:lpstr>
      <vt:lpstr>Arial Narrow</vt:lpstr>
      <vt:lpstr>Calibri</vt:lpstr>
      <vt:lpstr>Calibri Light</vt:lpstr>
      <vt:lpstr>Cooper Black</vt:lpstr>
      <vt:lpstr>Tahoma</vt:lpstr>
      <vt:lpstr>Times New Roman</vt:lpstr>
      <vt:lpstr>Wingdings</vt:lpstr>
      <vt:lpstr>Office Theme</vt:lpstr>
      <vt:lpstr>SUMMARY OF SPMS Presentation</vt:lpstr>
      <vt:lpstr>                            Background</vt:lpstr>
      <vt:lpstr>                  Why shift to SPMS?                  3 Objectives</vt:lpstr>
      <vt:lpstr>                  Alignment</vt:lpstr>
      <vt:lpstr>                        Accountability</vt:lpstr>
      <vt:lpstr>                        Linkage to other HR Systems</vt:lpstr>
      <vt:lpstr>                        SPMS Paradigm </vt:lpstr>
      <vt:lpstr>                                             SPMS Cycle </vt:lpstr>
      <vt:lpstr>SPMS CYCLE</vt:lpstr>
      <vt:lpstr>SPMS Calendar</vt:lpstr>
      <vt:lpstr>                             SPMS Dimensions                             </vt:lpstr>
      <vt:lpstr>PowerPoint Presentation</vt:lpstr>
      <vt:lpstr>                             SPMS Categories                             </vt:lpstr>
      <vt:lpstr>                             SPMS General Rules                             </vt:lpstr>
      <vt:lpstr>  Rating Scale</vt:lpstr>
      <vt:lpstr>                             SPMS Rating Ranges                   CSC-MC No. 13, Series of 1999                            </vt:lpstr>
      <vt:lpstr>                             SPMS General Rules                               Grading System                             </vt:lpstr>
      <vt:lpstr>PowerPoint Presentation</vt:lpstr>
      <vt:lpstr>PowerPoint Presentation</vt:lpstr>
      <vt:lpstr>PowerPoint Presentation</vt:lpstr>
      <vt:lpstr>MAJOR FINAL OUTPUT (MFO)</vt:lpstr>
      <vt:lpstr>Success Indicators  must be:</vt:lpstr>
      <vt:lpstr>CORE FUNCTIONS: At least 2 measures (E&amp;T),  better if 3 measures (QET)</vt:lpstr>
      <vt:lpstr>PowerPoint Presentation</vt:lpstr>
      <vt:lpstr>PowerPoint Presentation</vt:lpstr>
      <vt:lpstr>When you rate each of your accomplishment, should you put a rating in all dimensions?</vt:lpstr>
      <vt:lpstr>PowerPoint Presentation</vt:lpstr>
      <vt:lpstr>Let’s Rate!</vt:lpstr>
      <vt:lpstr>Sample Rating Standard</vt:lpstr>
      <vt:lpstr>“100% of requested letters accurately prepared 15 mins. from instruction”</vt:lpstr>
      <vt:lpstr>imeliness</vt:lpstr>
      <vt:lpstr>PowerPoint Presentation</vt:lpstr>
      <vt:lpstr>FORMULA</vt:lpstr>
      <vt:lpstr>PowerPoint Presentation</vt:lpstr>
      <vt:lpstr>PowerPoint Presentation</vt:lpstr>
      <vt:lpstr>PowerPoint Presentation</vt:lpstr>
      <vt:lpstr>9th</vt:lpstr>
      <vt:lpstr>                             Sanctions                                                 </vt:lpstr>
      <vt:lpstr>                             Sanctions                                                 </vt:lpstr>
      <vt:lpstr>                             Sanctions                                                 </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Hewlett-Packard Company</cp:lastModifiedBy>
  <cp:revision>4</cp:revision>
  <dcterms:created xsi:type="dcterms:W3CDTF">2018-09-30T23:46:38Z</dcterms:created>
  <dcterms:modified xsi:type="dcterms:W3CDTF">2018-10-01T01:29:11Z</dcterms:modified>
</cp:coreProperties>
</file>