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6" r:id="rId11"/>
    <p:sldId id="26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C18471-433B-F645-8D84-A484417D56E1}" v="8" dt="2020-12-16T17:51:5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p:restoredTop sz="78503"/>
  </p:normalViewPr>
  <p:slideViewPr>
    <p:cSldViewPr snapToGrid="0" snapToObjects="1">
      <p:cViewPr varScale="1">
        <p:scale>
          <a:sx n="117" d="100"/>
          <a:sy n="117" d="100"/>
        </p:scale>
        <p:origin x="1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9A54C-E3C9-EF4E-A7DE-68C8AE2EDF5D}" type="datetimeFigureOut">
              <a:rPr lang="en-US" smtClean="0"/>
              <a:t>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20D57-4863-9D4D-A8EA-3AB2C2400BCF}" type="slidenum">
              <a:rPr lang="en-US" smtClean="0"/>
              <a:t>‹#›</a:t>
            </a:fld>
            <a:endParaRPr lang="en-US"/>
          </a:p>
        </p:txBody>
      </p:sp>
    </p:spTree>
    <p:extLst>
      <p:ext uri="{BB962C8B-B14F-4D97-AF65-F5344CB8AC3E}">
        <p14:creationId xmlns:p14="http://schemas.microsoft.com/office/powerpoint/2010/main" val="3954893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Jack Pines and today I’ll be your guide through the universe of probabilistic data structures. Specifically, we’ll look at those structures found in RedisBloom and dive into the Count-Min Sketch. This can get a little wonky but I promise that I’ll focus in on the business value of having this tool in your back pocket.</a:t>
            </a:r>
          </a:p>
          <a:p>
            <a:endParaRPr lang="en-US" dirty="0"/>
          </a:p>
          <a:p>
            <a:r>
              <a:rPr lang="en-US" dirty="0"/>
              <a:t>&lt;tap&gt;I’ll try to avoid a lot of techno-babble but if it’ll make you more comfortable then feel free to slip this in your ear.</a:t>
            </a:r>
          </a:p>
        </p:txBody>
      </p:sp>
      <p:sp>
        <p:nvSpPr>
          <p:cNvPr id="4" name="Slide Number Placeholder 3"/>
          <p:cNvSpPr>
            <a:spLocks noGrp="1"/>
          </p:cNvSpPr>
          <p:nvPr>
            <p:ph type="sldNum" sz="quarter" idx="5"/>
          </p:nvPr>
        </p:nvSpPr>
        <p:spPr/>
        <p:txBody>
          <a:bodyPr/>
          <a:lstStyle/>
          <a:p>
            <a:fld id="{24B20D57-4863-9D4D-A8EA-3AB2C2400BCF}" type="slidenum">
              <a:rPr lang="en-US" smtClean="0"/>
              <a:t>1</a:t>
            </a:fld>
            <a:endParaRPr lang="en-US"/>
          </a:p>
        </p:txBody>
      </p:sp>
    </p:spTree>
    <p:extLst>
      <p:ext uri="{BB962C8B-B14F-4D97-AF65-F5344CB8AC3E}">
        <p14:creationId xmlns:p14="http://schemas.microsoft.com/office/powerpoint/2010/main" val="1388267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all would like, I’d be happy to do a brief demo of the count-min sketch in action. I can go into as much or as little detail as folks would like.</a:t>
            </a:r>
          </a:p>
          <a:p>
            <a:endParaRPr lang="en-US" dirty="0"/>
          </a:p>
          <a:p>
            <a:r>
              <a:rPr lang="en-US" dirty="0"/>
              <a:t>To do so, then, we'll hitch a ride on the Heart of Gold, the marvelous ship you see before you. Grab a cup of tea and enjoy the ride.</a:t>
            </a:r>
          </a:p>
        </p:txBody>
      </p:sp>
      <p:sp>
        <p:nvSpPr>
          <p:cNvPr id="4" name="Slide Number Placeholder 3"/>
          <p:cNvSpPr>
            <a:spLocks noGrp="1"/>
          </p:cNvSpPr>
          <p:nvPr>
            <p:ph type="sldNum" sz="quarter" idx="5"/>
          </p:nvPr>
        </p:nvSpPr>
        <p:spPr/>
        <p:txBody>
          <a:bodyPr/>
          <a:lstStyle/>
          <a:p>
            <a:fld id="{24B20D57-4863-9D4D-A8EA-3AB2C2400BCF}" type="slidenum">
              <a:rPr lang="en-US" smtClean="0"/>
              <a:t>10</a:t>
            </a:fld>
            <a:endParaRPr lang="en-US"/>
          </a:p>
        </p:txBody>
      </p:sp>
    </p:spTree>
    <p:extLst>
      <p:ext uri="{BB962C8B-B14F-4D97-AF65-F5344CB8AC3E}">
        <p14:creationId xmlns:p14="http://schemas.microsoft.com/office/powerpoint/2010/main" val="3959640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I'm sure Marvin's feelings were hurt.</a:t>
            </a:r>
          </a:p>
        </p:txBody>
      </p:sp>
      <p:sp>
        <p:nvSpPr>
          <p:cNvPr id="4" name="Slide Number Placeholder 3"/>
          <p:cNvSpPr>
            <a:spLocks noGrp="1"/>
          </p:cNvSpPr>
          <p:nvPr>
            <p:ph type="sldNum" sz="quarter" idx="5"/>
          </p:nvPr>
        </p:nvSpPr>
        <p:spPr/>
        <p:txBody>
          <a:bodyPr/>
          <a:lstStyle/>
          <a:p>
            <a:fld id="{24B20D57-4863-9D4D-A8EA-3AB2C2400BCF}" type="slidenum">
              <a:rPr lang="en-US" smtClean="0"/>
              <a:t>11</a:t>
            </a:fld>
            <a:endParaRPr lang="en-US"/>
          </a:p>
        </p:txBody>
      </p:sp>
    </p:spTree>
    <p:extLst>
      <p:ext uri="{BB962C8B-B14F-4D97-AF65-F5344CB8AC3E}">
        <p14:creationId xmlns:p14="http://schemas.microsoft.com/office/powerpoint/2010/main" val="192279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don't panic. There'll be no need for your towels. (You do have your towels, right?)</a:t>
            </a:r>
          </a:p>
          <a:p>
            <a:endParaRPr lang="en-US" dirty="0"/>
          </a:p>
          <a:p>
            <a:r>
              <a:rPr lang="en-US" dirty="0"/>
              <a:t>Ok, then, let's jump right in!</a:t>
            </a:r>
          </a:p>
        </p:txBody>
      </p:sp>
      <p:sp>
        <p:nvSpPr>
          <p:cNvPr id="4" name="Slide Number Placeholder 3"/>
          <p:cNvSpPr>
            <a:spLocks noGrp="1"/>
          </p:cNvSpPr>
          <p:nvPr>
            <p:ph type="sldNum" sz="quarter" idx="5"/>
          </p:nvPr>
        </p:nvSpPr>
        <p:spPr/>
        <p:txBody>
          <a:bodyPr/>
          <a:lstStyle/>
          <a:p>
            <a:fld id="{24B20D57-4863-9D4D-A8EA-3AB2C2400BCF}" type="slidenum">
              <a:rPr lang="en-US" smtClean="0"/>
              <a:t>2</a:t>
            </a:fld>
            <a:endParaRPr lang="en-US"/>
          </a:p>
        </p:txBody>
      </p:sp>
    </p:spTree>
    <p:extLst>
      <p:ext uri="{BB962C8B-B14F-4D97-AF65-F5344CB8AC3E}">
        <p14:creationId xmlns:p14="http://schemas.microsoft.com/office/powerpoint/2010/main" val="1731825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Marvin! Wonderful! What this dry topic needs is your cheery disposition. (He is useful, though.)</a:t>
            </a:r>
          </a:p>
          <a:p>
            <a:endParaRPr lang="en-US" dirty="0"/>
          </a:p>
          <a:p>
            <a:r>
              <a:rPr lang="en-US" dirty="0"/>
              <a:t>What Marvin was going to say is that a probabilistic data structure is...</a:t>
            </a:r>
          </a:p>
          <a:p>
            <a:endParaRPr lang="en-US" dirty="0"/>
          </a:p>
          <a:p>
            <a:r>
              <a:rPr lang="en-US" dirty="0"/>
              <a:t>&lt;tap7&gt;...merging, and other set operations, where the former enables parallel operations on different sketches to be merged later.</a:t>
            </a:r>
          </a:p>
          <a:p>
            <a:endParaRPr lang="en-US" dirty="0"/>
          </a:p>
          <a:p>
            <a:r>
              <a:rPr lang="en-US" dirty="0"/>
              <a:t>Rockets can emit a lot of telemetry. If you're space traffic controller trying to track all the rockets in the universe, then it might be nice to get an early alert of some anomalous behavior. Rather than processing all the data constantly, we can increment counters and alert upon a high count for further investigation of the raw data.</a:t>
            </a:r>
          </a:p>
        </p:txBody>
      </p:sp>
      <p:sp>
        <p:nvSpPr>
          <p:cNvPr id="4" name="Slide Number Placeholder 3"/>
          <p:cNvSpPr>
            <a:spLocks noGrp="1"/>
          </p:cNvSpPr>
          <p:nvPr>
            <p:ph type="sldNum" sz="quarter" idx="5"/>
          </p:nvPr>
        </p:nvSpPr>
        <p:spPr/>
        <p:txBody>
          <a:bodyPr/>
          <a:lstStyle/>
          <a:p>
            <a:fld id="{24B20D57-4863-9D4D-A8EA-3AB2C2400BCF}" type="slidenum">
              <a:rPr lang="en-US" smtClean="0"/>
              <a:t>3</a:t>
            </a:fld>
            <a:endParaRPr lang="en-US"/>
          </a:p>
        </p:txBody>
      </p:sp>
    </p:spTree>
    <p:extLst>
      <p:ext uri="{BB962C8B-B14F-4D97-AF65-F5344CB8AC3E}">
        <p14:creationId xmlns:p14="http://schemas.microsoft.com/office/powerpoint/2010/main" val="116809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 yeah. Let's not delegate this to Zaphod.</a:t>
            </a:r>
          </a:p>
          <a:p>
            <a:endParaRPr lang="en-US" dirty="0"/>
          </a:p>
          <a:p>
            <a:r>
              <a:rPr lang="en-US" dirty="0"/>
              <a:t>That said, everyone else here is a professional so you'll have seen this chart before. As I noted, our trade-off is that we get a time &amp; space complexity of O(1) while losing some precision. If you can do something faster, that both saves and makes money. If you can also cut your costs, it’s a serious benefit to the business and I’ll demonstrate why quality shouldn’t be a blocking concern.</a:t>
            </a:r>
          </a:p>
        </p:txBody>
      </p:sp>
      <p:sp>
        <p:nvSpPr>
          <p:cNvPr id="4" name="Slide Number Placeholder 3"/>
          <p:cNvSpPr>
            <a:spLocks noGrp="1"/>
          </p:cNvSpPr>
          <p:nvPr>
            <p:ph type="sldNum" sz="quarter" idx="5"/>
          </p:nvPr>
        </p:nvSpPr>
        <p:spPr/>
        <p:txBody>
          <a:bodyPr/>
          <a:lstStyle/>
          <a:p>
            <a:fld id="{24B20D57-4863-9D4D-A8EA-3AB2C2400BCF}" type="slidenum">
              <a:rPr lang="en-US" smtClean="0"/>
              <a:t>4</a:t>
            </a:fld>
            <a:endParaRPr lang="en-US"/>
          </a:p>
        </p:txBody>
      </p:sp>
    </p:spTree>
    <p:extLst>
      <p:ext uri="{BB962C8B-B14F-4D97-AF65-F5344CB8AC3E}">
        <p14:creationId xmlns:p14="http://schemas.microsoft.com/office/powerpoint/2010/main" val="35898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screen)</a:t>
            </a:r>
          </a:p>
          <a:p>
            <a:endParaRPr lang="en-US" dirty="0"/>
          </a:p>
          <a:p>
            <a:r>
              <a:rPr lang="en-US" dirty="0"/>
              <a:t>The good news is that RedisBloom handles this for us by allowing us to specify the amount of error we're willing to tolerate.</a:t>
            </a:r>
          </a:p>
        </p:txBody>
      </p:sp>
      <p:sp>
        <p:nvSpPr>
          <p:cNvPr id="4" name="Slide Number Placeholder 3"/>
          <p:cNvSpPr>
            <a:spLocks noGrp="1"/>
          </p:cNvSpPr>
          <p:nvPr>
            <p:ph type="sldNum" sz="quarter" idx="5"/>
          </p:nvPr>
        </p:nvSpPr>
        <p:spPr/>
        <p:txBody>
          <a:bodyPr/>
          <a:lstStyle/>
          <a:p>
            <a:fld id="{24B20D57-4863-9D4D-A8EA-3AB2C2400BCF}" type="slidenum">
              <a:rPr lang="en-US" smtClean="0"/>
              <a:t>5</a:t>
            </a:fld>
            <a:endParaRPr lang="en-US"/>
          </a:p>
        </p:txBody>
      </p:sp>
    </p:spTree>
    <p:extLst>
      <p:ext uri="{BB962C8B-B14F-4D97-AF65-F5344CB8AC3E}">
        <p14:creationId xmlns:p14="http://schemas.microsoft.com/office/powerpoint/2010/main" val="211031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Zaphod...</a:t>
            </a:r>
          </a:p>
          <a:p>
            <a:r>
              <a:rPr lang="en-US" dirty="0"/>
              <a:t>...and...</a:t>
            </a:r>
          </a:p>
          <a:p>
            <a:r>
              <a:rPr lang="en-US" dirty="0"/>
              <a:t>So, RedisBloom adds new functionality to Redis by...</a:t>
            </a:r>
          </a:p>
        </p:txBody>
      </p:sp>
      <p:sp>
        <p:nvSpPr>
          <p:cNvPr id="4" name="Slide Number Placeholder 3"/>
          <p:cNvSpPr>
            <a:spLocks noGrp="1"/>
          </p:cNvSpPr>
          <p:nvPr>
            <p:ph type="sldNum" sz="quarter" idx="5"/>
          </p:nvPr>
        </p:nvSpPr>
        <p:spPr/>
        <p:txBody>
          <a:bodyPr/>
          <a:lstStyle/>
          <a:p>
            <a:fld id="{24B20D57-4863-9D4D-A8EA-3AB2C2400BCF}" type="slidenum">
              <a:rPr lang="en-US" smtClean="0"/>
              <a:t>6</a:t>
            </a:fld>
            <a:endParaRPr lang="en-US"/>
          </a:p>
        </p:txBody>
      </p:sp>
    </p:spTree>
    <p:extLst>
      <p:ext uri="{BB962C8B-B14F-4D97-AF65-F5344CB8AC3E}">
        <p14:creationId xmlns:p14="http://schemas.microsoft.com/office/powerpoint/2010/main" val="2551914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&lt;tap&gt;</a:t>
            </a:r>
          </a:p>
          <a:p>
            <a:r>
              <a:rPr lang="en-US" dirty="0"/>
              <a:t>Thanks, Marvin. I'll take it from here. It boils down to...</a:t>
            </a:r>
          </a:p>
        </p:txBody>
      </p:sp>
      <p:sp>
        <p:nvSpPr>
          <p:cNvPr id="4" name="Slide Number Placeholder 3"/>
          <p:cNvSpPr>
            <a:spLocks noGrp="1"/>
          </p:cNvSpPr>
          <p:nvPr>
            <p:ph type="sldNum" sz="quarter" idx="5"/>
          </p:nvPr>
        </p:nvSpPr>
        <p:spPr/>
        <p:txBody>
          <a:bodyPr/>
          <a:lstStyle/>
          <a:p>
            <a:fld id="{24B20D57-4863-9D4D-A8EA-3AB2C2400BCF}" type="slidenum">
              <a:rPr lang="en-US" smtClean="0"/>
              <a:t>7</a:t>
            </a:fld>
            <a:endParaRPr lang="en-US"/>
          </a:p>
        </p:txBody>
      </p:sp>
    </p:spTree>
    <p:extLst>
      <p:ext uri="{BB962C8B-B14F-4D97-AF65-F5344CB8AC3E}">
        <p14:creationId xmlns:p14="http://schemas.microsoft.com/office/powerpoint/2010/main" val="1652338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Marvin is going to demonstrate a Bloom Filter, which is represented by a bit array and several hashing functions. For the techno-babble adverse, think of hashing functions as a way of creating a lookup in a dictionary or catalog, like the Dewey Decimal System, to find a wealth of information like a book or a definition quickly. It’s unimportant here to know any details about hashing functions beyond that.</a:t>
            </a:r>
          </a:p>
          <a:p>
            <a:endParaRPr lang="en-US" dirty="0"/>
          </a:p>
          <a:p>
            <a:r>
              <a:rPr lang="en-US" dirty="0"/>
              <a:t>Credit: https://</a:t>
            </a:r>
            <a:r>
              <a:rPr lang="en-US" dirty="0" err="1"/>
              <a:t>youtu.be</a:t>
            </a:r>
            <a:r>
              <a:rPr lang="en-US" dirty="0"/>
              <a:t>/Z9_wrhdbSC4</a:t>
            </a:r>
          </a:p>
        </p:txBody>
      </p:sp>
      <p:sp>
        <p:nvSpPr>
          <p:cNvPr id="4" name="Slide Number Placeholder 3"/>
          <p:cNvSpPr>
            <a:spLocks noGrp="1"/>
          </p:cNvSpPr>
          <p:nvPr>
            <p:ph type="sldNum" sz="quarter" idx="5"/>
          </p:nvPr>
        </p:nvSpPr>
        <p:spPr/>
        <p:txBody>
          <a:bodyPr/>
          <a:lstStyle/>
          <a:p>
            <a:fld id="{24B20D57-4863-9D4D-A8EA-3AB2C2400BCF}" type="slidenum">
              <a:rPr lang="en-US" smtClean="0"/>
              <a:t>8</a:t>
            </a:fld>
            <a:endParaRPr lang="en-US"/>
          </a:p>
        </p:txBody>
      </p:sp>
    </p:spTree>
    <p:extLst>
      <p:ext uri="{BB962C8B-B14F-4D97-AF65-F5344CB8AC3E}">
        <p14:creationId xmlns:p14="http://schemas.microsoft.com/office/powerpoint/2010/main" val="72530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Hold on, Marvin. Before I let Marvin demonstrate the Count-Min Sketch, let’s discuss why it’s important.</a:t>
            </a:r>
          </a:p>
          <a:p>
            <a:endParaRPr lang="en-US" dirty="0"/>
          </a:p>
          <a:p>
            <a:r>
              <a:rPr lang="en-US" dirty="0"/>
              <a:t>Typically, if we want to count things, we'd use a hash map and increment the value at a given key. However, you can see how counting millions of objects could result in serious memory pressure.</a:t>
            </a:r>
          </a:p>
          <a:p>
            <a:endParaRPr lang="en-US" dirty="0"/>
          </a:p>
          <a:p>
            <a:r>
              <a:rPr lang="en-US" dirty="0"/>
              <a:t>Often, we don't store the object but an ID representing the object and a counter. This helps to an extent but if we scale to billions, then we suddenly find ourselves using GBs of RAM just for the data.</a:t>
            </a:r>
          </a:p>
          <a:p>
            <a:endParaRPr lang="en-US" dirty="0"/>
          </a:p>
          <a:p>
            <a:r>
              <a:rPr lang="en-US" dirty="0"/>
              <a:t>We can do a lot better if we use a Count-Min Sketch and we can even have a reasonable probability of correctness.</a:t>
            </a:r>
          </a:p>
          <a:p>
            <a:endParaRPr lang="en-US" dirty="0"/>
          </a:p>
          <a:p>
            <a:r>
              <a:rPr lang="en-US" dirty="0"/>
              <a:t>You'll see that I've carried over the array and hashing functions from the Bloom Filter. That's because this extends that mechanism by adding rows for each of the hashing functions and storing an integer rather than a bit.</a:t>
            </a:r>
          </a:p>
          <a:p>
            <a:endParaRPr lang="en-US" dirty="0"/>
          </a:p>
          <a:p>
            <a:r>
              <a:rPr lang="en-US" dirty="0"/>
              <a:t>Now, go ahead and demonstrate, Marvin…</a:t>
            </a:r>
          </a:p>
          <a:p>
            <a:endParaRPr lang="en-US" dirty="0"/>
          </a:p>
          <a:p>
            <a:r>
              <a:rPr lang="en-US" dirty="0"/>
              <a:t>...We've seen at most...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 not going to go into the math (HUSH, MARVIN) but if you use 10 good hashes and array widths of 2,000, the probability of not having an error is 99.9% and the error rate is 0.1%. (This is the percentage of total increments, not of unique items).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real numbers, that means if you add 1 million unique items, on average, each item will receive a value of 500 (1M/2K). Though that seems disproportionate, this falls well within our error rate of 0.1%, which is 1,000 on 1 million items.(1)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gets us down to 78KB of RAM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credits: </a:t>
            </a:r>
          </a:p>
          <a:p>
            <a:r>
              <a:rPr lang="en-US" sz="1200" b="0" i="0" kern="1200" dirty="0">
                <a:solidFill>
                  <a:schemeClr val="tx1"/>
                </a:solidFill>
                <a:effectLst/>
                <a:latin typeface="+mn-lt"/>
                <a:ea typeface="+mn-ea"/>
                <a:cs typeface="+mn-cs"/>
              </a:rPr>
              <a:t>(1)https://</a:t>
            </a:r>
            <a:r>
              <a:rPr lang="en-US" sz="1200" b="0" i="0" kern="1200" dirty="0" err="1">
                <a:solidFill>
                  <a:schemeClr val="tx1"/>
                </a:solidFill>
                <a:effectLst/>
                <a:latin typeface="+mn-lt"/>
                <a:ea typeface="+mn-ea"/>
                <a:cs typeface="+mn-cs"/>
              </a:rPr>
              <a:t>redislabs.com</a:t>
            </a:r>
            <a:r>
              <a:rPr lang="en-US" sz="1200" b="0" i="0" kern="1200" dirty="0">
                <a:solidFill>
                  <a:schemeClr val="tx1"/>
                </a:solidFill>
                <a:effectLst/>
                <a:latin typeface="+mn-lt"/>
                <a:ea typeface="+mn-ea"/>
                <a:cs typeface="+mn-cs"/>
              </a:rPr>
              <a:t>/blog/how-to-get-started-with-probabilistic-data-structures-count-min-sketch/</a:t>
            </a:r>
            <a:endParaRPr lang="en-US" dirty="0"/>
          </a:p>
        </p:txBody>
      </p:sp>
      <p:sp>
        <p:nvSpPr>
          <p:cNvPr id="4" name="Slide Number Placeholder 3"/>
          <p:cNvSpPr>
            <a:spLocks noGrp="1"/>
          </p:cNvSpPr>
          <p:nvPr>
            <p:ph type="sldNum" sz="quarter" idx="5"/>
          </p:nvPr>
        </p:nvSpPr>
        <p:spPr/>
        <p:txBody>
          <a:bodyPr/>
          <a:lstStyle/>
          <a:p>
            <a:fld id="{24B20D57-4863-9D4D-A8EA-3AB2C2400BCF}" type="slidenum">
              <a:rPr lang="en-US" smtClean="0"/>
              <a:t>9</a:t>
            </a:fld>
            <a:endParaRPr lang="en-US"/>
          </a:p>
        </p:txBody>
      </p:sp>
    </p:spTree>
    <p:extLst>
      <p:ext uri="{BB962C8B-B14F-4D97-AF65-F5344CB8AC3E}">
        <p14:creationId xmlns:p14="http://schemas.microsoft.com/office/powerpoint/2010/main" val="3009158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3B5A-0F51-8B4E-A5D7-3DB229055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8CF4D8-B7F0-0145-8BF8-494D4B44E7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F5DD15-8B40-2440-8CBA-69E86DBB6243}"/>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5" name="Footer Placeholder 4">
            <a:extLst>
              <a:ext uri="{FF2B5EF4-FFF2-40B4-BE49-F238E27FC236}">
                <a16:creationId xmlns:a16="http://schemas.microsoft.com/office/drawing/2014/main" id="{D90E66D1-7391-414A-90A3-D84254480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566BA-3F35-974A-B206-A13BE32EE509}"/>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171220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30B5-C8EB-0442-B5BD-BA71CCE383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DDD8F4-6453-B84A-907B-721B7474D4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C2671-3973-B14F-8714-0D27A38DEFCB}"/>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5" name="Footer Placeholder 4">
            <a:extLst>
              <a:ext uri="{FF2B5EF4-FFF2-40B4-BE49-F238E27FC236}">
                <a16:creationId xmlns:a16="http://schemas.microsoft.com/office/drawing/2014/main" id="{3843043E-2FCA-1945-88FA-AE3B9DCDB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F82F6-19D0-E044-8CDD-841481F328B0}"/>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421261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F1B5B-367D-2549-86E6-8EAF3075B6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A7D9C-8489-6046-BD21-16FA9A1130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F4A93-4084-554E-89E3-02E0320979DE}"/>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5" name="Footer Placeholder 4">
            <a:extLst>
              <a:ext uri="{FF2B5EF4-FFF2-40B4-BE49-F238E27FC236}">
                <a16:creationId xmlns:a16="http://schemas.microsoft.com/office/drawing/2014/main" id="{5BB9FAA5-4735-F64D-9F28-59FB4DE4E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5FB9B-39A8-2942-9C53-02475ADE4C22}"/>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324736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80CC-9C15-2A43-A4CC-B6BFCBE8E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D51E1-A2FE-F84E-80E3-CDDCBA265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7E256-9C24-034B-87D3-4CD7ECB1C0CE}"/>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5" name="Footer Placeholder 4">
            <a:extLst>
              <a:ext uri="{FF2B5EF4-FFF2-40B4-BE49-F238E27FC236}">
                <a16:creationId xmlns:a16="http://schemas.microsoft.com/office/drawing/2014/main" id="{8C999836-36C3-A54D-B247-4C3F59BBA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29444-4492-BF48-B014-6EC421E91336}"/>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358747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767C-15D0-0C41-9745-D718A405D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92D1BF-E466-BA46-B5BC-DAE2C9DFF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03235-CC14-C740-9491-4D50872AEE11}"/>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5" name="Footer Placeholder 4">
            <a:extLst>
              <a:ext uri="{FF2B5EF4-FFF2-40B4-BE49-F238E27FC236}">
                <a16:creationId xmlns:a16="http://schemas.microsoft.com/office/drawing/2014/main" id="{FBA11C88-701B-A141-9968-7BF70D981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F9C41-070A-D940-B10C-739C3D49A2E1}"/>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218015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536D-A8CF-D440-A37C-B5969ABD9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2BBE8-D9F4-D547-8D05-8F96D63729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AF307-63B8-E64A-A6EC-FA23C1BFF9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9A90F6-3D0C-2648-AC17-52FBF12A79AA}"/>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6" name="Footer Placeholder 5">
            <a:extLst>
              <a:ext uri="{FF2B5EF4-FFF2-40B4-BE49-F238E27FC236}">
                <a16:creationId xmlns:a16="http://schemas.microsoft.com/office/drawing/2014/main" id="{92599CEA-D62A-3A45-8E4A-A2B33AA1D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7B12B-E6AC-9E4B-A659-11263D4A22E1}"/>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355152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9E57-973E-C044-8A8C-A5532890AB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AEECF-9756-D34E-8F9A-526EA9DEE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72ED9-6870-0C4D-ACF5-2F5099038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DCC7DA-871C-2142-9044-7EDB6DF5C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EC5E97-2DCC-E24A-9BEC-2C4654B2FA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669216-2DE5-FB4D-A281-B3E2201C64B5}"/>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8" name="Footer Placeholder 7">
            <a:extLst>
              <a:ext uri="{FF2B5EF4-FFF2-40B4-BE49-F238E27FC236}">
                <a16:creationId xmlns:a16="http://schemas.microsoft.com/office/drawing/2014/main" id="{56BAD274-D0B4-C14F-88FB-E3205FDF5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D6D509-AABD-9246-BB04-213F052B7B2F}"/>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149043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36C5-9D5F-2A4A-975E-A785D0A9E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656BCD-703B-7B40-925F-CD3645325E5C}"/>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4" name="Footer Placeholder 3">
            <a:extLst>
              <a:ext uri="{FF2B5EF4-FFF2-40B4-BE49-F238E27FC236}">
                <a16:creationId xmlns:a16="http://schemas.microsoft.com/office/drawing/2014/main" id="{240B9965-BB36-934D-9867-C5A05898E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13288C-DA6F-C544-8B37-564C1FCB08DC}"/>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260468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DC8B7-96B9-8641-B37B-784FADE38EF0}"/>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3" name="Footer Placeholder 2">
            <a:extLst>
              <a:ext uri="{FF2B5EF4-FFF2-40B4-BE49-F238E27FC236}">
                <a16:creationId xmlns:a16="http://schemas.microsoft.com/office/drawing/2014/main" id="{CD98E6F8-92CF-504D-9C16-E353E861E2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BBE0CB-0CD4-D24D-AEC0-1340E891BCBF}"/>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136199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F670-8DA1-E144-9D69-0BB6624EB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9F233-0EEB-DD44-9808-400E90E0F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4BDD03-2C44-1346-B9D6-28860C999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C82F3-AB59-4841-8D6A-F089B5D72049}"/>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6" name="Footer Placeholder 5">
            <a:extLst>
              <a:ext uri="{FF2B5EF4-FFF2-40B4-BE49-F238E27FC236}">
                <a16:creationId xmlns:a16="http://schemas.microsoft.com/office/drawing/2014/main" id="{7B205C4F-0F9E-5347-8186-792DCE5D8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8D66E-DE8D-6A40-B47C-8BBF963A889B}"/>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207454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37FB-3E80-1041-894D-BC4CB5738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6FCAB-EA52-4C44-B501-E4067AB9F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7363AD-419D-0C45-AFB9-4B8915B10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01FFA-8CB2-D645-8ACD-E9BF2DE2D4BB}"/>
              </a:ext>
            </a:extLst>
          </p:cNvPr>
          <p:cNvSpPr>
            <a:spLocks noGrp="1"/>
          </p:cNvSpPr>
          <p:nvPr>
            <p:ph type="dt" sz="half" idx="10"/>
          </p:nvPr>
        </p:nvSpPr>
        <p:spPr/>
        <p:txBody>
          <a:bodyPr/>
          <a:lstStyle/>
          <a:p>
            <a:fld id="{F7C9DCF5-0FF9-7E43-81AC-CC5B14E9A5BA}" type="datetimeFigureOut">
              <a:rPr lang="en-US" smtClean="0"/>
              <a:t>1/8/21</a:t>
            </a:fld>
            <a:endParaRPr lang="en-US"/>
          </a:p>
        </p:txBody>
      </p:sp>
      <p:sp>
        <p:nvSpPr>
          <p:cNvPr id="6" name="Footer Placeholder 5">
            <a:extLst>
              <a:ext uri="{FF2B5EF4-FFF2-40B4-BE49-F238E27FC236}">
                <a16:creationId xmlns:a16="http://schemas.microsoft.com/office/drawing/2014/main" id="{1A960143-97AF-FF4C-A448-A04FC5A6B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B30EA-02AB-C34E-936C-4BB3E0EDE2FB}"/>
              </a:ext>
            </a:extLst>
          </p:cNvPr>
          <p:cNvSpPr>
            <a:spLocks noGrp="1"/>
          </p:cNvSpPr>
          <p:nvPr>
            <p:ph type="sldNum" sz="quarter" idx="12"/>
          </p:nvPr>
        </p:nvSpPr>
        <p:spPr/>
        <p:txBody>
          <a:bodyPr/>
          <a:lstStyle/>
          <a:p>
            <a:fld id="{A2632CBB-BD76-F04A-AE3F-47FAAA489989}" type="slidenum">
              <a:rPr lang="en-US" smtClean="0"/>
              <a:t>‹#›</a:t>
            </a:fld>
            <a:endParaRPr lang="en-US"/>
          </a:p>
        </p:txBody>
      </p:sp>
    </p:spTree>
    <p:extLst>
      <p:ext uri="{BB962C8B-B14F-4D97-AF65-F5344CB8AC3E}">
        <p14:creationId xmlns:p14="http://schemas.microsoft.com/office/powerpoint/2010/main" val="419839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09AA72-8EDF-144E-9262-E5802BD94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B6A70A-0614-074D-A481-44F83F8E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61960-5616-104E-8C2C-2BA814E507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9DCF5-0FF9-7E43-81AC-CC5B14E9A5BA}" type="datetimeFigureOut">
              <a:rPr lang="en-US" smtClean="0"/>
              <a:t>1/8/21</a:t>
            </a:fld>
            <a:endParaRPr lang="en-US"/>
          </a:p>
        </p:txBody>
      </p:sp>
      <p:sp>
        <p:nvSpPr>
          <p:cNvPr id="5" name="Footer Placeholder 4">
            <a:extLst>
              <a:ext uri="{FF2B5EF4-FFF2-40B4-BE49-F238E27FC236}">
                <a16:creationId xmlns:a16="http://schemas.microsoft.com/office/drawing/2014/main" id="{22295333-44B8-1C4B-9A99-10224210F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792F1D-38DC-AA4F-89AF-87D738DF1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32CBB-BD76-F04A-AE3F-47FAAA489989}" type="slidenum">
              <a:rPr lang="en-US" smtClean="0"/>
              <a:t>‹#›</a:t>
            </a:fld>
            <a:endParaRPr lang="en-US"/>
          </a:p>
        </p:txBody>
      </p:sp>
    </p:spTree>
    <p:extLst>
      <p:ext uri="{BB962C8B-B14F-4D97-AF65-F5344CB8AC3E}">
        <p14:creationId xmlns:p14="http://schemas.microsoft.com/office/powerpoint/2010/main" val="2042952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hyperlink" Target="https://tinyurl.com/y5jjjh8y" TargetMode="External"/><Relationship Id="rId13" Type="http://schemas.openxmlformats.org/officeDocument/2006/relationships/hyperlink" Target="https://tinyurl.com/zzvlysg" TargetMode="External"/><Relationship Id="rId3" Type="http://schemas.openxmlformats.org/officeDocument/2006/relationships/image" Target="../media/image17.png"/><Relationship Id="rId7" Type="http://schemas.openxmlformats.org/officeDocument/2006/relationships/hyperlink" Target="https://tinyurl.com/y4jna8bd" TargetMode="External"/><Relationship Id="rId12" Type="http://schemas.openxmlformats.org/officeDocument/2006/relationships/hyperlink" Target="https://tinyurl.com/y5jwqc8z"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tinyurl.com/y569t6cy" TargetMode="External"/><Relationship Id="rId11" Type="http://schemas.openxmlformats.org/officeDocument/2006/relationships/hyperlink" Target="https://tinyurl.com/y2lpekw6" TargetMode="External"/><Relationship Id="rId5" Type="http://schemas.openxmlformats.org/officeDocument/2006/relationships/hyperlink" Target="https://tinyurl.com/y6k29zt4" TargetMode="External"/><Relationship Id="rId15" Type="http://schemas.openxmlformats.org/officeDocument/2006/relationships/image" Target="../media/image18.tiff"/><Relationship Id="rId10" Type="http://schemas.openxmlformats.org/officeDocument/2006/relationships/hyperlink" Target="https://tinyurl.com/y24psm7w" TargetMode="External"/><Relationship Id="rId4" Type="http://schemas.openxmlformats.org/officeDocument/2006/relationships/hyperlink" Target="https://tinyurl.com/y6lhvyrh" TargetMode="External"/><Relationship Id="rId9" Type="http://schemas.openxmlformats.org/officeDocument/2006/relationships/hyperlink" Target="https://tinyurl.com/y2u56dam" TargetMode="External"/><Relationship Id="rId14" Type="http://schemas.openxmlformats.org/officeDocument/2006/relationships/hyperlink" Target="https://tinyurl.com/yyrja93j"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redis.io/topics/modules-intr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oss.redislabs.com/redisbloom/" TargetMode="External"/><Relationship Id="rId5" Type="http://schemas.openxmlformats.org/officeDocument/2006/relationships/hyperlink" Target="https://redis.io/" TargetMode="External"/><Relationship Id="rId4" Type="http://schemas.openxmlformats.org/officeDocument/2006/relationships/image" Target="../media/image10.tiff"/></Relationships>
</file>

<file path=ppt/slides/_rels/slide7.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image" Target="../media/image5.png"/><Relationship Id="rId7" Type="http://schemas.openxmlformats.org/officeDocument/2006/relationships/hyperlink" Target="https://oss.redislabs.com/redisbloom/TopK_Command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oss.redislabs.com/redisbloom/CountMinSketch_Commands/" TargetMode="External"/><Relationship Id="rId5" Type="http://schemas.openxmlformats.org/officeDocument/2006/relationships/hyperlink" Target="https://oss.redislabs.com/redisbloom/Cuckoo_Commands/" TargetMode="External"/><Relationship Id="rId4" Type="http://schemas.openxmlformats.org/officeDocument/2006/relationships/hyperlink" Target="https://oss.redislabs.com/redisbloom/Bloom_Commands/" TargetMode="Externa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emf"/><Relationship Id="rId4" Type="http://schemas.openxmlformats.org/officeDocument/2006/relationships/hyperlink" Target="https://youtu.be/Z9_wrhdbSC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hyperlink" Target="https://youtu.be/mPxslXpg8w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F32310-B378-D04D-9B44-870F82AEE038}"/>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The Hitchhiker’s Guide to Probabilistic Data Structures</a:t>
            </a:r>
          </a:p>
        </p:txBody>
      </p:sp>
      <p:sp>
        <p:nvSpPr>
          <p:cNvPr id="3" name="Subtitle 2">
            <a:extLst>
              <a:ext uri="{FF2B5EF4-FFF2-40B4-BE49-F238E27FC236}">
                <a16:creationId xmlns:a16="http://schemas.microsoft.com/office/drawing/2014/main" id="{97E93BB8-5D5E-1743-A019-FEBB4DD42B06}"/>
              </a:ext>
            </a:extLst>
          </p:cNvPr>
          <p:cNvSpPr>
            <a:spLocks noGrp="1"/>
          </p:cNvSpPr>
          <p:nvPr>
            <p:ph type="subTitle" idx="1"/>
          </p:nvPr>
        </p:nvSpPr>
        <p:spPr>
          <a:xfrm>
            <a:off x="3045368" y="4074718"/>
            <a:ext cx="6105194" cy="682079"/>
          </a:xfrm>
        </p:spPr>
        <p:txBody>
          <a:bodyPr>
            <a:noAutofit/>
          </a:bodyPr>
          <a:lstStyle/>
          <a:p>
            <a:r>
              <a:rPr lang="en-US" sz="2800" dirty="0">
                <a:solidFill>
                  <a:srgbClr val="FFFFFF"/>
                </a:solidFill>
              </a:rPr>
              <a:t>Using RedisBloom’s Count-Min Sketch</a:t>
            </a:r>
          </a:p>
        </p:txBody>
      </p:sp>
      <p:pic>
        <p:nvPicPr>
          <p:cNvPr id="6146" name="Picture 2" descr="BabelFish 2.0">
            <a:extLst>
              <a:ext uri="{FF2B5EF4-FFF2-40B4-BE49-F238E27FC236}">
                <a16:creationId xmlns:a16="http://schemas.microsoft.com/office/drawing/2014/main" id="{42BE6119-A388-0748-BD03-C90E3B91F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9290" y="4756797"/>
            <a:ext cx="3149600" cy="22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86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p:tgtEl>
                                          <p:spTgt spid="6146"/>
                                        </p:tgtEl>
                                        <p:attrNameLst>
                                          <p:attrName>ppt_x</p:attrName>
                                        </p:attrNameLst>
                                      </p:cBhvr>
                                      <p:tavLst>
                                        <p:tav tm="0">
                                          <p:val>
                                            <p:strVal val="#ppt_x+#ppt_w*1.125000"/>
                                          </p:val>
                                        </p:tav>
                                        <p:tav tm="100000">
                                          <p:val>
                                            <p:strVal val="#ppt_x"/>
                                          </p:val>
                                        </p:tav>
                                      </p:tavLst>
                                    </p:anim>
                                    <p:animEffect transition="in" filter="wipe(left)">
                                      <p:cBhvr>
                                        <p:cTn id="8"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95B3C886-9A54-D74D-B925-40ED33A87C92}"/>
              </a:ext>
            </a:extLst>
          </p:cNvPr>
          <p:cNvSpPr>
            <a:spLocks noGrp="1"/>
          </p:cNvSpPr>
          <p:nvPr>
            <p:ph type="title"/>
          </p:nvPr>
        </p:nvSpPr>
        <p:spPr>
          <a:xfrm>
            <a:off x="2618437" y="991262"/>
            <a:ext cx="6955124" cy="1066802"/>
          </a:xfrm>
        </p:spPr>
        <p:txBody>
          <a:bodyPr>
            <a:normAutofit/>
          </a:bodyPr>
          <a:lstStyle/>
          <a:p>
            <a:pPr algn="ctr"/>
            <a:r>
              <a:rPr lang="en-US" sz="4000" dirty="0">
                <a:solidFill>
                  <a:srgbClr val="FFFFFF"/>
                </a:solidFill>
              </a:rPr>
              <a:t>Demo Time</a:t>
            </a:r>
          </a:p>
        </p:txBody>
      </p:sp>
      <p:pic>
        <p:nvPicPr>
          <p:cNvPr id="9218" name="Picture 2">
            <a:extLst>
              <a:ext uri="{FF2B5EF4-FFF2-40B4-BE49-F238E27FC236}">
                <a16:creationId xmlns:a16="http://schemas.microsoft.com/office/drawing/2014/main" id="{6121FA8E-5400-F748-AC66-A90EE5CB44B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090237" y="1362576"/>
            <a:ext cx="1659288" cy="13909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B24E09C-FC02-1741-87CA-7140D4168AE5}"/>
              </a:ext>
            </a:extLst>
          </p:cNvPr>
          <p:cNvPicPr>
            <a:picLocks noChangeAspect="1"/>
          </p:cNvPicPr>
          <p:nvPr/>
        </p:nvPicPr>
        <p:blipFill>
          <a:blip r:embed="rId5"/>
          <a:stretch>
            <a:fillRect/>
          </a:stretch>
        </p:blipFill>
        <p:spPr>
          <a:xfrm>
            <a:off x="3809999" y="2401401"/>
            <a:ext cx="4572000" cy="3403600"/>
          </a:xfrm>
          <a:prstGeom prst="rect">
            <a:avLst/>
          </a:prstGeom>
        </p:spPr>
      </p:pic>
    </p:spTree>
    <p:extLst>
      <p:ext uri="{BB962C8B-B14F-4D97-AF65-F5344CB8AC3E}">
        <p14:creationId xmlns:p14="http://schemas.microsoft.com/office/powerpoint/2010/main" val="10287702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1FA21D8-5042-6D4A-93D8-B2AD63875C74}"/>
              </a:ext>
            </a:extLst>
          </p:cNvPr>
          <p:cNvSpPr>
            <a:spLocks noGrp="1"/>
          </p:cNvSpPr>
          <p:nvPr>
            <p:ph type="title"/>
          </p:nvPr>
        </p:nvSpPr>
        <p:spPr>
          <a:xfrm>
            <a:off x="1179226" y="448056"/>
            <a:ext cx="9833548" cy="1066802"/>
          </a:xfrm>
        </p:spPr>
        <p:txBody>
          <a:bodyPr>
            <a:normAutofit fontScale="90000"/>
          </a:bodyPr>
          <a:lstStyle/>
          <a:p>
            <a:r>
              <a:rPr lang="en-US" sz="4000" dirty="0">
                <a:solidFill>
                  <a:srgbClr val="3F3F3F"/>
                </a:solidFill>
              </a:rPr>
              <a:t>No petunias or whales were harmed in the making of this presentation.</a:t>
            </a:r>
          </a:p>
        </p:txBody>
      </p:sp>
      <p:sp>
        <p:nvSpPr>
          <p:cNvPr id="3" name="Content Placeholder 2">
            <a:extLst>
              <a:ext uri="{FF2B5EF4-FFF2-40B4-BE49-F238E27FC236}">
                <a16:creationId xmlns:a16="http://schemas.microsoft.com/office/drawing/2014/main" id="{C32E4060-7E42-BF47-AFAA-5FF3EE8B2D67}"/>
              </a:ext>
            </a:extLst>
          </p:cNvPr>
          <p:cNvSpPr>
            <a:spLocks noGrp="1"/>
          </p:cNvSpPr>
          <p:nvPr>
            <p:ph idx="1"/>
          </p:nvPr>
        </p:nvSpPr>
        <p:spPr>
          <a:xfrm>
            <a:off x="1179226" y="2427768"/>
            <a:ext cx="9833548" cy="3982175"/>
          </a:xfrm>
        </p:spPr>
        <p:txBody>
          <a:bodyPr anchor="ctr">
            <a:normAutofit fontScale="92500" lnSpcReduction="20000"/>
          </a:bodyPr>
          <a:lstStyle/>
          <a:p>
            <a:r>
              <a:rPr lang="en-US" sz="2400" dirty="0">
                <a:solidFill>
                  <a:srgbClr val="FFFFFF"/>
                </a:solidFill>
              </a:rPr>
              <a:t>Thumbing: </a:t>
            </a:r>
            <a:r>
              <a:rPr lang="en-US" sz="2400" dirty="0">
                <a:solidFill>
                  <a:srgbClr val="FFFFFF"/>
                </a:solidFill>
                <a:hlinkClick r:id="rId4"/>
              </a:rPr>
              <a:t>https://tinyurl.com/y6lhvyrh</a:t>
            </a:r>
            <a:r>
              <a:rPr lang="en-US" sz="2400" dirty="0">
                <a:solidFill>
                  <a:srgbClr val="FFFFFF"/>
                </a:solidFill>
              </a:rPr>
              <a:t> </a:t>
            </a:r>
          </a:p>
          <a:p>
            <a:r>
              <a:rPr lang="en-US" sz="2400" dirty="0">
                <a:solidFill>
                  <a:srgbClr val="FFFFFF"/>
                </a:solidFill>
              </a:rPr>
              <a:t>Sulking Marvin: </a:t>
            </a:r>
            <a:r>
              <a:rPr lang="en-US" sz="2400" dirty="0">
                <a:solidFill>
                  <a:srgbClr val="FFFFFF"/>
                </a:solidFill>
                <a:hlinkClick r:id="rId5"/>
              </a:rPr>
              <a:t>https://tinyurl.com/y6k29zt4</a:t>
            </a:r>
            <a:r>
              <a:rPr lang="en-US" sz="2400" dirty="0">
                <a:solidFill>
                  <a:srgbClr val="FFFFFF"/>
                </a:solidFill>
              </a:rPr>
              <a:t> </a:t>
            </a:r>
          </a:p>
          <a:p>
            <a:r>
              <a:rPr lang="en-US" sz="2400" dirty="0">
                <a:solidFill>
                  <a:srgbClr val="FFFFFF"/>
                </a:solidFill>
              </a:rPr>
              <a:t>Heart of Gold: </a:t>
            </a:r>
            <a:r>
              <a:rPr lang="en-US" sz="2400" dirty="0">
                <a:solidFill>
                  <a:srgbClr val="FFFFFF"/>
                </a:solidFill>
                <a:hlinkClick r:id="rId6"/>
              </a:rPr>
              <a:t>https://tinyurl.com/y569t6cy</a:t>
            </a:r>
            <a:r>
              <a:rPr lang="en-US" sz="2400" dirty="0">
                <a:solidFill>
                  <a:srgbClr val="FFFFFF"/>
                </a:solidFill>
              </a:rPr>
              <a:t> </a:t>
            </a:r>
          </a:p>
          <a:p>
            <a:r>
              <a:rPr lang="en-US" sz="2400" dirty="0">
                <a:solidFill>
                  <a:srgbClr val="FFFFFF"/>
                </a:solidFill>
              </a:rPr>
              <a:t>Brownian fluid: </a:t>
            </a:r>
            <a:r>
              <a:rPr lang="en-US" sz="2400" dirty="0">
                <a:solidFill>
                  <a:srgbClr val="FFFFFF"/>
                </a:solidFill>
                <a:hlinkClick r:id="rId7"/>
              </a:rPr>
              <a:t>https://tinyurl.com/y4jna8bd</a:t>
            </a:r>
            <a:r>
              <a:rPr lang="en-US" sz="2400" dirty="0">
                <a:solidFill>
                  <a:srgbClr val="FFFFFF"/>
                </a:solidFill>
              </a:rPr>
              <a:t> </a:t>
            </a:r>
          </a:p>
          <a:p>
            <a:r>
              <a:rPr lang="en-US" sz="2400" dirty="0">
                <a:solidFill>
                  <a:srgbClr val="FFFFFF"/>
                </a:solidFill>
              </a:rPr>
              <a:t>Zaphod asks: </a:t>
            </a:r>
            <a:r>
              <a:rPr lang="en-US" sz="2400" dirty="0">
                <a:solidFill>
                  <a:srgbClr val="FFFFFF"/>
                </a:solidFill>
                <a:hlinkClick r:id="rId8"/>
              </a:rPr>
              <a:t>https://tinyurl.com/y5jjjh8y</a:t>
            </a:r>
            <a:r>
              <a:rPr lang="en-US" sz="2400" dirty="0">
                <a:solidFill>
                  <a:srgbClr val="FFFFFF"/>
                </a:solidFill>
              </a:rPr>
              <a:t> </a:t>
            </a:r>
          </a:p>
          <a:p>
            <a:r>
              <a:rPr lang="en-US" sz="2400" dirty="0">
                <a:solidFill>
                  <a:srgbClr val="FFFFFF"/>
                </a:solidFill>
              </a:rPr>
              <a:t>Whale &amp; Petunia: </a:t>
            </a:r>
            <a:r>
              <a:rPr lang="en-US" sz="2400" dirty="0">
                <a:solidFill>
                  <a:srgbClr val="FFFFFF"/>
                </a:solidFill>
                <a:hlinkClick r:id="rId9"/>
              </a:rPr>
              <a:t>https://tinyurl.com/y2u56dam</a:t>
            </a:r>
            <a:endParaRPr lang="en-US" sz="2400" dirty="0">
              <a:solidFill>
                <a:srgbClr val="FFFFFF"/>
              </a:solidFill>
            </a:endParaRPr>
          </a:p>
          <a:p>
            <a:r>
              <a:rPr lang="en-US" sz="2400" dirty="0">
                <a:solidFill>
                  <a:srgbClr val="FFFFFF"/>
                </a:solidFill>
              </a:rPr>
              <a:t>Zaphod says: </a:t>
            </a:r>
            <a:r>
              <a:rPr lang="en-US" sz="2400" dirty="0">
                <a:solidFill>
                  <a:srgbClr val="FFFFFF"/>
                </a:solidFill>
                <a:hlinkClick r:id="rId10"/>
              </a:rPr>
              <a:t>https://tinyurl.com/y24psm7w</a:t>
            </a:r>
            <a:endParaRPr lang="en-US" sz="2400" dirty="0">
              <a:solidFill>
                <a:srgbClr val="FFFFFF"/>
              </a:solidFill>
            </a:endParaRPr>
          </a:p>
          <a:p>
            <a:r>
              <a:rPr lang="en-US" sz="2400" dirty="0">
                <a:solidFill>
                  <a:srgbClr val="FFFFFF"/>
                </a:solidFill>
              </a:rPr>
              <a:t>Time, Cost, Quality Triangle: </a:t>
            </a:r>
            <a:r>
              <a:rPr lang="en-US" sz="2400" dirty="0">
                <a:solidFill>
                  <a:srgbClr val="FFFFFF"/>
                </a:solidFill>
                <a:hlinkClick r:id="rId11"/>
              </a:rPr>
              <a:t>https://tinyurl.com/y2lpekw6</a:t>
            </a:r>
            <a:endParaRPr lang="en-US" sz="2400" dirty="0">
              <a:solidFill>
                <a:srgbClr val="FFFFFF"/>
              </a:solidFill>
            </a:endParaRPr>
          </a:p>
          <a:p>
            <a:r>
              <a:rPr lang="en-US" sz="2400" dirty="0">
                <a:solidFill>
                  <a:srgbClr val="FFFFFF"/>
                </a:solidFill>
              </a:rPr>
              <a:t>Marvin: </a:t>
            </a:r>
            <a:r>
              <a:rPr lang="en-US" sz="2400" dirty="0">
                <a:solidFill>
                  <a:srgbClr val="FFFFFF"/>
                </a:solidFill>
                <a:hlinkClick r:id="rId12"/>
              </a:rPr>
              <a:t>https://tinyurl.com/y5jwqc8z</a:t>
            </a:r>
            <a:endParaRPr lang="en-US" sz="2400" dirty="0">
              <a:solidFill>
                <a:srgbClr val="FFFFFF"/>
              </a:solidFill>
            </a:endParaRPr>
          </a:p>
          <a:p>
            <a:r>
              <a:rPr lang="en-US" sz="2400" dirty="0">
                <a:solidFill>
                  <a:srgbClr val="FFFFFF"/>
                </a:solidFill>
              </a:rPr>
              <a:t>Don’t Panic: </a:t>
            </a:r>
            <a:r>
              <a:rPr lang="en-US" sz="2400" dirty="0">
                <a:solidFill>
                  <a:srgbClr val="FFFFFF"/>
                </a:solidFill>
                <a:hlinkClick r:id="rId13"/>
              </a:rPr>
              <a:t>https://tinyurl.com/zzvlysg</a:t>
            </a:r>
            <a:endParaRPr lang="en-US" sz="2400" dirty="0">
              <a:solidFill>
                <a:srgbClr val="FFFFFF"/>
              </a:solidFill>
            </a:endParaRPr>
          </a:p>
          <a:p>
            <a:r>
              <a:rPr lang="en-US" sz="2400" dirty="0">
                <a:solidFill>
                  <a:srgbClr val="FFFFFF"/>
                </a:solidFill>
              </a:rPr>
              <a:t>Babel Fish: </a:t>
            </a:r>
            <a:r>
              <a:rPr lang="en-US" sz="2400" dirty="0">
                <a:solidFill>
                  <a:srgbClr val="FFFFFF"/>
                </a:solidFill>
                <a:hlinkClick r:id="rId14"/>
              </a:rPr>
              <a:t>https://tinyurl.com/yyrja93j</a:t>
            </a:r>
            <a:r>
              <a:rPr lang="en-US" sz="2400" dirty="0">
                <a:solidFill>
                  <a:srgbClr val="FFFFFF"/>
                </a:solidFill>
              </a:rPr>
              <a:t> </a:t>
            </a:r>
          </a:p>
        </p:txBody>
      </p:sp>
      <p:pic>
        <p:nvPicPr>
          <p:cNvPr id="4" name="Picture 3">
            <a:extLst>
              <a:ext uri="{FF2B5EF4-FFF2-40B4-BE49-F238E27FC236}">
                <a16:creationId xmlns:a16="http://schemas.microsoft.com/office/drawing/2014/main" id="{E263B24A-BF29-A34D-8FEA-DFA6B9A95D6D}"/>
              </a:ext>
            </a:extLst>
          </p:cNvPr>
          <p:cNvPicPr>
            <a:picLocks noChangeAspect="1"/>
          </p:cNvPicPr>
          <p:nvPr/>
        </p:nvPicPr>
        <p:blipFill>
          <a:blip r:embed="rId15"/>
          <a:stretch>
            <a:fillRect/>
          </a:stretch>
        </p:blipFill>
        <p:spPr>
          <a:xfrm>
            <a:off x="10377557" y="2760208"/>
            <a:ext cx="2404056" cy="2404056"/>
          </a:xfrm>
          <a:prstGeom prst="rect">
            <a:avLst/>
          </a:prstGeom>
        </p:spPr>
      </p:pic>
    </p:spTree>
    <p:extLst>
      <p:ext uri="{BB962C8B-B14F-4D97-AF65-F5344CB8AC3E}">
        <p14:creationId xmlns:p14="http://schemas.microsoft.com/office/powerpoint/2010/main" val="96707828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833DF-0D56-AB46-BDBC-4E7574631679}"/>
              </a:ext>
            </a:extLst>
          </p:cNvPr>
          <p:cNvSpPr>
            <a:spLocks noGrp="1"/>
          </p:cNvSpPr>
          <p:nvPr>
            <p:ph type="title"/>
          </p:nvPr>
        </p:nvSpPr>
        <p:spPr>
          <a:xfrm>
            <a:off x="838200" y="728662"/>
            <a:ext cx="3785513" cy="3728853"/>
          </a:xfrm>
          <a:noFill/>
        </p:spPr>
        <p:txBody>
          <a:bodyPr vert="horz" lIns="91440" tIns="45720" rIns="91440" bIns="45720" rtlCol="0" anchor="b">
            <a:normAutofit/>
          </a:bodyPr>
          <a:lstStyle/>
          <a:p>
            <a:r>
              <a:rPr lang="en-US" sz="5200"/>
              <a:t>Hope you enjoyed the trip!</a:t>
            </a:r>
          </a:p>
        </p:txBody>
      </p:sp>
      <p:pic>
        <p:nvPicPr>
          <p:cNvPr id="10242" name="Picture 2" descr="Advocatus Atheist: Don't Panic!">
            <a:extLst>
              <a:ext uri="{FF2B5EF4-FFF2-40B4-BE49-F238E27FC236}">
                <a16:creationId xmlns:a16="http://schemas.microsoft.com/office/drawing/2014/main" id="{67BFE4BE-B352-1E4D-A894-421C8C207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4519"/>
          <a:stretch/>
        </p:blipFill>
        <p:spPr bwMode="auto">
          <a:xfrm>
            <a:off x="5009505" y="10"/>
            <a:ext cx="718249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43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27CCF2E-BCF9-7E42-8F44-E7BBF1BDF480}"/>
              </a:ext>
            </a:extLst>
          </p:cNvPr>
          <p:cNvSpPr>
            <a:spLocks noGrp="1"/>
          </p:cNvSpPr>
          <p:nvPr>
            <p:ph type="title"/>
          </p:nvPr>
        </p:nvSpPr>
        <p:spPr>
          <a:xfrm>
            <a:off x="799817" y="2770632"/>
            <a:ext cx="4672584" cy="2101070"/>
          </a:xfrm>
        </p:spPr>
        <p:txBody>
          <a:bodyPr vert="horz" lIns="91440" tIns="45720" rIns="91440" bIns="45720" rtlCol="0" anchor="t">
            <a:normAutofit fontScale="90000"/>
          </a:bodyPr>
          <a:lstStyle/>
          <a:p>
            <a:r>
              <a:rPr lang="en-US" dirty="0">
                <a:solidFill>
                  <a:srgbClr val="000000"/>
                </a:solidFill>
              </a:rPr>
              <a:t>You shouldn’t need your towel. (But it’s always good to have one.)</a:t>
            </a:r>
          </a:p>
        </p:txBody>
      </p:sp>
      <p:sp>
        <p:nvSpPr>
          <p:cNvPr id="2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301 Moved Permanently">
            <a:extLst>
              <a:ext uri="{FF2B5EF4-FFF2-40B4-BE49-F238E27FC236}">
                <a16:creationId xmlns:a16="http://schemas.microsoft.com/office/drawing/2014/main" id="{39D5B0A2-B798-AA4E-9FD4-887DE8DED4F1}"/>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7159" r="5943" b="3"/>
          <a:stretch/>
        </p:blipFill>
        <p:spPr bwMode="auto">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69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312BAD73-C3E3-C24D-B747-42347DDC797A}"/>
              </a:ext>
            </a:extLst>
          </p:cNvPr>
          <p:cNvSpPr>
            <a:spLocks noGrp="1"/>
          </p:cNvSpPr>
          <p:nvPr>
            <p:ph type="title"/>
          </p:nvPr>
        </p:nvSpPr>
        <p:spPr>
          <a:xfrm>
            <a:off x="70842" y="2132921"/>
            <a:ext cx="4819650" cy="4004399"/>
          </a:xfrm>
        </p:spPr>
        <p:txBody>
          <a:bodyPr>
            <a:normAutofit/>
          </a:bodyPr>
          <a:lstStyle/>
          <a:p>
            <a:r>
              <a:rPr lang="en-US" dirty="0">
                <a:solidFill>
                  <a:srgbClr val="FFFFFF"/>
                </a:solidFill>
              </a:rPr>
              <a:t>Oh…hello….</a:t>
            </a:r>
            <a:br>
              <a:rPr lang="en-US" dirty="0">
                <a:solidFill>
                  <a:srgbClr val="FFFFFF"/>
                </a:solidFill>
              </a:rPr>
            </a:br>
            <a:r>
              <a:rPr lang="en-US" dirty="0">
                <a:solidFill>
                  <a:srgbClr val="FFFFFF"/>
                </a:solidFill>
              </a:rPr>
              <a:t>What’s a probabilistic data structure? *sigh* I’ll simplify it for you…</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203175-997D-C949-A595-9F2D54A188F4}"/>
              </a:ext>
            </a:extLst>
          </p:cNvPr>
          <p:cNvSpPr>
            <a:spLocks noGrp="1"/>
          </p:cNvSpPr>
          <p:nvPr>
            <p:ph idx="1"/>
          </p:nvPr>
        </p:nvSpPr>
        <p:spPr>
          <a:xfrm>
            <a:off x="6172200" y="804672"/>
            <a:ext cx="5221224" cy="5230368"/>
          </a:xfrm>
        </p:spPr>
        <p:txBody>
          <a:bodyPr anchor="ctr">
            <a:normAutofit/>
          </a:bodyPr>
          <a:lstStyle/>
          <a:p>
            <a:r>
              <a:rPr lang="en-US" sz="2400" dirty="0">
                <a:solidFill>
                  <a:srgbClr val="000000"/>
                </a:solidFill>
              </a:rPr>
              <a:t>Space-saving solution to gaining big data insights</a:t>
            </a:r>
          </a:p>
          <a:p>
            <a:r>
              <a:rPr lang="en-US" sz="2400" dirty="0">
                <a:solidFill>
                  <a:srgbClr val="000000"/>
                </a:solidFill>
              </a:rPr>
              <a:t>Represents a measurable aspect of the data, not the data itself</a:t>
            </a:r>
          </a:p>
          <a:p>
            <a:r>
              <a:rPr lang="en-US" sz="2400" dirty="0">
                <a:solidFill>
                  <a:srgbClr val="000000"/>
                </a:solidFill>
              </a:rPr>
              <a:t>Fast read/write operations</a:t>
            </a:r>
          </a:p>
          <a:p>
            <a:r>
              <a:rPr lang="en-US" sz="2400" dirty="0">
                <a:solidFill>
                  <a:srgbClr val="000000"/>
                </a:solidFill>
              </a:rPr>
              <a:t>Typically uses hashing (TB alert)</a:t>
            </a:r>
          </a:p>
          <a:p>
            <a:r>
              <a:rPr lang="en-US" sz="2400" dirty="0">
                <a:solidFill>
                  <a:srgbClr val="000000"/>
                </a:solidFill>
              </a:rPr>
              <a:t>Trades accuracy for speed and space</a:t>
            </a:r>
          </a:p>
          <a:p>
            <a:r>
              <a:rPr lang="en-US" sz="2400" dirty="0">
                <a:solidFill>
                  <a:srgbClr val="000000"/>
                </a:solidFill>
              </a:rPr>
              <a:t>Has certain guarantees for accuracy</a:t>
            </a:r>
          </a:p>
          <a:p>
            <a:r>
              <a:rPr lang="en-US" sz="2400" dirty="0">
                <a:solidFill>
                  <a:srgbClr val="000000"/>
                </a:solidFill>
              </a:rPr>
              <a:t>Often supports merging</a:t>
            </a:r>
          </a:p>
          <a:p>
            <a:r>
              <a:rPr lang="en-US" sz="2400" dirty="0">
                <a:solidFill>
                  <a:srgbClr val="000000"/>
                </a:solidFill>
              </a:rPr>
              <a:t>Good enough for rocket science? (sometimes)</a:t>
            </a:r>
          </a:p>
        </p:txBody>
      </p:sp>
      <p:pic>
        <p:nvPicPr>
          <p:cNvPr id="2060" name="Picture 12" descr="marvin front icons, free icons in The Hitchhiker's Guide TO The Galaxy, (Icon Search Engine)">
            <a:extLst>
              <a:ext uri="{FF2B5EF4-FFF2-40B4-BE49-F238E27FC236}">
                <a16:creationId xmlns:a16="http://schemas.microsoft.com/office/drawing/2014/main" id="{1993E7D0-3B55-6D4F-9140-EC9115199D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2880"/>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534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D328146-FBDB-8B4C-A224-60C2904487DE}"/>
              </a:ext>
            </a:extLst>
          </p:cNvPr>
          <p:cNvSpPr>
            <a:spLocks noGrp="1"/>
          </p:cNvSpPr>
          <p:nvPr>
            <p:ph type="title"/>
          </p:nvPr>
        </p:nvSpPr>
        <p:spPr>
          <a:xfrm>
            <a:off x="9052560" y="3291840"/>
            <a:ext cx="2926080" cy="2560320"/>
          </a:xfrm>
        </p:spPr>
        <p:txBody>
          <a:bodyPr vert="horz" lIns="91440" tIns="45720" rIns="91440" bIns="45720" rtlCol="0" anchor="b">
            <a:normAutofit fontScale="90000"/>
          </a:bodyPr>
          <a:lstStyle/>
          <a:p>
            <a:r>
              <a:rPr lang="en-US" sz="3400" dirty="0"/>
              <a:t>Zaphod says:</a:t>
            </a:r>
            <a:br>
              <a:rPr lang="en-US" sz="3400" dirty="0"/>
            </a:br>
            <a:r>
              <a:rPr lang="en-US" sz="3400" dirty="0"/>
              <a:t>“When you want something done poorly, I’m our man!”</a:t>
            </a:r>
          </a:p>
        </p:txBody>
      </p:sp>
      <p:sp>
        <p:nvSpPr>
          <p:cNvPr id="9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3074" name="Picture 2" descr="Time, Cost, Quality: Which Ones Do You Choose for Your App? - Anadea">
            <a:extLst>
              <a:ext uri="{FF2B5EF4-FFF2-40B4-BE49-F238E27FC236}">
                <a16:creationId xmlns:a16="http://schemas.microsoft.com/office/drawing/2014/main" id="{6D4863F7-6DDC-714F-9AC9-EA3DCDB4EEA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1228" r="10325" b="-2"/>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descr="The Active Scrawler: Best flying characters in fiction">
            <a:extLst>
              <a:ext uri="{FF2B5EF4-FFF2-40B4-BE49-F238E27FC236}">
                <a16:creationId xmlns:a16="http://schemas.microsoft.com/office/drawing/2014/main" id="{4E230C58-2AA7-C544-A529-09F1A3647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8320" y="548640"/>
            <a:ext cx="2039842" cy="28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51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B74E9B86-2B13-4C43-8085-44FE6525062A}"/>
              </a:ext>
            </a:extLst>
          </p:cNvPr>
          <p:cNvSpPr>
            <a:spLocks noGrp="1"/>
          </p:cNvSpPr>
          <p:nvPr>
            <p:ph type="title"/>
          </p:nvPr>
        </p:nvSpPr>
        <p:spPr>
          <a:xfrm>
            <a:off x="2606040" y="987552"/>
            <a:ext cx="6955124" cy="1066802"/>
          </a:xfrm>
        </p:spPr>
        <p:txBody>
          <a:bodyPr>
            <a:normAutofit/>
          </a:bodyPr>
          <a:lstStyle/>
          <a:p>
            <a:pPr algn="ctr"/>
            <a:r>
              <a:rPr lang="en-US" sz="4000" dirty="0">
                <a:solidFill>
                  <a:srgbClr val="FFFFFF"/>
                </a:solidFill>
              </a:rPr>
              <a:t>So, what’s the probabilistic part?</a:t>
            </a:r>
          </a:p>
        </p:txBody>
      </p:sp>
      <p:sp>
        <p:nvSpPr>
          <p:cNvPr id="3" name="Content Placeholder 2">
            <a:extLst>
              <a:ext uri="{FF2B5EF4-FFF2-40B4-BE49-F238E27FC236}">
                <a16:creationId xmlns:a16="http://schemas.microsoft.com/office/drawing/2014/main" id="{D9EF6493-6DB5-094D-B98D-9C120B4763A0}"/>
              </a:ext>
            </a:extLst>
          </p:cNvPr>
          <p:cNvSpPr>
            <a:spLocks noGrp="1"/>
          </p:cNvSpPr>
          <p:nvPr>
            <p:ph idx="1"/>
          </p:nvPr>
        </p:nvSpPr>
        <p:spPr>
          <a:xfrm>
            <a:off x="2618437" y="2371725"/>
            <a:ext cx="6955124" cy="3038475"/>
          </a:xfrm>
        </p:spPr>
        <p:txBody>
          <a:bodyPr anchor="t">
            <a:normAutofit/>
          </a:bodyPr>
          <a:lstStyle/>
          <a:p>
            <a:r>
              <a:rPr lang="en-US" sz="2400" dirty="0">
                <a:solidFill>
                  <a:srgbClr val="FFFFFF"/>
                </a:solidFill>
              </a:rPr>
              <a:t>There is some probability of error, false positives, overcounts, etc.</a:t>
            </a:r>
          </a:p>
          <a:p>
            <a:r>
              <a:rPr lang="en-US" sz="2400" dirty="0">
                <a:solidFill>
                  <a:srgbClr val="FFFFFF"/>
                </a:solidFill>
              </a:rPr>
              <a:t>This probability can be controlled for:</a:t>
            </a:r>
          </a:p>
          <a:p>
            <a:pPr lvl="1"/>
            <a:r>
              <a:rPr lang="en-US" sz="2000" dirty="0">
                <a:solidFill>
                  <a:srgbClr val="FFFFFF"/>
                </a:solidFill>
              </a:rPr>
              <a:t>Quality and/or number of hashing algorithms used</a:t>
            </a:r>
          </a:p>
          <a:p>
            <a:pPr lvl="1"/>
            <a:r>
              <a:rPr lang="en-US" sz="2000" dirty="0">
                <a:solidFill>
                  <a:srgbClr val="FFFFFF"/>
                </a:solidFill>
              </a:rPr>
              <a:t>Width (constant) of the data storage</a:t>
            </a:r>
          </a:p>
        </p:txBody>
      </p:sp>
      <p:pic>
        <p:nvPicPr>
          <p:cNvPr id="4106" name="Picture 10">
            <a:extLst>
              <a:ext uri="{FF2B5EF4-FFF2-40B4-BE49-F238E27FC236}">
                <a16:creationId xmlns:a16="http://schemas.microsoft.com/office/drawing/2014/main" id="{FEC7C373-731E-4F47-B467-25942B442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6880" y="-91440"/>
            <a:ext cx="2712720" cy="2712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2084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pic>
        <p:nvPicPr>
          <p:cNvPr id="4" name="Picture 3">
            <a:extLst>
              <a:ext uri="{FF2B5EF4-FFF2-40B4-BE49-F238E27FC236}">
                <a16:creationId xmlns:a16="http://schemas.microsoft.com/office/drawing/2014/main" id="{3CCD2700-950E-BB4F-BC16-355FA31F2507}"/>
              </a:ext>
            </a:extLst>
          </p:cNvPr>
          <p:cNvPicPr>
            <a:picLocks noChangeAspect="1"/>
          </p:cNvPicPr>
          <p:nvPr/>
        </p:nvPicPr>
        <p:blipFill>
          <a:blip r:embed="rId4"/>
          <a:stretch>
            <a:fillRect/>
          </a:stretch>
        </p:blipFill>
        <p:spPr>
          <a:xfrm>
            <a:off x="457200" y="457200"/>
            <a:ext cx="1422400" cy="2184400"/>
          </a:xfrm>
          <a:prstGeom prst="rect">
            <a:avLst/>
          </a:prstGeom>
        </p:spPr>
      </p:pic>
      <p:sp>
        <p:nvSpPr>
          <p:cNvPr id="2" name="Title 1">
            <a:extLst>
              <a:ext uri="{FF2B5EF4-FFF2-40B4-BE49-F238E27FC236}">
                <a16:creationId xmlns:a16="http://schemas.microsoft.com/office/drawing/2014/main" id="{40582344-A30F-C54C-A2AE-BDBB77F4F05A}"/>
              </a:ext>
            </a:extLst>
          </p:cNvPr>
          <p:cNvSpPr>
            <a:spLocks noGrp="1"/>
          </p:cNvSpPr>
          <p:nvPr>
            <p:ph type="title"/>
          </p:nvPr>
        </p:nvSpPr>
        <p:spPr>
          <a:xfrm>
            <a:off x="1870285" y="1149180"/>
            <a:ext cx="3214092" cy="4218672"/>
          </a:xfrm>
        </p:spPr>
        <p:txBody>
          <a:bodyPr>
            <a:normAutofit/>
          </a:bodyPr>
          <a:lstStyle/>
          <a:p>
            <a:r>
              <a:rPr lang="en-US" dirty="0">
                <a:solidFill>
                  <a:srgbClr val="3F3F3F"/>
                </a:solidFill>
              </a:rPr>
              <a:t>Who is this character? RedisBloom who?</a:t>
            </a:r>
          </a:p>
        </p:txBody>
      </p:sp>
      <p:sp>
        <p:nvSpPr>
          <p:cNvPr id="3" name="Content Placeholder 2">
            <a:extLst>
              <a:ext uri="{FF2B5EF4-FFF2-40B4-BE49-F238E27FC236}">
                <a16:creationId xmlns:a16="http://schemas.microsoft.com/office/drawing/2014/main" id="{B588CE88-C380-194D-9285-1DB9EA731371}"/>
              </a:ext>
            </a:extLst>
          </p:cNvPr>
          <p:cNvSpPr>
            <a:spLocks noGrp="1"/>
          </p:cNvSpPr>
          <p:nvPr>
            <p:ph idx="1"/>
          </p:nvPr>
        </p:nvSpPr>
        <p:spPr>
          <a:xfrm>
            <a:off x="6305550" y="1032987"/>
            <a:ext cx="5246370" cy="4792027"/>
          </a:xfrm>
        </p:spPr>
        <p:txBody>
          <a:bodyPr anchor="ctr">
            <a:normAutofit/>
          </a:bodyPr>
          <a:lstStyle/>
          <a:p>
            <a:r>
              <a:rPr lang="en-US" sz="2400" dirty="0">
                <a:solidFill>
                  <a:srgbClr val="FFFFFF"/>
                </a:solidFill>
                <a:hlinkClick r:id="rId5"/>
              </a:rPr>
              <a:t>Redis</a:t>
            </a:r>
            <a:r>
              <a:rPr lang="en-US" sz="2400" dirty="0">
                <a:solidFill>
                  <a:srgbClr val="FFFFFF"/>
                </a:solidFill>
              </a:rPr>
              <a:t> is an open-source, in-memory data structure store</a:t>
            </a:r>
          </a:p>
          <a:p>
            <a:r>
              <a:rPr lang="en-US" sz="2400" dirty="0">
                <a:solidFill>
                  <a:srgbClr val="FFFFFF"/>
                </a:solidFill>
                <a:hlinkClick r:id="rId6"/>
              </a:rPr>
              <a:t>RedisBloom</a:t>
            </a:r>
            <a:r>
              <a:rPr lang="en-US" sz="2400" dirty="0">
                <a:solidFill>
                  <a:srgbClr val="FFFFFF"/>
                </a:solidFill>
              </a:rPr>
              <a:t> is a Redis Module</a:t>
            </a:r>
          </a:p>
          <a:p>
            <a:r>
              <a:rPr lang="en-US" sz="2400" dirty="0">
                <a:solidFill>
                  <a:srgbClr val="FFFFFF"/>
                </a:solidFill>
                <a:hlinkClick r:id="rId7"/>
              </a:rPr>
              <a:t>Redis Modules</a:t>
            </a:r>
            <a:r>
              <a:rPr lang="en-US" sz="2400" dirty="0">
                <a:solidFill>
                  <a:srgbClr val="FFFFFF"/>
                </a:solidFill>
              </a:rPr>
              <a:t> allow for extending Redis functionality via a public API</a:t>
            </a:r>
          </a:p>
          <a:p>
            <a:r>
              <a:rPr lang="en-US" sz="2400" dirty="0">
                <a:solidFill>
                  <a:srgbClr val="FFFFFF"/>
                </a:solidFill>
              </a:rPr>
              <a:t>Providing four probabilistic data structures: a scalable </a:t>
            </a:r>
            <a:r>
              <a:rPr lang="en-US" sz="2400" b="1" dirty="0">
                <a:solidFill>
                  <a:srgbClr val="FFFFFF"/>
                </a:solidFill>
              </a:rPr>
              <a:t>Bloom filter,</a:t>
            </a:r>
            <a:r>
              <a:rPr lang="en-US" sz="2400" dirty="0">
                <a:solidFill>
                  <a:srgbClr val="FFFFFF"/>
                </a:solidFill>
              </a:rPr>
              <a:t> a </a:t>
            </a:r>
            <a:r>
              <a:rPr lang="en-US" sz="2400" b="1" dirty="0">
                <a:solidFill>
                  <a:srgbClr val="FFFFFF"/>
                </a:solidFill>
              </a:rPr>
              <a:t>cuckoo filter</a:t>
            </a:r>
            <a:r>
              <a:rPr lang="en-US" sz="2400" dirty="0">
                <a:solidFill>
                  <a:srgbClr val="FFFFFF"/>
                </a:solidFill>
              </a:rPr>
              <a:t>, a </a:t>
            </a:r>
            <a:r>
              <a:rPr lang="en-US" sz="2400" b="1" dirty="0">
                <a:solidFill>
                  <a:srgbClr val="FFFFFF"/>
                </a:solidFill>
              </a:rPr>
              <a:t>count-min sketch</a:t>
            </a:r>
            <a:r>
              <a:rPr lang="en-US" sz="2400" dirty="0">
                <a:solidFill>
                  <a:srgbClr val="FFFFFF"/>
                </a:solidFill>
              </a:rPr>
              <a:t>, and a </a:t>
            </a:r>
            <a:r>
              <a:rPr lang="en-US" sz="2400" b="1" dirty="0">
                <a:solidFill>
                  <a:srgbClr val="FFFFFF"/>
                </a:solidFill>
              </a:rPr>
              <a:t>top-k</a:t>
            </a:r>
          </a:p>
        </p:txBody>
      </p:sp>
    </p:spTree>
    <p:extLst>
      <p:ext uri="{BB962C8B-B14F-4D97-AF65-F5344CB8AC3E}">
        <p14:creationId xmlns:p14="http://schemas.microsoft.com/office/powerpoint/2010/main" val="20834239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545C6806-7AFD-6448-900D-4DF0935CDE41}"/>
              </a:ext>
            </a:extLst>
          </p:cNvPr>
          <p:cNvSpPr>
            <a:spLocks noGrp="1"/>
          </p:cNvSpPr>
          <p:nvPr>
            <p:ph type="title"/>
          </p:nvPr>
        </p:nvSpPr>
        <p:spPr>
          <a:xfrm>
            <a:off x="2618437" y="991262"/>
            <a:ext cx="6955124" cy="1066802"/>
          </a:xfrm>
        </p:spPr>
        <p:txBody>
          <a:bodyPr>
            <a:normAutofit/>
          </a:bodyPr>
          <a:lstStyle/>
          <a:p>
            <a:pPr algn="ctr"/>
            <a:r>
              <a:rPr lang="en-US" sz="4000" dirty="0">
                <a:solidFill>
                  <a:srgbClr val="FFFFFF"/>
                </a:solidFill>
              </a:rPr>
              <a:t>What do you want to know?</a:t>
            </a:r>
          </a:p>
        </p:txBody>
      </p:sp>
      <p:sp>
        <p:nvSpPr>
          <p:cNvPr id="3" name="Content Placeholder 2">
            <a:extLst>
              <a:ext uri="{FF2B5EF4-FFF2-40B4-BE49-F238E27FC236}">
                <a16:creationId xmlns:a16="http://schemas.microsoft.com/office/drawing/2014/main" id="{8D5D0513-5272-914B-A38F-1082EADE1BE8}"/>
              </a:ext>
            </a:extLst>
          </p:cNvPr>
          <p:cNvSpPr>
            <a:spLocks noGrp="1"/>
          </p:cNvSpPr>
          <p:nvPr>
            <p:ph idx="1"/>
          </p:nvPr>
        </p:nvSpPr>
        <p:spPr>
          <a:xfrm>
            <a:off x="2618437" y="2371725"/>
            <a:ext cx="6955124" cy="3038475"/>
          </a:xfrm>
        </p:spPr>
        <p:txBody>
          <a:bodyPr anchor="t">
            <a:normAutofit lnSpcReduction="10000"/>
          </a:bodyPr>
          <a:lstStyle/>
          <a:p>
            <a:r>
              <a:rPr lang="en-US" sz="2400" dirty="0">
                <a:solidFill>
                  <a:srgbClr val="FFFFFF"/>
                </a:solidFill>
                <a:hlinkClick r:id="rId4"/>
              </a:rPr>
              <a:t>Bloom</a:t>
            </a:r>
            <a:r>
              <a:rPr lang="en-US" sz="2400" dirty="0">
                <a:solidFill>
                  <a:srgbClr val="FFFFFF"/>
                </a:solidFill>
              </a:rPr>
              <a:t> &amp; </a:t>
            </a:r>
            <a:r>
              <a:rPr lang="en-US" sz="2400" dirty="0">
                <a:solidFill>
                  <a:srgbClr val="FFFFFF"/>
                </a:solidFill>
                <a:hlinkClick r:id="rId5"/>
              </a:rPr>
              <a:t>Cuckoo</a:t>
            </a:r>
            <a:r>
              <a:rPr lang="en-US" sz="2400" dirty="0">
                <a:solidFill>
                  <a:srgbClr val="FFFFFF"/>
                </a:solidFill>
              </a:rPr>
              <a:t> Filters – Is the element a member of the set?</a:t>
            </a:r>
          </a:p>
          <a:p>
            <a:r>
              <a:rPr lang="en-US" sz="2400" dirty="0">
                <a:solidFill>
                  <a:srgbClr val="FFFFFF"/>
                </a:solidFill>
                <a:hlinkClick r:id="rId6"/>
              </a:rPr>
              <a:t>Count-Min Sketch</a:t>
            </a:r>
            <a:r>
              <a:rPr lang="en-US" sz="2400" dirty="0">
                <a:solidFill>
                  <a:srgbClr val="FFFFFF"/>
                </a:solidFill>
              </a:rPr>
              <a:t> – How many of an element is in a stream?</a:t>
            </a:r>
          </a:p>
          <a:p>
            <a:r>
              <a:rPr lang="en-US" sz="2400" dirty="0">
                <a:solidFill>
                  <a:srgbClr val="FFFFFF"/>
                </a:solidFill>
                <a:hlinkClick r:id="rId7"/>
              </a:rPr>
              <a:t>Top-K</a:t>
            </a:r>
            <a:r>
              <a:rPr lang="en-US" sz="2400" dirty="0">
                <a:solidFill>
                  <a:srgbClr val="FFFFFF"/>
                </a:solidFill>
              </a:rPr>
              <a:t> – What are the </a:t>
            </a:r>
            <a:r>
              <a:rPr lang="en-US" sz="2400" i="1" dirty="0">
                <a:solidFill>
                  <a:srgbClr val="FFFFFF"/>
                </a:solidFill>
              </a:rPr>
              <a:t>k</a:t>
            </a:r>
            <a:r>
              <a:rPr lang="en-US" sz="2400" dirty="0">
                <a:solidFill>
                  <a:srgbClr val="FFFFFF"/>
                </a:solidFill>
              </a:rPr>
              <a:t> most frequently seen elements?</a:t>
            </a:r>
          </a:p>
          <a:p>
            <a:endParaRPr lang="en-US" sz="2400" dirty="0">
              <a:solidFill>
                <a:srgbClr val="FFFFFF"/>
              </a:solidFill>
            </a:endParaRPr>
          </a:p>
          <a:p>
            <a:pPr marL="0" indent="0" algn="ctr">
              <a:buNone/>
            </a:pPr>
            <a:r>
              <a:rPr lang="en-US" sz="2400" dirty="0">
                <a:solidFill>
                  <a:srgbClr val="FFFFFF"/>
                </a:solidFill>
              </a:rPr>
              <a:t>Each of these extends the prior’s concept.</a:t>
            </a:r>
          </a:p>
        </p:txBody>
      </p:sp>
      <p:pic>
        <p:nvPicPr>
          <p:cNvPr id="6" name="Picture 5">
            <a:extLst>
              <a:ext uri="{FF2B5EF4-FFF2-40B4-BE49-F238E27FC236}">
                <a16:creationId xmlns:a16="http://schemas.microsoft.com/office/drawing/2014/main" id="{131545F9-392B-8745-BB4D-B6F938BB3E84}"/>
              </a:ext>
            </a:extLst>
          </p:cNvPr>
          <p:cNvPicPr>
            <a:picLocks noChangeAspect="1"/>
          </p:cNvPicPr>
          <p:nvPr/>
        </p:nvPicPr>
        <p:blipFill>
          <a:blip r:embed="rId8"/>
          <a:stretch>
            <a:fillRect/>
          </a:stretch>
        </p:blipFill>
        <p:spPr>
          <a:xfrm>
            <a:off x="263083" y="305132"/>
            <a:ext cx="1422400" cy="2184400"/>
          </a:xfrm>
          <a:prstGeom prst="rect">
            <a:avLst/>
          </a:prstGeom>
        </p:spPr>
      </p:pic>
      <p:pic>
        <p:nvPicPr>
          <p:cNvPr id="7" name="Picture 12" descr="marvin front icons, free icons in The Hitchhiker's Guide TO The Galaxy, (Icon Search Engine)">
            <a:extLst>
              <a:ext uri="{FF2B5EF4-FFF2-40B4-BE49-F238E27FC236}">
                <a16:creationId xmlns:a16="http://schemas.microsoft.com/office/drawing/2014/main" id="{A8552973-5EF9-A547-9D96-7724366D5D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85448" y="2371725"/>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087421-7540-C14E-89E7-01A16AF12AF7}"/>
              </a:ext>
            </a:extLst>
          </p:cNvPr>
          <p:cNvSpPr txBox="1"/>
          <p:nvPr/>
        </p:nvSpPr>
        <p:spPr>
          <a:xfrm>
            <a:off x="333448" y="2489532"/>
            <a:ext cx="1281670" cy="1077218"/>
          </a:xfrm>
          <a:prstGeom prst="rect">
            <a:avLst/>
          </a:prstGeom>
          <a:noFill/>
        </p:spPr>
        <p:txBody>
          <a:bodyPr wrap="square" rtlCol="0">
            <a:spAutoFit/>
          </a:bodyPr>
          <a:lstStyle/>
          <a:p>
            <a:r>
              <a:rPr lang="en-US" sz="3200" dirty="0">
                <a:solidFill>
                  <a:schemeClr val="bg1"/>
                </a:solidFill>
              </a:rPr>
              <a:t>Come again?</a:t>
            </a:r>
          </a:p>
        </p:txBody>
      </p:sp>
      <p:sp>
        <p:nvSpPr>
          <p:cNvPr id="5" name="TextBox 4">
            <a:extLst>
              <a:ext uri="{FF2B5EF4-FFF2-40B4-BE49-F238E27FC236}">
                <a16:creationId xmlns:a16="http://schemas.microsoft.com/office/drawing/2014/main" id="{E34A5DBC-4BA1-BF43-A6ED-B431783A3900}"/>
              </a:ext>
            </a:extLst>
          </p:cNvPr>
          <p:cNvSpPr txBox="1"/>
          <p:nvPr/>
        </p:nvSpPr>
        <p:spPr>
          <a:xfrm>
            <a:off x="10281658" y="4795897"/>
            <a:ext cx="1878722" cy="2062103"/>
          </a:xfrm>
          <a:prstGeom prst="rect">
            <a:avLst/>
          </a:prstGeom>
          <a:solidFill>
            <a:schemeClr val="tx1"/>
          </a:solidFill>
        </p:spPr>
        <p:txBody>
          <a:bodyPr wrap="square" rtlCol="0">
            <a:spAutoFit/>
          </a:bodyPr>
          <a:lstStyle/>
          <a:p>
            <a:r>
              <a:rPr lang="en-US" sz="3200" dirty="0">
                <a:solidFill>
                  <a:schemeClr val="accent1"/>
                </a:solidFill>
              </a:rPr>
              <a:t>Allow me (to under-stand it for you).</a:t>
            </a:r>
          </a:p>
        </p:txBody>
      </p:sp>
    </p:spTree>
    <p:extLst>
      <p:ext uri="{BB962C8B-B14F-4D97-AF65-F5344CB8AC3E}">
        <p14:creationId xmlns:p14="http://schemas.microsoft.com/office/powerpoint/2010/main" val="715989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CC09E4-F533-1E4B-B5F8-38A1B9B59AF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hlinkClick r:id="rId4"/>
              </a:rPr>
              <a:t>Bloom Filter</a:t>
            </a:r>
            <a:endParaRPr lang="en-US" sz="4000" dirty="0">
              <a:solidFill>
                <a:srgbClr val="FFFFFF"/>
              </a:solidFill>
            </a:endParaRPr>
          </a:p>
        </p:txBody>
      </p:sp>
      <p:sp>
        <p:nvSpPr>
          <p:cNvPr id="6" name="TextBox 5">
            <a:extLst>
              <a:ext uri="{FF2B5EF4-FFF2-40B4-BE49-F238E27FC236}">
                <a16:creationId xmlns:a16="http://schemas.microsoft.com/office/drawing/2014/main" id="{DFDF7E4B-96F0-4241-A1DF-CC3CEF9F5527}"/>
              </a:ext>
            </a:extLst>
          </p:cNvPr>
          <p:cNvSpPr txBox="1"/>
          <p:nvPr/>
        </p:nvSpPr>
        <p:spPr>
          <a:xfrm>
            <a:off x="1361546" y="3741683"/>
            <a:ext cx="9468604" cy="369332"/>
          </a:xfrm>
          <a:prstGeom prst="rect">
            <a:avLst/>
          </a:prstGeom>
          <a:noFill/>
        </p:spPr>
        <p:txBody>
          <a:bodyPr wrap="square" rtlCol="0">
            <a:spAutoFit/>
          </a:bodyPr>
          <a:lstStyle/>
          <a:p>
            <a:r>
              <a:rPr lang="en-US" dirty="0"/>
              <a:t>indexes -&gt; hf1(value) % </a:t>
            </a:r>
            <a:r>
              <a:rPr lang="en-US" dirty="0" err="1"/>
              <a:t>array.Length</a:t>
            </a:r>
            <a:r>
              <a:rPr lang="en-US" dirty="0"/>
              <a:t>, hf2(value) % </a:t>
            </a:r>
            <a:r>
              <a:rPr lang="en-US" dirty="0" err="1"/>
              <a:t>array.Length</a:t>
            </a:r>
            <a:r>
              <a:rPr lang="en-US" dirty="0"/>
              <a:t>, hf3(value) % </a:t>
            </a:r>
            <a:r>
              <a:rPr lang="en-US" dirty="0" err="1"/>
              <a:t>array.Length</a:t>
            </a:r>
            <a:endParaRPr lang="en-US" dirty="0"/>
          </a:p>
        </p:txBody>
      </p:sp>
      <p:sp>
        <p:nvSpPr>
          <p:cNvPr id="7" name="TextBox 6">
            <a:extLst>
              <a:ext uri="{FF2B5EF4-FFF2-40B4-BE49-F238E27FC236}">
                <a16:creationId xmlns:a16="http://schemas.microsoft.com/office/drawing/2014/main" id="{33B4E509-EA7E-FF4A-BBE2-508AD4C7BA8D}"/>
              </a:ext>
            </a:extLst>
          </p:cNvPr>
          <p:cNvSpPr txBox="1"/>
          <p:nvPr/>
        </p:nvSpPr>
        <p:spPr>
          <a:xfrm>
            <a:off x="1361546" y="4193628"/>
            <a:ext cx="9468604" cy="369332"/>
          </a:xfrm>
          <a:prstGeom prst="rect">
            <a:avLst/>
          </a:prstGeom>
          <a:noFill/>
        </p:spPr>
        <p:txBody>
          <a:bodyPr wrap="square" rtlCol="0">
            <a:spAutoFit/>
          </a:bodyPr>
          <a:lstStyle/>
          <a:p>
            <a:r>
              <a:rPr lang="en-US" dirty="0"/>
              <a:t>“foo” -&gt; 3, 5, 7</a:t>
            </a:r>
          </a:p>
        </p:txBody>
      </p:sp>
      <p:pic>
        <p:nvPicPr>
          <p:cNvPr id="13" name="Picture 12">
            <a:extLst>
              <a:ext uri="{FF2B5EF4-FFF2-40B4-BE49-F238E27FC236}">
                <a16:creationId xmlns:a16="http://schemas.microsoft.com/office/drawing/2014/main" id="{D149D4CC-D68E-9841-AF99-ED3F0BB77ECF}"/>
              </a:ext>
            </a:extLst>
          </p:cNvPr>
          <p:cNvPicPr>
            <a:picLocks noChangeAspect="1"/>
          </p:cNvPicPr>
          <p:nvPr/>
        </p:nvPicPr>
        <p:blipFill>
          <a:blip r:embed="rId5"/>
          <a:stretch>
            <a:fillRect/>
          </a:stretch>
        </p:blipFill>
        <p:spPr>
          <a:xfrm>
            <a:off x="1361546" y="2782770"/>
            <a:ext cx="9512300" cy="876300"/>
          </a:xfrm>
          <a:prstGeom prst="rect">
            <a:avLst/>
          </a:prstGeom>
        </p:spPr>
      </p:pic>
      <p:sp>
        <p:nvSpPr>
          <p:cNvPr id="16" name="TextBox 15">
            <a:extLst>
              <a:ext uri="{FF2B5EF4-FFF2-40B4-BE49-F238E27FC236}">
                <a16:creationId xmlns:a16="http://schemas.microsoft.com/office/drawing/2014/main" id="{D9FF55AD-8872-754B-BBCC-9AF4E4E3731A}"/>
              </a:ext>
            </a:extLst>
          </p:cNvPr>
          <p:cNvSpPr txBox="1"/>
          <p:nvPr/>
        </p:nvSpPr>
        <p:spPr>
          <a:xfrm>
            <a:off x="5563673" y="3155649"/>
            <a:ext cx="682581" cy="369332"/>
          </a:xfrm>
          <a:prstGeom prst="rect">
            <a:avLst/>
          </a:prstGeom>
          <a:noFill/>
        </p:spPr>
        <p:txBody>
          <a:bodyPr wrap="square" rtlCol="0">
            <a:spAutoFit/>
          </a:bodyPr>
          <a:lstStyle/>
          <a:p>
            <a:pPr algn="ctr"/>
            <a:r>
              <a:rPr lang="en-US" dirty="0"/>
              <a:t>1</a:t>
            </a:r>
          </a:p>
        </p:txBody>
      </p:sp>
      <p:sp>
        <p:nvSpPr>
          <p:cNvPr id="17" name="TextBox 16">
            <a:extLst>
              <a:ext uri="{FF2B5EF4-FFF2-40B4-BE49-F238E27FC236}">
                <a16:creationId xmlns:a16="http://schemas.microsoft.com/office/drawing/2014/main" id="{1CDC7801-5CD5-A94F-B8FA-876FD352ECF8}"/>
              </a:ext>
            </a:extLst>
          </p:cNvPr>
          <p:cNvSpPr txBox="1"/>
          <p:nvPr/>
        </p:nvSpPr>
        <p:spPr>
          <a:xfrm>
            <a:off x="7081234" y="3159745"/>
            <a:ext cx="682581" cy="369332"/>
          </a:xfrm>
          <a:prstGeom prst="rect">
            <a:avLst/>
          </a:prstGeom>
          <a:noFill/>
        </p:spPr>
        <p:txBody>
          <a:bodyPr wrap="square" rtlCol="0">
            <a:spAutoFit/>
          </a:bodyPr>
          <a:lstStyle/>
          <a:p>
            <a:pPr algn="ctr"/>
            <a:r>
              <a:rPr lang="en-US" dirty="0"/>
              <a:t>1</a:t>
            </a:r>
          </a:p>
        </p:txBody>
      </p:sp>
      <p:sp>
        <p:nvSpPr>
          <p:cNvPr id="18" name="TextBox 17">
            <a:extLst>
              <a:ext uri="{FF2B5EF4-FFF2-40B4-BE49-F238E27FC236}">
                <a16:creationId xmlns:a16="http://schemas.microsoft.com/office/drawing/2014/main" id="{6F3A757C-AAA4-FF4A-8173-D2E306D3F84D}"/>
              </a:ext>
            </a:extLst>
          </p:cNvPr>
          <p:cNvSpPr txBox="1"/>
          <p:nvPr/>
        </p:nvSpPr>
        <p:spPr>
          <a:xfrm>
            <a:off x="8598795" y="3155649"/>
            <a:ext cx="682581" cy="369332"/>
          </a:xfrm>
          <a:prstGeom prst="rect">
            <a:avLst/>
          </a:prstGeom>
          <a:noFill/>
        </p:spPr>
        <p:txBody>
          <a:bodyPr wrap="square" rtlCol="0">
            <a:spAutoFit/>
          </a:bodyPr>
          <a:lstStyle/>
          <a:p>
            <a:pPr algn="ctr"/>
            <a:r>
              <a:rPr lang="en-US" dirty="0"/>
              <a:t>1</a:t>
            </a:r>
          </a:p>
        </p:txBody>
      </p:sp>
      <p:sp>
        <p:nvSpPr>
          <p:cNvPr id="19" name="TextBox 18">
            <a:extLst>
              <a:ext uri="{FF2B5EF4-FFF2-40B4-BE49-F238E27FC236}">
                <a16:creationId xmlns:a16="http://schemas.microsoft.com/office/drawing/2014/main" id="{2F82EFA8-AC4E-684E-9C7F-B795DEC43BBF}"/>
              </a:ext>
            </a:extLst>
          </p:cNvPr>
          <p:cNvSpPr txBox="1"/>
          <p:nvPr/>
        </p:nvSpPr>
        <p:spPr>
          <a:xfrm>
            <a:off x="1361546" y="4645573"/>
            <a:ext cx="2914240" cy="369332"/>
          </a:xfrm>
          <a:prstGeom prst="rect">
            <a:avLst/>
          </a:prstGeom>
          <a:noFill/>
        </p:spPr>
        <p:txBody>
          <a:bodyPr wrap="square" rtlCol="0">
            <a:spAutoFit/>
          </a:bodyPr>
          <a:lstStyle/>
          <a:p>
            <a:r>
              <a:rPr lang="en-US" dirty="0"/>
              <a:t>Is “foo” in the set? -&gt; 3, 5, 7</a:t>
            </a:r>
          </a:p>
        </p:txBody>
      </p:sp>
      <p:sp>
        <p:nvSpPr>
          <p:cNvPr id="20" name="TextBox 19">
            <a:extLst>
              <a:ext uri="{FF2B5EF4-FFF2-40B4-BE49-F238E27FC236}">
                <a16:creationId xmlns:a16="http://schemas.microsoft.com/office/drawing/2014/main" id="{C4FC0F5F-B4F7-2B44-AB1A-2C72FF2DE74C}"/>
              </a:ext>
            </a:extLst>
          </p:cNvPr>
          <p:cNvSpPr txBox="1"/>
          <p:nvPr/>
        </p:nvSpPr>
        <p:spPr>
          <a:xfrm>
            <a:off x="1361546" y="5097518"/>
            <a:ext cx="9468604" cy="369332"/>
          </a:xfrm>
          <a:prstGeom prst="rect">
            <a:avLst/>
          </a:prstGeom>
          <a:noFill/>
        </p:spPr>
        <p:txBody>
          <a:bodyPr wrap="square" rtlCol="0">
            <a:spAutoFit/>
          </a:bodyPr>
          <a:lstStyle/>
          <a:p>
            <a:r>
              <a:rPr lang="en-US" dirty="0"/>
              <a:t>“bar” -&gt; 3, 6, 9</a:t>
            </a:r>
          </a:p>
        </p:txBody>
      </p:sp>
      <p:sp>
        <p:nvSpPr>
          <p:cNvPr id="21" name="TextBox 20">
            <a:extLst>
              <a:ext uri="{FF2B5EF4-FFF2-40B4-BE49-F238E27FC236}">
                <a16:creationId xmlns:a16="http://schemas.microsoft.com/office/drawing/2014/main" id="{4A7F19D5-4580-0F40-8B4E-26F0B5A60F02}"/>
              </a:ext>
            </a:extLst>
          </p:cNvPr>
          <p:cNvSpPr txBox="1"/>
          <p:nvPr/>
        </p:nvSpPr>
        <p:spPr>
          <a:xfrm>
            <a:off x="7763815" y="3155649"/>
            <a:ext cx="682581" cy="369332"/>
          </a:xfrm>
          <a:prstGeom prst="rect">
            <a:avLst/>
          </a:prstGeom>
          <a:noFill/>
        </p:spPr>
        <p:txBody>
          <a:bodyPr wrap="square" rtlCol="0">
            <a:spAutoFit/>
          </a:bodyPr>
          <a:lstStyle/>
          <a:p>
            <a:pPr algn="ctr"/>
            <a:r>
              <a:rPr lang="en-US" dirty="0"/>
              <a:t>1</a:t>
            </a:r>
          </a:p>
        </p:txBody>
      </p:sp>
      <p:sp>
        <p:nvSpPr>
          <p:cNvPr id="23" name="TextBox 22">
            <a:extLst>
              <a:ext uri="{FF2B5EF4-FFF2-40B4-BE49-F238E27FC236}">
                <a16:creationId xmlns:a16="http://schemas.microsoft.com/office/drawing/2014/main" id="{6D3CC24C-5608-CC46-86BF-540AE2591B42}"/>
              </a:ext>
            </a:extLst>
          </p:cNvPr>
          <p:cNvSpPr txBox="1"/>
          <p:nvPr/>
        </p:nvSpPr>
        <p:spPr>
          <a:xfrm>
            <a:off x="10107090" y="3155212"/>
            <a:ext cx="682581" cy="369332"/>
          </a:xfrm>
          <a:prstGeom prst="rect">
            <a:avLst/>
          </a:prstGeom>
          <a:noFill/>
        </p:spPr>
        <p:txBody>
          <a:bodyPr wrap="square" rtlCol="0">
            <a:spAutoFit/>
          </a:bodyPr>
          <a:lstStyle/>
          <a:p>
            <a:pPr algn="ctr"/>
            <a:r>
              <a:rPr lang="en-US" dirty="0"/>
              <a:t>1</a:t>
            </a:r>
          </a:p>
        </p:txBody>
      </p:sp>
      <p:sp>
        <p:nvSpPr>
          <p:cNvPr id="24" name="TextBox 23">
            <a:extLst>
              <a:ext uri="{FF2B5EF4-FFF2-40B4-BE49-F238E27FC236}">
                <a16:creationId xmlns:a16="http://schemas.microsoft.com/office/drawing/2014/main" id="{4FE56A39-C213-C74B-8E50-B11F9289B654}"/>
              </a:ext>
            </a:extLst>
          </p:cNvPr>
          <p:cNvSpPr txBox="1"/>
          <p:nvPr/>
        </p:nvSpPr>
        <p:spPr>
          <a:xfrm>
            <a:off x="1361546" y="5549463"/>
            <a:ext cx="2914240" cy="369332"/>
          </a:xfrm>
          <a:prstGeom prst="rect">
            <a:avLst/>
          </a:prstGeom>
          <a:noFill/>
        </p:spPr>
        <p:txBody>
          <a:bodyPr wrap="square" rtlCol="0">
            <a:spAutoFit/>
          </a:bodyPr>
          <a:lstStyle/>
          <a:p>
            <a:r>
              <a:rPr lang="en-US" dirty="0"/>
              <a:t>Is “baz” in the set? -&gt; 3, 0, 8</a:t>
            </a:r>
          </a:p>
        </p:txBody>
      </p:sp>
      <p:sp>
        <p:nvSpPr>
          <p:cNvPr id="26" name="TextBox 25">
            <a:extLst>
              <a:ext uri="{FF2B5EF4-FFF2-40B4-BE49-F238E27FC236}">
                <a16:creationId xmlns:a16="http://schemas.microsoft.com/office/drawing/2014/main" id="{79F1F5AC-FBC9-2F4A-AB86-CC5659D7EB49}"/>
              </a:ext>
            </a:extLst>
          </p:cNvPr>
          <p:cNvSpPr txBox="1"/>
          <p:nvPr/>
        </p:nvSpPr>
        <p:spPr>
          <a:xfrm>
            <a:off x="3291965" y="3159758"/>
            <a:ext cx="682581" cy="369332"/>
          </a:xfrm>
          <a:prstGeom prst="rect">
            <a:avLst/>
          </a:prstGeom>
          <a:noFill/>
        </p:spPr>
        <p:txBody>
          <a:bodyPr wrap="square" rtlCol="0">
            <a:spAutoFit/>
          </a:bodyPr>
          <a:lstStyle/>
          <a:p>
            <a:pPr algn="ctr"/>
            <a:r>
              <a:rPr lang="en-US" dirty="0">
                <a:solidFill>
                  <a:srgbClr val="C00000"/>
                </a:solidFill>
              </a:rPr>
              <a:t>X</a:t>
            </a:r>
          </a:p>
        </p:txBody>
      </p:sp>
      <p:sp>
        <p:nvSpPr>
          <p:cNvPr id="27" name="TextBox 26">
            <a:extLst>
              <a:ext uri="{FF2B5EF4-FFF2-40B4-BE49-F238E27FC236}">
                <a16:creationId xmlns:a16="http://schemas.microsoft.com/office/drawing/2014/main" id="{E86B3A61-5F53-054A-A9D7-BA56ADBB015C}"/>
              </a:ext>
            </a:extLst>
          </p:cNvPr>
          <p:cNvSpPr txBox="1"/>
          <p:nvPr/>
        </p:nvSpPr>
        <p:spPr>
          <a:xfrm>
            <a:off x="9281376" y="3156682"/>
            <a:ext cx="682581" cy="369332"/>
          </a:xfrm>
          <a:prstGeom prst="rect">
            <a:avLst/>
          </a:prstGeom>
          <a:noFill/>
        </p:spPr>
        <p:txBody>
          <a:bodyPr wrap="square" rtlCol="0">
            <a:spAutoFit/>
          </a:bodyPr>
          <a:lstStyle/>
          <a:p>
            <a:pPr algn="ctr"/>
            <a:r>
              <a:rPr lang="en-US" dirty="0">
                <a:solidFill>
                  <a:srgbClr val="C00000"/>
                </a:solidFill>
              </a:rPr>
              <a:t>X</a:t>
            </a:r>
          </a:p>
        </p:txBody>
      </p:sp>
      <p:sp>
        <p:nvSpPr>
          <p:cNvPr id="28" name="TextBox 27">
            <a:extLst>
              <a:ext uri="{FF2B5EF4-FFF2-40B4-BE49-F238E27FC236}">
                <a16:creationId xmlns:a16="http://schemas.microsoft.com/office/drawing/2014/main" id="{44294DD1-CEA3-574C-9B13-E11B443DB46D}"/>
              </a:ext>
            </a:extLst>
          </p:cNvPr>
          <p:cNvSpPr txBox="1"/>
          <p:nvPr/>
        </p:nvSpPr>
        <p:spPr>
          <a:xfrm>
            <a:off x="1361546" y="6001408"/>
            <a:ext cx="2914240" cy="369332"/>
          </a:xfrm>
          <a:prstGeom prst="rect">
            <a:avLst/>
          </a:prstGeom>
          <a:noFill/>
        </p:spPr>
        <p:txBody>
          <a:bodyPr wrap="square" rtlCol="0">
            <a:spAutoFit/>
          </a:bodyPr>
          <a:lstStyle/>
          <a:p>
            <a:r>
              <a:rPr lang="en-US" dirty="0"/>
              <a:t>Is “qux” in the set? -&gt; 3, 6, 7</a:t>
            </a:r>
          </a:p>
        </p:txBody>
      </p:sp>
      <p:sp>
        <p:nvSpPr>
          <p:cNvPr id="29" name="TextBox 28">
            <a:extLst>
              <a:ext uri="{FF2B5EF4-FFF2-40B4-BE49-F238E27FC236}">
                <a16:creationId xmlns:a16="http://schemas.microsoft.com/office/drawing/2014/main" id="{C5F5EB87-DB95-FB46-9EA7-29B00380F486}"/>
              </a:ext>
            </a:extLst>
          </p:cNvPr>
          <p:cNvSpPr txBox="1"/>
          <p:nvPr/>
        </p:nvSpPr>
        <p:spPr>
          <a:xfrm>
            <a:off x="4275786" y="4645573"/>
            <a:ext cx="2914240" cy="369332"/>
          </a:xfrm>
          <a:prstGeom prst="rect">
            <a:avLst/>
          </a:prstGeom>
          <a:noFill/>
        </p:spPr>
        <p:txBody>
          <a:bodyPr wrap="square" rtlCol="0">
            <a:spAutoFit/>
          </a:bodyPr>
          <a:lstStyle/>
          <a:p>
            <a:r>
              <a:rPr lang="en-US" dirty="0"/>
              <a:t>Probably…</a:t>
            </a:r>
          </a:p>
        </p:txBody>
      </p:sp>
      <p:sp>
        <p:nvSpPr>
          <p:cNvPr id="30" name="TextBox 29">
            <a:extLst>
              <a:ext uri="{FF2B5EF4-FFF2-40B4-BE49-F238E27FC236}">
                <a16:creationId xmlns:a16="http://schemas.microsoft.com/office/drawing/2014/main" id="{50AF02E3-EA09-7345-AF2B-EB95D0372B7C}"/>
              </a:ext>
            </a:extLst>
          </p:cNvPr>
          <p:cNvSpPr txBox="1"/>
          <p:nvPr/>
        </p:nvSpPr>
        <p:spPr>
          <a:xfrm>
            <a:off x="4277199" y="5541517"/>
            <a:ext cx="2914240" cy="369332"/>
          </a:xfrm>
          <a:prstGeom prst="rect">
            <a:avLst/>
          </a:prstGeom>
          <a:noFill/>
        </p:spPr>
        <p:txBody>
          <a:bodyPr wrap="square" rtlCol="0">
            <a:spAutoFit/>
          </a:bodyPr>
          <a:lstStyle/>
          <a:p>
            <a:r>
              <a:rPr lang="en-US" dirty="0"/>
              <a:t>Definitely not!</a:t>
            </a:r>
          </a:p>
        </p:txBody>
      </p:sp>
      <p:sp>
        <p:nvSpPr>
          <p:cNvPr id="31" name="TextBox 30">
            <a:extLst>
              <a:ext uri="{FF2B5EF4-FFF2-40B4-BE49-F238E27FC236}">
                <a16:creationId xmlns:a16="http://schemas.microsoft.com/office/drawing/2014/main" id="{37653395-693D-D741-9B42-97A09AB07ACB}"/>
              </a:ext>
            </a:extLst>
          </p:cNvPr>
          <p:cNvSpPr txBox="1"/>
          <p:nvPr/>
        </p:nvSpPr>
        <p:spPr>
          <a:xfrm>
            <a:off x="4275786" y="5999056"/>
            <a:ext cx="2914240" cy="369332"/>
          </a:xfrm>
          <a:prstGeom prst="rect">
            <a:avLst/>
          </a:prstGeom>
          <a:noFill/>
        </p:spPr>
        <p:txBody>
          <a:bodyPr wrap="square" rtlCol="0">
            <a:spAutoFit/>
          </a:bodyPr>
          <a:lstStyle/>
          <a:p>
            <a:r>
              <a:rPr lang="en-US" dirty="0"/>
              <a:t>Probably…</a:t>
            </a:r>
          </a:p>
        </p:txBody>
      </p:sp>
      <p:pic>
        <p:nvPicPr>
          <p:cNvPr id="32" name="Picture 12" descr="marvin front icons, free icons in The Hitchhiker's Guide TO The Galaxy, (Icon Search Engine)">
            <a:extLst>
              <a:ext uri="{FF2B5EF4-FFF2-40B4-BE49-F238E27FC236}">
                <a16:creationId xmlns:a16="http://schemas.microsoft.com/office/drawing/2014/main" id="{6CE72A46-17BE-A049-A5CE-E2AF7227F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19671" y="3926349"/>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8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dissolve">
                                      <p:cBhvr>
                                        <p:cTn id="14" dur="500"/>
                                        <p:tgtEl>
                                          <p:spTgt spid="1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par>
                          <p:cTn id="23" fill="hold">
                            <p:stCondLst>
                              <p:cond delay="500"/>
                            </p:stCondLst>
                            <p:childTnLst>
                              <p:par>
                                <p:cTn id="24" presetID="6" presetClass="emph" presetSubtype="0" autoRev="1" fill="hold" grpId="1" nodeType="afterEffect">
                                  <p:stCondLst>
                                    <p:cond delay="0"/>
                                  </p:stCondLst>
                                  <p:childTnLst>
                                    <p:animScale>
                                      <p:cBhvr>
                                        <p:cTn id="25" dur="2000" fill="hold"/>
                                        <p:tgtEl>
                                          <p:spTgt spid="16"/>
                                        </p:tgtEl>
                                      </p:cBhvr>
                                      <p:by x="150000" y="150000"/>
                                    </p:animScale>
                                  </p:childTnLst>
                                </p:cTn>
                              </p:par>
                              <p:par>
                                <p:cTn id="26" presetID="6" presetClass="emph" presetSubtype="0" autoRev="1" fill="hold" grpId="1" nodeType="withEffect">
                                  <p:stCondLst>
                                    <p:cond delay="0"/>
                                  </p:stCondLst>
                                  <p:childTnLst>
                                    <p:animScale>
                                      <p:cBhvr>
                                        <p:cTn id="27" dur="2000" fill="hold"/>
                                        <p:tgtEl>
                                          <p:spTgt spid="17"/>
                                        </p:tgtEl>
                                      </p:cBhvr>
                                      <p:by x="150000" y="150000"/>
                                    </p:animScale>
                                  </p:childTnLst>
                                </p:cTn>
                              </p:par>
                              <p:par>
                                <p:cTn id="28" presetID="6" presetClass="emph" presetSubtype="0" autoRev="1" fill="hold" grpId="1" nodeType="withEffect">
                                  <p:stCondLst>
                                    <p:cond delay="0"/>
                                  </p:stCondLst>
                                  <p:childTnLst>
                                    <p:animScale>
                                      <p:cBhvr>
                                        <p:cTn id="29" dur="2000" fill="hold"/>
                                        <p:tgtEl>
                                          <p:spTgt spid="18"/>
                                        </p:tgtEl>
                                      </p:cBhvr>
                                      <p:by x="150000" y="150000"/>
                                    </p:animScale>
                                  </p:childTnLst>
                                </p:cTn>
                              </p:par>
                            </p:childTnLst>
                          </p:cTn>
                        </p:par>
                        <p:par>
                          <p:cTn id="30" fill="hold">
                            <p:stCondLst>
                              <p:cond delay="4500"/>
                            </p:stCondLst>
                            <p:childTnLst>
                              <p:par>
                                <p:cTn id="31" presetID="12" presetClass="entr" presetSubtype="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p:tgtEl>
                                          <p:spTgt spid="29"/>
                                        </p:tgtEl>
                                        <p:attrNameLst>
                                          <p:attrName>ppt_x</p:attrName>
                                        </p:attrNameLst>
                                      </p:cBhvr>
                                      <p:tavLst>
                                        <p:tav tm="0">
                                          <p:val>
                                            <p:strVal val="#ppt_x+#ppt_w*1.125000"/>
                                          </p:val>
                                        </p:tav>
                                        <p:tav tm="100000">
                                          <p:val>
                                            <p:strVal val="#ppt_x"/>
                                          </p:val>
                                        </p:tav>
                                      </p:tavLst>
                                    </p:anim>
                                    <p:animEffect transition="in" filter="wipe(left)">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childTnLst>
                          </p:cTn>
                        </p:par>
                        <p:par>
                          <p:cTn id="40" fill="hold">
                            <p:stCondLst>
                              <p:cond delay="500"/>
                            </p:stCondLst>
                            <p:childTnLst>
                              <p:par>
                                <p:cTn id="41" presetID="6" presetClass="emph" presetSubtype="0" autoRev="1" fill="hold" grpId="2" nodeType="afterEffect">
                                  <p:stCondLst>
                                    <p:cond delay="0"/>
                                  </p:stCondLst>
                                  <p:childTnLst>
                                    <p:animScale>
                                      <p:cBhvr>
                                        <p:cTn id="42" dur="2000" fill="hold"/>
                                        <p:tgtEl>
                                          <p:spTgt spid="16"/>
                                        </p:tgtEl>
                                      </p:cBhvr>
                                      <p:by x="150000" y="150000"/>
                                    </p:animScale>
                                  </p:childTnLst>
                                </p:cTn>
                              </p:par>
                              <p:par>
                                <p:cTn id="43" presetID="9"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dissolv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ssolve">
                                      <p:cBhvr>
                                        <p:cTn id="53" dur="500"/>
                                        <p:tgtEl>
                                          <p:spTgt spid="24"/>
                                        </p:tgtEl>
                                      </p:cBhvr>
                                    </p:animEffect>
                                  </p:childTnLst>
                                </p:cTn>
                              </p:par>
                            </p:childTnLst>
                          </p:cTn>
                        </p:par>
                        <p:par>
                          <p:cTn id="54" fill="hold">
                            <p:stCondLst>
                              <p:cond delay="500"/>
                            </p:stCondLst>
                            <p:childTnLst>
                              <p:par>
                                <p:cTn id="55" presetID="6" presetClass="emph" presetSubtype="0" autoRev="1" fill="hold" grpId="3" nodeType="afterEffect">
                                  <p:stCondLst>
                                    <p:cond delay="0"/>
                                  </p:stCondLst>
                                  <p:childTnLst>
                                    <p:animScale>
                                      <p:cBhvr>
                                        <p:cTn id="56" dur="2000" fill="hold"/>
                                        <p:tgtEl>
                                          <p:spTgt spid="16"/>
                                        </p:tgtEl>
                                      </p:cBhvr>
                                      <p:by x="150000" y="150000"/>
                                    </p:animScale>
                                  </p:childTnLst>
                                </p:cTn>
                              </p:par>
                              <p:par>
                                <p:cTn id="57" presetID="9"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dissolve">
                                      <p:cBhvr>
                                        <p:cTn id="59" dur="500"/>
                                        <p:tgtEl>
                                          <p:spTgt spid="26"/>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dissolve">
                                      <p:cBhvr>
                                        <p:cTn id="62" dur="500"/>
                                        <p:tgtEl>
                                          <p:spTgt spid="27"/>
                                        </p:tgtEl>
                                      </p:cBhvr>
                                    </p:animEffect>
                                  </p:childTnLst>
                                </p:cTn>
                              </p:par>
                            </p:childTnLst>
                          </p:cTn>
                        </p:par>
                        <p:par>
                          <p:cTn id="63" fill="hold">
                            <p:stCondLst>
                              <p:cond delay="4500"/>
                            </p:stCondLst>
                            <p:childTnLst>
                              <p:par>
                                <p:cTn id="64" presetID="9" presetClass="exit" presetSubtype="0" fill="hold" grpId="1" nodeType="afterEffect">
                                  <p:stCondLst>
                                    <p:cond delay="0"/>
                                  </p:stCondLst>
                                  <p:childTnLst>
                                    <p:animEffect transition="out" filter="dissolve">
                                      <p:cBhvr>
                                        <p:cTn id="65" dur="500"/>
                                        <p:tgtEl>
                                          <p:spTgt spid="26"/>
                                        </p:tgtEl>
                                      </p:cBhvr>
                                    </p:animEffect>
                                    <p:set>
                                      <p:cBhvr>
                                        <p:cTn id="66" dur="1" fill="hold">
                                          <p:stCondLst>
                                            <p:cond delay="499"/>
                                          </p:stCondLst>
                                        </p:cTn>
                                        <p:tgtEl>
                                          <p:spTgt spid="26"/>
                                        </p:tgtEl>
                                        <p:attrNameLst>
                                          <p:attrName>style.visibility</p:attrName>
                                        </p:attrNameLst>
                                      </p:cBhvr>
                                      <p:to>
                                        <p:strVal val="hidden"/>
                                      </p:to>
                                    </p:set>
                                  </p:childTnLst>
                                </p:cTn>
                              </p:par>
                              <p:par>
                                <p:cTn id="67" presetID="9" presetClass="exit" presetSubtype="0" fill="hold" grpId="1" nodeType="withEffect">
                                  <p:stCondLst>
                                    <p:cond delay="0"/>
                                  </p:stCondLst>
                                  <p:childTnLst>
                                    <p:animEffect transition="out" filter="dissolve">
                                      <p:cBhvr>
                                        <p:cTn id="68" dur="500"/>
                                        <p:tgtEl>
                                          <p:spTgt spid="27"/>
                                        </p:tgtEl>
                                      </p:cBhvr>
                                    </p:animEffect>
                                    <p:set>
                                      <p:cBhvr>
                                        <p:cTn id="69" dur="1" fill="hold">
                                          <p:stCondLst>
                                            <p:cond delay="499"/>
                                          </p:stCondLst>
                                        </p:cTn>
                                        <p:tgtEl>
                                          <p:spTgt spid="27"/>
                                        </p:tgtEl>
                                        <p:attrNameLst>
                                          <p:attrName>style.visibility</p:attrName>
                                        </p:attrNameLst>
                                      </p:cBhvr>
                                      <p:to>
                                        <p:strVal val="hidden"/>
                                      </p:to>
                                    </p:set>
                                  </p:childTnLst>
                                </p:cTn>
                              </p:par>
                            </p:childTnLst>
                          </p:cTn>
                        </p:par>
                        <p:par>
                          <p:cTn id="70" fill="hold">
                            <p:stCondLst>
                              <p:cond delay="5000"/>
                            </p:stCondLst>
                            <p:childTnLst>
                              <p:par>
                                <p:cTn id="71" presetID="12" presetClass="entr" presetSubtype="2"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p:tgtEl>
                                          <p:spTgt spid="30"/>
                                        </p:tgtEl>
                                        <p:attrNameLst>
                                          <p:attrName>ppt_x</p:attrName>
                                        </p:attrNameLst>
                                      </p:cBhvr>
                                      <p:tavLst>
                                        <p:tav tm="0">
                                          <p:val>
                                            <p:strVal val="#ppt_x+#ppt_w*1.125000"/>
                                          </p:val>
                                        </p:tav>
                                        <p:tav tm="100000">
                                          <p:val>
                                            <p:strVal val="#ppt_x"/>
                                          </p:val>
                                        </p:tav>
                                      </p:tavLst>
                                    </p:anim>
                                    <p:animEffect transition="in" filter="wipe(left)">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childTnLst>
                          </p:cTn>
                        </p:par>
                        <p:par>
                          <p:cTn id="80" fill="hold">
                            <p:stCondLst>
                              <p:cond delay="500"/>
                            </p:stCondLst>
                            <p:childTnLst>
                              <p:par>
                                <p:cTn id="81" presetID="6" presetClass="emph" presetSubtype="0" autoRev="1" fill="hold" grpId="4" nodeType="afterEffect">
                                  <p:stCondLst>
                                    <p:cond delay="0"/>
                                  </p:stCondLst>
                                  <p:childTnLst>
                                    <p:animScale>
                                      <p:cBhvr>
                                        <p:cTn id="82" dur="2000" fill="hold"/>
                                        <p:tgtEl>
                                          <p:spTgt spid="16"/>
                                        </p:tgtEl>
                                      </p:cBhvr>
                                      <p:by x="150000" y="150000"/>
                                    </p:animScale>
                                  </p:childTnLst>
                                </p:cTn>
                              </p:par>
                              <p:par>
                                <p:cTn id="83" presetID="6" presetClass="emph" presetSubtype="0" autoRev="1" fill="hold" grpId="1" nodeType="withEffect">
                                  <p:stCondLst>
                                    <p:cond delay="0"/>
                                  </p:stCondLst>
                                  <p:childTnLst>
                                    <p:animScale>
                                      <p:cBhvr>
                                        <p:cTn id="84" dur="2000" fill="hold"/>
                                        <p:tgtEl>
                                          <p:spTgt spid="21"/>
                                        </p:tgtEl>
                                      </p:cBhvr>
                                      <p:by x="150000" y="150000"/>
                                    </p:animScale>
                                  </p:childTnLst>
                                </p:cTn>
                              </p:par>
                              <p:par>
                                <p:cTn id="85" presetID="6" presetClass="emph" presetSubtype="0" autoRev="1" fill="hold" grpId="2" nodeType="withEffect">
                                  <p:stCondLst>
                                    <p:cond delay="0"/>
                                  </p:stCondLst>
                                  <p:childTnLst>
                                    <p:animScale>
                                      <p:cBhvr>
                                        <p:cTn id="86" dur="2000" fill="hold"/>
                                        <p:tgtEl>
                                          <p:spTgt spid="18"/>
                                        </p:tgtEl>
                                      </p:cBhvr>
                                      <p:by x="150000" y="150000"/>
                                    </p:animScale>
                                  </p:childTnLst>
                                </p:cTn>
                              </p:par>
                            </p:childTnLst>
                          </p:cTn>
                        </p:par>
                        <p:par>
                          <p:cTn id="87" fill="hold">
                            <p:stCondLst>
                              <p:cond delay="4500"/>
                            </p:stCondLst>
                            <p:childTnLst>
                              <p:par>
                                <p:cTn id="88" presetID="12" presetClass="entr" presetSubtype="2" fill="hold" grpId="0" nodeType="afterEffect">
                                  <p:stCondLst>
                                    <p:cond delay="0"/>
                                  </p:stCondLst>
                                  <p:childTnLst>
                                    <p:set>
                                      <p:cBhvr>
                                        <p:cTn id="89" dur="1" fill="hold">
                                          <p:stCondLst>
                                            <p:cond delay="0"/>
                                          </p:stCondLst>
                                        </p:cTn>
                                        <p:tgtEl>
                                          <p:spTgt spid="31"/>
                                        </p:tgtEl>
                                        <p:attrNameLst>
                                          <p:attrName>style.visibility</p:attrName>
                                        </p:attrNameLst>
                                      </p:cBhvr>
                                      <p:to>
                                        <p:strVal val="visible"/>
                                      </p:to>
                                    </p:set>
                                    <p:anim calcmode="lin" valueType="num">
                                      <p:cBhvr additive="base">
                                        <p:cTn id="90" dur="500"/>
                                        <p:tgtEl>
                                          <p:spTgt spid="31"/>
                                        </p:tgtEl>
                                        <p:attrNameLst>
                                          <p:attrName>ppt_x</p:attrName>
                                        </p:attrNameLst>
                                      </p:cBhvr>
                                      <p:tavLst>
                                        <p:tav tm="0">
                                          <p:val>
                                            <p:strVal val="#ppt_x+#ppt_w*1.125000"/>
                                          </p:val>
                                        </p:tav>
                                        <p:tav tm="100000">
                                          <p:val>
                                            <p:strVal val="#ppt_x"/>
                                          </p:val>
                                        </p:tav>
                                      </p:tavLst>
                                    </p:anim>
                                    <p:animEffect transition="in" filter="wipe(left)">
                                      <p:cBhvr>
                                        <p:cTn id="9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6" grpId="1"/>
      <p:bldP spid="16" grpId="2"/>
      <p:bldP spid="16" grpId="3"/>
      <p:bldP spid="16" grpId="4"/>
      <p:bldP spid="17" grpId="0"/>
      <p:bldP spid="17" grpId="1"/>
      <p:bldP spid="18" grpId="0"/>
      <p:bldP spid="18" grpId="1"/>
      <p:bldP spid="18" grpId="2"/>
      <p:bldP spid="19" grpId="0"/>
      <p:bldP spid="20" grpId="0"/>
      <p:bldP spid="21" grpId="0"/>
      <p:bldP spid="21" grpId="1"/>
      <p:bldP spid="23" grpId="0"/>
      <p:bldP spid="24" grpId="0"/>
      <p:bldP spid="26" grpId="0"/>
      <p:bldP spid="26" grpId="1"/>
      <p:bldP spid="27" grpId="0"/>
      <p:bldP spid="27" grpId="1"/>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7027C52-EAEF-417D-B99C-DBFD6D13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40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F0977BDD-F21B-4E52-8FAE-69AA18080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9933" t="3964" b="3964"/>
          <a:stretch/>
        </p:blipFill>
        <p:spPr>
          <a:xfrm flipH="1">
            <a:off x="5562194"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35" name="Rectangle 34">
            <a:extLst>
              <a:ext uri="{FF2B5EF4-FFF2-40B4-BE49-F238E27FC236}">
                <a16:creationId xmlns:a16="http://schemas.microsoft.com/office/drawing/2014/main" id="{9FF39A25-DBCE-442D-A2E3-C0FE3312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F802B-0835-834B-8698-5E47F2B1FD04}"/>
              </a:ext>
            </a:extLst>
          </p:cNvPr>
          <p:cNvSpPr>
            <a:spLocks noGrp="1"/>
          </p:cNvSpPr>
          <p:nvPr>
            <p:ph type="title"/>
          </p:nvPr>
        </p:nvSpPr>
        <p:spPr>
          <a:xfrm>
            <a:off x="9178772" y="1055097"/>
            <a:ext cx="2463729" cy="3452509"/>
          </a:xfrm>
        </p:spPr>
        <p:txBody>
          <a:bodyPr vert="horz" lIns="91440" tIns="45720" rIns="91440" bIns="45720" rtlCol="0" anchor="ctr">
            <a:normAutofit/>
          </a:bodyPr>
          <a:lstStyle/>
          <a:p>
            <a:r>
              <a:rPr lang="en-US" sz="6600" kern="1200" dirty="0">
                <a:solidFill>
                  <a:schemeClr val="bg1"/>
                </a:solidFill>
                <a:latin typeface="+mj-lt"/>
                <a:ea typeface="+mj-ea"/>
                <a:cs typeface="+mj-cs"/>
                <a:hlinkClick r:id="rId4"/>
              </a:rPr>
              <a:t>Count-Min Sketch</a:t>
            </a:r>
            <a:endParaRPr lang="en-US" sz="6600" kern="1200" dirty="0">
              <a:solidFill>
                <a:schemeClr val="bg1"/>
              </a:solidFill>
              <a:latin typeface="+mj-lt"/>
              <a:ea typeface="+mj-ea"/>
              <a:cs typeface="+mj-cs"/>
            </a:endParaRPr>
          </a:p>
        </p:txBody>
      </p:sp>
      <p:sp>
        <p:nvSpPr>
          <p:cNvPr id="13" name="TextBox 12">
            <a:extLst>
              <a:ext uri="{FF2B5EF4-FFF2-40B4-BE49-F238E27FC236}">
                <a16:creationId xmlns:a16="http://schemas.microsoft.com/office/drawing/2014/main" id="{B55A7B7D-327E-4C46-8F0B-0AA5E827E4F4}"/>
              </a:ext>
            </a:extLst>
          </p:cNvPr>
          <p:cNvSpPr txBox="1"/>
          <p:nvPr/>
        </p:nvSpPr>
        <p:spPr>
          <a:xfrm>
            <a:off x="279400" y="1861547"/>
            <a:ext cx="6954591" cy="646331"/>
          </a:xfrm>
          <a:prstGeom prst="rect">
            <a:avLst/>
          </a:prstGeom>
          <a:noFill/>
        </p:spPr>
        <p:txBody>
          <a:bodyPr wrap="square" rtlCol="0">
            <a:spAutoFit/>
          </a:bodyPr>
          <a:lstStyle/>
          <a:p>
            <a:r>
              <a:rPr lang="en-US" dirty="0"/>
              <a:t>Index</a:t>
            </a:r>
            <a:r>
              <a:rPr lang="en-US" baseline="-25000" dirty="0"/>
              <a:t>hf1</a:t>
            </a:r>
            <a:r>
              <a:rPr lang="en-US" dirty="0"/>
              <a:t> -&gt; hf1(value) % </a:t>
            </a:r>
            <a:r>
              <a:rPr lang="en-US" dirty="0" err="1"/>
              <a:t>array.Length</a:t>
            </a:r>
            <a:r>
              <a:rPr lang="en-US" dirty="0"/>
              <a:t>, Index</a:t>
            </a:r>
            <a:r>
              <a:rPr lang="en-US" baseline="-25000" dirty="0"/>
              <a:t>hf2</a:t>
            </a:r>
            <a:r>
              <a:rPr lang="en-US" dirty="0"/>
              <a:t> -&gt; hf2(value) % </a:t>
            </a:r>
            <a:r>
              <a:rPr lang="en-US" dirty="0" err="1"/>
              <a:t>array.Length</a:t>
            </a:r>
            <a:r>
              <a:rPr lang="en-US" dirty="0"/>
              <a:t>, Index</a:t>
            </a:r>
            <a:r>
              <a:rPr lang="en-US" baseline="-25000" dirty="0"/>
              <a:t>hf3</a:t>
            </a:r>
            <a:r>
              <a:rPr lang="en-US" dirty="0"/>
              <a:t> -&gt; hf3(value) % </a:t>
            </a:r>
            <a:r>
              <a:rPr lang="en-US" dirty="0" err="1"/>
              <a:t>array.Length</a:t>
            </a:r>
            <a:endParaRPr lang="en-US" baseline="-25000" dirty="0"/>
          </a:p>
        </p:txBody>
      </p:sp>
      <p:sp>
        <p:nvSpPr>
          <p:cNvPr id="25" name="TextBox 24">
            <a:extLst>
              <a:ext uri="{FF2B5EF4-FFF2-40B4-BE49-F238E27FC236}">
                <a16:creationId xmlns:a16="http://schemas.microsoft.com/office/drawing/2014/main" id="{F40963A1-83BA-7148-AE96-43EC7E42A0B8}"/>
              </a:ext>
            </a:extLst>
          </p:cNvPr>
          <p:cNvSpPr txBox="1"/>
          <p:nvPr/>
        </p:nvSpPr>
        <p:spPr>
          <a:xfrm>
            <a:off x="279400" y="1207559"/>
            <a:ext cx="7566119" cy="646331"/>
          </a:xfrm>
          <a:prstGeom prst="rect">
            <a:avLst/>
          </a:prstGeom>
          <a:noFill/>
        </p:spPr>
        <p:txBody>
          <a:bodyPr wrap="square" rtlCol="0">
            <a:spAutoFit/>
          </a:bodyPr>
          <a:lstStyle/>
          <a:p>
            <a:r>
              <a:rPr lang="en-US" dirty="0"/>
              <a:t>indexes -&gt; hf1(value) % </a:t>
            </a:r>
            <a:r>
              <a:rPr lang="en-US" dirty="0" err="1"/>
              <a:t>array.Length</a:t>
            </a:r>
            <a:r>
              <a:rPr lang="en-US" dirty="0"/>
              <a:t>, hf2(value) % </a:t>
            </a:r>
            <a:r>
              <a:rPr lang="en-US" dirty="0" err="1"/>
              <a:t>array.Length</a:t>
            </a:r>
            <a:r>
              <a:rPr lang="en-US" dirty="0"/>
              <a:t>, hf3(value) % </a:t>
            </a:r>
            <a:r>
              <a:rPr lang="en-US" dirty="0" err="1"/>
              <a:t>array.Length</a:t>
            </a:r>
            <a:endParaRPr lang="en-US" dirty="0"/>
          </a:p>
        </p:txBody>
      </p:sp>
      <p:pic>
        <p:nvPicPr>
          <p:cNvPr id="27" name="Picture 26">
            <a:extLst>
              <a:ext uri="{FF2B5EF4-FFF2-40B4-BE49-F238E27FC236}">
                <a16:creationId xmlns:a16="http://schemas.microsoft.com/office/drawing/2014/main" id="{9497BD3F-3175-134A-93A7-E0BB55E8D40B}"/>
              </a:ext>
            </a:extLst>
          </p:cNvPr>
          <p:cNvPicPr>
            <a:picLocks noChangeAspect="1"/>
          </p:cNvPicPr>
          <p:nvPr/>
        </p:nvPicPr>
        <p:blipFill>
          <a:blip r:embed="rId5"/>
          <a:stretch>
            <a:fillRect/>
          </a:stretch>
        </p:blipFill>
        <p:spPr>
          <a:xfrm>
            <a:off x="279400" y="248646"/>
            <a:ext cx="9512300" cy="876300"/>
          </a:xfrm>
          <a:prstGeom prst="rect">
            <a:avLst/>
          </a:prstGeom>
        </p:spPr>
      </p:pic>
      <p:sp>
        <p:nvSpPr>
          <p:cNvPr id="30" name="TextBox 29">
            <a:extLst>
              <a:ext uri="{FF2B5EF4-FFF2-40B4-BE49-F238E27FC236}">
                <a16:creationId xmlns:a16="http://schemas.microsoft.com/office/drawing/2014/main" id="{D0F9D958-C6D1-D647-9DCD-671E445FB0DA}"/>
              </a:ext>
            </a:extLst>
          </p:cNvPr>
          <p:cNvSpPr txBox="1"/>
          <p:nvPr/>
        </p:nvSpPr>
        <p:spPr>
          <a:xfrm>
            <a:off x="279400" y="2515535"/>
            <a:ext cx="9468604" cy="369332"/>
          </a:xfrm>
          <a:prstGeom prst="rect">
            <a:avLst/>
          </a:prstGeom>
          <a:noFill/>
        </p:spPr>
        <p:txBody>
          <a:bodyPr wrap="square" rtlCol="0">
            <a:spAutoFit/>
          </a:bodyPr>
          <a:lstStyle/>
          <a:p>
            <a:r>
              <a:rPr lang="en-US" dirty="0"/>
              <a:t>Add “foo” -&gt; 3, 5, 7</a:t>
            </a:r>
          </a:p>
        </p:txBody>
      </p:sp>
      <p:pic>
        <p:nvPicPr>
          <p:cNvPr id="5" name="Picture 4">
            <a:extLst>
              <a:ext uri="{FF2B5EF4-FFF2-40B4-BE49-F238E27FC236}">
                <a16:creationId xmlns:a16="http://schemas.microsoft.com/office/drawing/2014/main" id="{F99CB4B2-6243-D84A-A2E1-6DCA1166FC67}"/>
              </a:ext>
            </a:extLst>
          </p:cNvPr>
          <p:cNvPicPr>
            <a:picLocks noChangeAspect="1"/>
          </p:cNvPicPr>
          <p:nvPr/>
        </p:nvPicPr>
        <p:blipFill>
          <a:blip r:embed="rId6"/>
          <a:stretch>
            <a:fillRect/>
          </a:stretch>
        </p:blipFill>
        <p:spPr>
          <a:xfrm>
            <a:off x="279400" y="248647"/>
            <a:ext cx="8382000" cy="1612900"/>
          </a:xfrm>
          <a:prstGeom prst="rect">
            <a:avLst/>
          </a:prstGeom>
        </p:spPr>
      </p:pic>
      <p:sp>
        <p:nvSpPr>
          <p:cNvPr id="15" name="TextBox 14">
            <a:extLst>
              <a:ext uri="{FF2B5EF4-FFF2-40B4-BE49-F238E27FC236}">
                <a16:creationId xmlns:a16="http://schemas.microsoft.com/office/drawing/2014/main" id="{D414DCFD-1F0E-2C47-94A3-104E8DBDAAC2}"/>
              </a:ext>
            </a:extLst>
          </p:cNvPr>
          <p:cNvSpPr txBox="1"/>
          <p:nvPr/>
        </p:nvSpPr>
        <p:spPr>
          <a:xfrm>
            <a:off x="3493215" y="649734"/>
            <a:ext cx="695459" cy="369331"/>
          </a:xfrm>
          <a:prstGeom prst="rect">
            <a:avLst/>
          </a:prstGeom>
          <a:noFill/>
        </p:spPr>
        <p:txBody>
          <a:bodyPr wrap="square" rtlCol="0">
            <a:spAutoFit/>
          </a:bodyPr>
          <a:lstStyle/>
          <a:p>
            <a:pPr algn="ctr"/>
            <a:r>
              <a:rPr lang="en-US" dirty="0"/>
              <a:t>1</a:t>
            </a:r>
          </a:p>
        </p:txBody>
      </p:sp>
      <p:sp>
        <p:nvSpPr>
          <p:cNvPr id="32" name="TextBox 31">
            <a:extLst>
              <a:ext uri="{FF2B5EF4-FFF2-40B4-BE49-F238E27FC236}">
                <a16:creationId xmlns:a16="http://schemas.microsoft.com/office/drawing/2014/main" id="{088995A5-238D-6343-B9DD-371DF5C6E10E}"/>
              </a:ext>
            </a:extLst>
          </p:cNvPr>
          <p:cNvSpPr txBox="1"/>
          <p:nvPr/>
        </p:nvSpPr>
        <p:spPr>
          <a:xfrm>
            <a:off x="4929650" y="1055097"/>
            <a:ext cx="695459" cy="369332"/>
          </a:xfrm>
          <a:prstGeom prst="rect">
            <a:avLst/>
          </a:prstGeom>
          <a:noFill/>
        </p:spPr>
        <p:txBody>
          <a:bodyPr wrap="square" rtlCol="0">
            <a:spAutoFit/>
          </a:bodyPr>
          <a:lstStyle/>
          <a:p>
            <a:pPr algn="ctr"/>
            <a:r>
              <a:rPr lang="en-US" dirty="0"/>
              <a:t>1</a:t>
            </a:r>
          </a:p>
        </p:txBody>
      </p:sp>
      <p:sp>
        <p:nvSpPr>
          <p:cNvPr id="34" name="TextBox 33">
            <a:extLst>
              <a:ext uri="{FF2B5EF4-FFF2-40B4-BE49-F238E27FC236}">
                <a16:creationId xmlns:a16="http://schemas.microsoft.com/office/drawing/2014/main" id="{8430E795-1B49-4047-9EE1-89FD91663BD6}"/>
              </a:ext>
            </a:extLst>
          </p:cNvPr>
          <p:cNvSpPr txBox="1"/>
          <p:nvPr/>
        </p:nvSpPr>
        <p:spPr>
          <a:xfrm>
            <a:off x="6418110" y="1388637"/>
            <a:ext cx="695459" cy="369332"/>
          </a:xfrm>
          <a:prstGeom prst="rect">
            <a:avLst/>
          </a:prstGeom>
          <a:noFill/>
        </p:spPr>
        <p:txBody>
          <a:bodyPr wrap="square" rtlCol="0">
            <a:spAutoFit/>
          </a:bodyPr>
          <a:lstStyle/>
          <a:p>
            <a:pPr algn="ctr"/>
            <a:r>
              <a:rPr lang="en-US" dirty="0"/>
              <a:t>1</a:t>
            </a:r>
          </a:p>
        </p:txBody>
      </p:sp>
      <p:sp>
        <p:nvSpPr>
          <p:cNvPr id="37" name="TextBox 36">
            <a:extLst>
              <a:ext uri="{FF2B5EF4-FFF2-40B4-BE49-F238E27FC236}">
                <a16:creationId xmlns:a16="http://schemas.microsoft.com/office/drawing/2014/main" id="{2D60E077-22F3-8045-9DEC-A34B0CC22616}"/>
              </a:ext>
            </a:extLst>
          </p:cNvPr>
          <p:cNvSpPr txBox="1"/>
          <p:nvPr/>
        </p:nvSpPr>
        <p:spPr>
          <a:xfrm>
            <a:off x="279399" y="2892524"/>
            <a:ext cx="4047901" cy="369332"/>
          </a:xfrm>
          <a:prstGeom prst="rect">
            <a:avLst/>
          </a:prstGeom>
          <a:noFill/>
        </p:spPr>
        <p:txBody>
          <a:bodyPr wrap="square" rtlCol="0">
            <a:spAutoFit/>
          </a:bodyPr>
          <a:lstStyle/>
          <a:p>
            <a:r>
              <a:rPr lang="en-US" dirty="0"/>
              <a:t>How many “foo” have we seen? -&gt; 3, 5, 7</a:t>
            </a:r>
          </a:p>
        </p:txBody>
      </p:sp>
      <p:sp>
        <p:nvSpPr>
          <p:cNvPr id="38" name="TextBox 37">
            <a:extLst>
              <a:ext uri="{FF2B5EF4-FFF2-40B4-BE49-F238E27FC236}">
                <a16:creationId xmlns:a16="http://schemas.microsoft.com/office/drawing/2014/main" id="{B37ED1C7-BE30-AF49-B906-257CA77FB726}"/>
              </a:ext>
            </a:extLst>
          </p:cNvPr>
          <p:cNvSpPr txBox="1"/>
          <p:nvPr/>
        </p:nvSpPr>
        <p:spPr>
          <a:xfrm>
            <a:off x="4327301" y="2892523"/>
            <a:ext cx="2906690" cy="369332"/>
          </a:xfrm>
          <a:prstGeom prst="rect">
            <a:avLst/>
          </a:prstGeom>
          <a:noFill/>
        </p:spPr>
        <p:txBody>
          <a:bodyPr wrap="square" rtlCol="0">
            <a:spAutoFit/>
          </a:bodyPr>
          <a:lstStyle/>
          <a:p>
            <a:r>
              <a:rPr lang="en-US" dirty="0"/>
              <a:t>⌊1, 1, 1⌋ = 1</a:t>
            </a:r>
          </a:p>
        </p:txBody>
      </p:sp>
      <p:sp>
        <p:nvSpPr>
          <p:cNvPr id="39" name="TextBox 38">
            <a:extLst>
              <a:ext uri="{FF2B5EF4-FFF2-40B4-BE49-F238E27FC236}">
                <a16:creationId xmlns:a16="http://schemas.microsoft.com/office/drawing/2014/main" id="{834EC1FC-0A37-3441-8929-B29ACE828B17}"/>
              </a:ext>
            </a:extLst>
          </p:cNvPr>
          <p:cNvSpPr txBox="1"/>
          <p:nvPr/>
        </p:nvSpPr>
        <p:spPr>
          <a:xfrm>
            <a:off x="279398" y="4398855"/>
            <a:ext cx="7447926" cy="369332"/>
          </a:xfrm>
          <a:prstGeom prst="rect">
            <a:avLst/>
          </a:prstGeom>
          <a:noFill/>
        </p:spPr>
        <p:txBody>
          <a:bodyPr wrap="square" rtlCol="0">
            <a:spAutoFit/>
          </a:bodyPr>
          <a:lstStyle/>
          <a:p>
            <a:r>
              <a:rPr lang="en-US" dirty="0"/>
              <a:t>We add another of 9x “</a:t>
            </a:r>
            <a:r>
              <a:rPr lang="en-US" dirty="0" err="1"/>
              <a:t>foo”s</a:t>
            </a:r>
            <a:r>
              <a:rPr lang="en-US" dirty="0"/>
              <a:t>, 4x “</a:t>
            </a:r>
            <a:r>
              <a:rPr lang="en-US" dirty="0" err="1"/>
              <a:t>bar”s</a:t>
            </a:r>
            <a:r>
              <a:rPr lang="en-US" dirty="0"/>
              <a:t>, and 2x “</a:t>
            </a:r>
            <a:r>
              <a:rPr lang="en-US" dirty="0" err="1"/>
              <a:t>qux”s</a:t>
            </a:r>
            <a:r>
              <a:rPr lang="en-US" dirty="0"/>
              <a:t> from the stream…</a:t>
            </a:r>
          </a:p>
        </p:txBody>
      </p:sp>
      <p:pic>
        <p:nvPicPr>
          <p:cNvPr id="40" name="Picture 12" descr="marvin front icons, free icons in The Hitchhiker's Guide TO The Galaxy, (Icon Search Engine)">
            <a:extLst>
              <a:ext uri="{FF2B5EF4-FFF2-40B4-BE49-F238E27FC236}">
                <a16:creationId xmlns:a16="http://schemas.microsoft.com/office/drawing/2014/main" id="{C262C849-294E-2B43-B8A6-2640A4744E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3532" y="4187646"/>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30ECE781-86F8-9443-814A-7BEEC186B243}"/>
              </a:ext>
            </a:extLst>
          </p:cNvPr>
          <p:cNvSpPr txBox="1"/>
          <p:nvPr/>
        </p:nvSpPr>
        <p:spPr>
          <a:xfrm>
            <a:off x="279400" y="3269511"/>
            <a:ext cx="9468604" cy="369332"/>
          </a:xfrm>
          <a:prstGeom prst="rect">
            <a:avLst/>
          </a:prstGeom>
          <a:noFill/>
        </p:spPr>
        <p:txBody>
          <a:bodyPr wrap="square" rtlCol="0">
            <a:spAutoFit/>
          </a:bodyPr>
          <a:lstStyle/>
          <a:p>
            <a:r>
              <a:rPr lang="en-US" dirty="0"/>
              <a:t>Add “bar” -&gt; 3, 6, 9</a:t>
            </a:r>
          </a:p>
        </p:txBody>
      </p:sp>
      <p:sp>
        <p:nvSpPr>
          <p:cNvPr id="42" name="TextBox 41">
            <a:extLst>
              <a:ext uri="{FF2B5EF4-FFF2-40B4-BE49-F238E27FC236}">
                <a16:creationId xmlns:a16="http://schemas.microsoft.com/office/drawing/2014/main" id="{9D492070-F4D5-9A49-976A-10EAB53D8D0E}"/>
              </a:ext>
            </a:extLst>
          </p:cNvPr>
          <p:cNvSpPr txBox="1"/>
          <p:nvPr/>
        </p:nvSpPr>
        <p:spPr>
          <a:xfrm>
            <a:off x="279399" y="3648138"/>
            <a:ext cx="4047901" cy="369332"/>
          </a:xfrm>
          <a:prstGeom prst="rect">
            <a:avLst/>
          </a:prstGeom>
          <a:noFill/>
        </p:spPr>
        <p:txBody>
          <a:bodyPr wrap="square" rtlCol="0">
            <a:spAutoFit/>
          </a:bodyPr>
          <a:lstStyle/>
          <a:p>
            <a:r>
              <a:rPr lang="en-US" dirty="0"/>
              <a:t>How many “bar” have we seen? -&gt; 3, 6, 9</a:t>
            </a:r>
          </a:p>
        </p:txBody>
      </p:sp>
      <p:sp>
        <p:nvSpPr>
          <p:cNvPr id="43" name="TextBox 42">
            <a:extLst>
              <a:ext uri="{FF2B5EF4-FFF2-40B4-BE49-F238E27FC236}">
                <a16:creationId xmlns:a16="http://schemas.microsoft.com/office/drawing/2014/main" id="{40DC2E8C-A175-4146-8581-0AF6E273055D}"/>
              </a:ext>
            </a:extLst>
          </p:cNvPr>
          <p:cNvSpPr txBox="1"/>
          <p:nvPr/>
        </p:nvSpPr>
        <p:spPr>
          <a:xfrm>
            <a:off x="4327301" y="3648137"/>
            <a:ext cx="2906690" cy="369332"/>
          </a:xfrm>
          <a:prstGeom prst="rect">
            <a:avLst/>
          </a:prstGeom>
          <a:noFill/>
        </p:spPr>
        <p:txBody>
          <a:bodyPr wrap="square" rtlCol="0">
            <a:spAutoFit/>
          </a:bodyPr>
          <a:lstStyle/>
          <a:p>
            <a:r>
              <a:rPr lang="en-US" dirty="0"/>
              <a:t>⌊2, 1, 1⌋ = 1</a:t>
            </a:r>
          </a:p>
        </p:txBody>
      </p:sp>
      <p:sp>
        <p:nvSpPr>
          <p:cNvPr id="16" name="TextBox 15">
            <a:extLst>
              <a:ext uri="{FF2B5EF4-FFF2-40B4-BE49-F238E27FC236}">
                <a16:creationId xmlns:a16="http://schemas.microsoft.com/office/drawing/2014/main" id="{12B33EE7-4940-544F-9810-CFD857337919}"/>
              </a:ext>
            </a:extLst>
          </p:cNvPr>
          <p:cNvSpPr txBox="1"/>
          <p:nvPr/>
        </p:nvSpPr>
        <p:spPr>
          <a:xfrm>
            <a:off x="3493215" y="649734"/>
            <a:ext cx="695459" cy="369331"/>
          </a:xfrm>
          <a:prstGeom prst="rect">
            <a:avLst/>
          </a:prstGeom>
          <a:noFill/>
        </p:spPr>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671583C8-6825-7044-8BBF-F577A394359E}"/>
              </a:ext>
            </a:extLst>
          </p:cNvPr>
          <p:cNvSpPr txBox="1"/>
          <p:nvPr/>
        </p:nvSpPr>
        <p:spPr>
          <a:xfrm>
            <a:off x="5722651" y="1055097"/>
            <a:ext cx="695459" cy="369332"/>
          </a:xfrm>
          <a:prstGeom prst="rect">
            <a:avLst/>
          </a:prstGeom>
          <a:noFill/>
        </p:spPr>
        <p:txBody>
          <a:bodyPr wrap="square" rtlCol="0">
            <a:spAutoFit/>
          </a:bodyPr>
          <a:lstStyle/>
          <a:p>
            <a:pPr algn="ctr"/>
            <a:r>
              <a:rPr lang="en-US" dirty="0"/>
              <a:t>1</a:t>
            </a:r>
          </a:p>
        </p:txBody>
      </p:sp>
      <p:sp>
        <p:nvSpPr>
          <p:cNvPr id="44" name="TextBox 43">
            <a:extLst>
              <a:ext uri="{FF2B5EF4-FFF2-40B4-BE49-F238E27FC236}">
                <a16:creationId xmlns:a16="http://schemas.microsoft.com/office/drawing/2014/main" id="{3A29F7F3-1A61-9746-A5B7-47ADAE9F0375}"/>
              </a:ext>
            </a:extLst>
          </p:cNvPr>
          <p:cNvSpPr txBox="1"/>
          <p:nvPr/>
        </p:nvSpPr>
        <p:spPr>
          <a:xfrm>
            <a:off x="7905730" y="1424429"/>
            <a:ext cx="695459" cy="369332"/>
          </a:xfrm>
          <a:prstGeom prst="rect">
            <a:avLst/>
          </a:prstGeom>
          <a:noFill/>
        </p:spPr>
        <p:txBody>
          <a:bodyPr wrap="square" rtlCol="0">
            <a:spAutoFit/>
          </a:bodyPr>
          <a:lstStyle/>
          <a:p>
            <a:pPr algn="ctr"/>
            <a:r>
              <a:rPr lang="en-US" dirty="0"/>
              <a:t>1</a:t>
            </a:r>
          </a:p>
        </p:txBody>
      </p:sp>
      <p:sp>
        <p:nvSpPr>
          <p:cNvPr id="46" name="TextBox 45">
            <a:extLst>
              <a:ext uri="{FF2B5EF4-FFF2-40B4-BE49-F238E27FC236}">
                <a16:creationId xmlns:a16="http://schemas.microsoft.com/office/drawing/2014/main" id="{92AF2628-20B9-9948-B6A1-78F6CC2C5BC6}"/>
              </a:ext>
            </a:extLst>
          </p:cNvPr>
          <p:cNvSpPr txBox="1"/>
          <p:nvPr/>
        </p:nvSpPr>
        <p:spPr>
          <a:xfrm>
            <a:off x="279398" y="4017469"/>
            <a:ext cx="4047900" cy="369332"/>
          </a:xfrm>
          <a:prstGeom prst="rect">
            <a:avLst/>
          </a:prstGeom>
          <a:noFill/>
        </p:spPr>
        <p:txBody>
          <a:bodyPr wrap="square" rtlCol="0">
            <a:spAutoFit/>
          </a:bodyPr>
          <a:lstStyle/>
          <a:p>
            <a:r>
              <a:rPr lang="en-US" dirty="0"/>
              <a:t>How many “qux” have we seen? -&gt; 3, 6, 7</a:t>
            </a:r>
          </a:p>
        </p:txBody>
      </p:sp>
      <p:sp>
        <p:nvSpPr>
          <p:cNvPr id="48" name="TextBox 47">
            <a:extLst>
              <a:ext uri="{FF2B5EF4-FFF2-40B4-BE49-F238E27FC236}">
                <a16:creationId xmlns:a16="http://schemas.microsoft.com/office/drawing/2014/main" id="{D30EB79C-9DCA-B646-9E40-D186FF87AB75}"/>
              </a:ext>
            </a:extLst>
          </p:cNvPr>
          <p:cNvSpPr txBox="1"/>
          <p:nvPr/>
        </p:nvSpPr>
        <p:spPr>
          <a:xfrm>
            <a:off x="4327301" y="4002980"/>
            <a:ext cx="2906690" cy="369332"/>
          </a:xfrm>
          <a:prstGeom prst="rect">
            <a:avLst/>
          </a:prstGeom>
          <a:noFill/>
        </p:spPr>
        <p:txBody>
          <a:bodyPr wrap="square" rtlCol="0">
            <a:spAutoFit/>
          </a:bodyPr>
          <a:lstStyle/>
          <a:p>
            <a:r>
              <a:rPr lang="en-US" dirty="0"/>
              <a:t>⌊2, 1, 1⌋ = 1</a:t>
            </a:r>
          </a:p>
        </p:txBody>
      </p:sp>
      <p:sp>
        <p:nvSpPr>
          <p:cNvPr id="20" name="TextBox 19">
            <a:extLst>
              <a:ext uri="{FF2B5EF4-FFF2-40B4-BE49-F238E27FC236}">
                <a16:creationId xmlns:a16="http://schemas.microsoft.com/office/drawing/2014/main" id="{D317C3AE-BA29-A24F-9028-D2E22FAA808A}"/>
              </a:ext>
            </a:extLst>
          </p:cNvPr>
          <p:cNvSpPr txBox="1"/>
          <p:nvPr/>
        </p:nvSpPr>
        <p:spPr>
          <a:xfrm>
            <a:off x="3493215" y="649734"/>
            <a:ext cx="695459" cy="369331"/>
          </a:xfrm>
          <a:prstGeom prst="rect">
            <a:avLst/>
          </a:prstGeom>
          <a:noFill/>
        </p:spPr>
        <p:txBody>
          <a:bodyPr wrap="square" rtlCol="0">
            <a:spAutoFit/>
          </a:bodyPr>
          <a:lstStyle/>
          <a:p>
            <a:pPr algn="ctr"/>
            <a:r>
              <a:rPr lang="en-US" dirty="0"/>
              <a:t>17</a:t>
            </a:r>
          </a:p>
        </p:txBody>
      </p:sp>
      <p:sp>
        <p:nvSpPr>
          <p:cNvPr id="51" name="TextBox 50">
            <a:extLst>
              <a:ext uri="{FF2B5EF4-FFF2-40B4-BE49-F238E27FC236}">
                <a16:creationId xmlns:a16="http://schemas.microsoft.com/office/drawing/2014/main" id="{64DEDC2A-CA7A-4A4E-8DF5-6BA5F2D1BA9C}"/>
              </a:ext>
            </a:extLst>
          </p:cNvPr>
          <p:cNvSpPr txBox="1"/>
          <p:nvPr/>
        </p:nvSpPr>
        <p:spPr>
          <a:xfrm>
            <a:off x="4929650" y="1019065"/>
            <a:ext cx="695459" cy="369572"/>
          </a:xfrm>
          <a:prstGeom prst="rect">
            <a:avLst/>
          </a:prstGeom>
          <a:noFill/>
        </p:spPr>
        <p:txBody>
          <a:bodyPr wrap="square" rtlCol="0">
            <a:spAutoFit/>
          </a:bodyPr>
          <a:lstStyle/>
          <a:p>
            <a:pPr algn="ctr"/>
            <a:r>
              <a:rPr lang="en-US" dirty="0"/>
              <a:t>10</a:t>
            </a:r>
          </a:p>
        </p:txBody>
      </p:sp>
      <p:sp>
        <p:nvSpPr>
          <p:cNvPr id="52" name="TextBox 51">
            <a:extLst>
              <a:ext uri="{FF2B5EF4-FFF2-40B4-BE49-F238E27FC236}">
                <a16:creationId xmlns:a16="http://schemas.microsoft.com/office/drawing/2014/main" id="{D026255B-3269-0548-8DC8-314ED02A269A}"/>
              </a:ext>
            </a:extLst>
          </p:cNvPr>
          <p:cNvSpPr txBox="1"/>
          <p:nvPr/>
        </p:nvSpPr>
        <p:spPr>
          <a:xfrm>
            <a:off x="5722651" y="1055097"/>
            <a:ext cx="643434" cy="369332"/>
          </a:xfrm>
          <a:prstGeom prst="rect">
            <a:avLst/>
          </a:prstGeom>
          <a:noFill/>
        </p:spPr>
        <p:txBody>
          <a:bodyPr wrap="square" rtlCol="0">
            <a:spAutoFit/>
          </a:bodyPr>
          <a:lstStyle/>
          <a:p>
            <a:pPr algn="ctr"/>
            <a:r>
              <a:rPr lang="en-US" dirty="0"/>
              <a:t>7</a:t>
            </a:r>
          </a:p>
        </p:txBody>
      </p:sp>
      <p:sp>
        <p:nvSpPr>
          <p:cNvPr id="53" name="TextBox 52">
            <a:extLst>
              <a:ext uri="{FF2B5EF4-FFF2-40B4-BE49-F238E27FC236}">
                <a16:creationId xmlns:a16="http://schemas.microsoft.com/office/drawing/2014/main" id="{4CFBD388-CB05-0E45-A74F-F92761B9E55D}"/>
              </a:ext>
            </a:extLst>
          </p:cNvPr>
          <p:cNvSpPr txBox="1"/>
          <p:nvPr/>
        </p:nvSpPr>
        <p:spPr>
          <a:xfrm>
            <a:off x="6418110" y="1424429"/>
            <a:ext cx="695459" cy="369332"/>
          </a:xfrm>
          <a:prstGeom prst="rect">
            <a:avLst/>
          </a:prstGeom>
          <a:noFill/>
        </p:spPr>
        <p:txBody>
          <a:bodyPr wrap="square" rtlCol="0">
            <a:spAutoFit/>
          </a:bodyPr>
          <a:lstStyle/>
          <a:p>
            <a:pPr algn="ctr"/>
            <a:r>
              <a:rPr lang="en-US" dirty="0"/>
              <a:t>12</a:t>
            </a:r>
          </a:p>
        </p:txBody>
      </p:sp>
      <p:sp>
        <p:nvSpPr>
          <p:cNvPr id="54" name="TextBox 53">
            <a:extLst>
              <a:ext uri="{FF2B5EF4-FFF2-40B4-BE49-F238E27FC236}">
                <a16:creationId xmlns:a16="http://schemas.microsoft.com/office/drawing/2014/main" id="{98FC23CA-95E5-2148-A6DD-C31A58DA2E3E}"/>
              </a:ext>
            </a:extLst>
          </p:cNvPr>
          <p:cNvSpPr txBox="1"/>
          <p:nvPr/>
        </p:nvSpPr>
        <p:spPr>
          <a:xfrm>
            <a:off x="7905730" y="1424429"/>
            <a:ext cx="695459" cy="369332"/>
          </a:xfrm>
          <a:prstGeom prst="rect">
            <a:avLst/>
          </a:prstGeom>
          <a:noFill/>
        </p:spPr>
        <p:txBody>
          <a:bodyPr wrap="square" rtlCol="0">
            <a:spAutoFit/>
          </a:bodyPr>
          <a:lstStyle/>
          <a:p>
            <a:pPr algn="ctr"/>
            <a:r>
              <a:rPr lang="en-US" dirty="0"/>
              <a:t>5</a:t>
            </a:r>
          </a:p>
        </p:txBody>
      </p:sp>
      <p:sp>
        <p:nvSpPr>
          <p:cNvPr id="55" name="TextBox 54">
            <a:extLst>
              <a:ext uri="{FF2B5EF4-FFF2-40B4-BE49-F238E27FC236}">
                <a16:creationId xmlns:a16="http://schemas.microsoft.com/office/drawing/2014/main" id="{919E2D4F-6786-894D-BC34-BBAC4295BB33}"/>
              </a:ext>
            </a:extLst>
          </p:cNvPr>
          <p:cNvSpPr txBox="1"/>
          <p:nvPr/>
        </p:nvSpPr>
        <p:spPr>
          <a:xfrm>
            <a:off x="279397" y="4746413"/>
            <a:ext cx="4047901" cy="369332"/>
          </a:xfrm>
          <a:prstGeom prst="rect">
            <a:avLst/>
          </a:prstGeom>
          <a:noFill/>
        </p:spPr>
        <p:txBody>
          <a:bodyPr wrap="square" rtlCol="0">
            <a:spAutoFit/>
          </a:bodyPr>
          <a:lstStyle/>
          <a:p>
            <a:r>
              <a:rPr lang="en-US" dirty="0"/>
              <a:t>How many “foo” have we seen? -&gt; 3, 5, 7</a:t>
            </a:r>
          </a:p>
        </p:txBody>
      </p:sp>
      <p:sp>
        <p:nvSpPr>
          <p:cNvPr id="56" name="TextBox 55">
            <a:extLst>
              <a:ext uri="{FF2B5EF4-FFF2-40B4-BE49-F238E27FC236}">
                <a16:creationId xmlns:a16="http://schemas.microsoft.com/office/drawing/2014/main" id="{51DBBD23-B699-344F-88C6-01A90F5F1095}"/>
              </a:ext>
            </a:extLst>
          </p:cNvPr>
          <p:cNvSpPr txBox="1"/>
          <p:nvPr/>
        </p:nvSpPr>
        <p:spPr>
          <a:xfrm>
            <a:off x="4327299" y="4746412"/>
            <a:ext cx="2906690" cy="369332"/>
          </a:xfrm>
          <a:prstGeom prst="rect">
            <a:avLst/>
          </a:prstGeom>
          <a:noFill/>
        </p:spPr>
        <p:txBody>
          <a:bodyPr wrap="square" rtlCol="0">
            <a:spAutoFit/>
          </a:bodyPr>
          <a:lstStyle/>
          <a:p>
            <a:r>
              <a:rPr lang="en-US" dirty="0"/>
              <a:t>⌊17, 10, 12⌋ = 10</a:t>
            </a:r>
          </a:p>
        </p:txBody>
      </p:sp>
      <p:sp>
        <p:nvSpPr>
          <p:cNvPr id="57" name="TextBox 56">
            <a:extLst>
              <a:ext uri="{FF2B5EF4-FFF2-40B4-BE49-F238E27FC236}">
                <a16:creationId xmlns:a16="http://schemas.microsoft.com/office/drawing/2014/main" id="{AF368490-17D6-CF4C-8DE6-D6B3A66AFAB5}"/>
              </a:ext>
            </a:extLst>
          </p:cNvPr>
          <p:cNvSpPr txBox="1"/>
          <p:nvPr/>
        </p:nvSpPr>
        <p:spPr>
          <a:xfrm>
            <a:off x="279397" y="5101256"/>
            <a:ext cx="4047901" cy="369332"/>
          </a:xfrm>
          <a:prstGeom prst="rect">
            <a:avLst/>
          </a:prstGeom>
          <a:noFill/>
        </p:spPr>
        <p:txBody>
          <a:bodyPr wrap="square" rtlCol="0">
            <a:spAutoFit/>
          </a:bodyPr>
          <a:lstStyle/>
          <a:p>
            <a:r>
              <a:rPr lang="en-US" dirty="0"/>
              <a:t>How many “bar” have we seen? -&gt; 3, 6, 9</a:t>
            </a:r>
          </a:p>
        </p:txBody>
      </p:sp>
      <p:sp>
        <p:nvSpPr>
          <p:cNvPr id="58" name="TextBox 57">
            <a:extLst>
              <a:ext uri="{FF2B5EF4-FFF2-40B4-BE49-F238E27FC236}">
                <a16:creationId xmlns:a16="http://schemas.microsoft.com/office/drawing/2014/main" id="{9F436C86-C0BA-9941-85BD-83540841B011}"/>
              </a:ext>
            </a:extLst>
          </p:cNvPr>
          <p:cNvSpPr txBox="1"/>
          <p:nvPr/>
        </p:nvSpPr>
        <p:spPr>
          <a:xfrm>
            <a:off x="4327299" y="5101255"/>
            <a:ext cx="2906690" cy="369332"/>
          </a:xfrm>
          <a:prstGeom prst="rect">
            <a:avLst/>
          </a:prstGeom>
          <a:noFill/>
        </p:spPr>
        <p:txBody>
          <a:bodyPr wrap="square" rtlCol="0">
            <a:spAutoFit/>
          </a:bodyPr>
          <a:lstStyle/>
          <a:p>
            <a:r>
              <a:rPr lang="en-US" dirty="0"/>
              <a:t>⌊17, 7, 5⌋ = 5</a:t>
            </a:r>
          </a:p>
        </p:txBody>
      </p:sp>
      <p:sp>
        <p:nvSpPr>
          <p:cNvPr id="61" name="TextBox 60">
            <a:extLst>
              <a:ext uri="{FF2B5EF4-FFF2-40B4-BE49-F238E27FC236}">
                <a16:creationId xmlns:a16="http://schemas.microsoft.com/office/drawing/2014/main" id="{44863931-A207-E94F-9473-4DDB60C1E094}"/>
              </a:ext>
            </a:extLst>
          </p:cNvPr>
          <p:cNvSpPr txBox="1"/>
          <p:nvPr/>
        </p:nvSpPr>
        <p:spPr>
          <a:xfrm>
            <a:off x="279395" y="5484092"/>
            <a:ext cx="4047900" cy="369332"/>
          </a:xfrm>
          <a:prstGeom prst="rect">
            <a:avLst/>
          </a:prstGeom>
          <a:noFill/>
        </p:spPr>
        <p:txBody>
          <a:bodyPr wrap="square" rtlCol="0">
            <a:spAutoFit/>
          </a:bodyPr>
          <a:lstStyle/>
          <a:p>
            <a:r>
              <a:rPr lang="en-US" dirty="0"/>
              <a:t>How many “qux” have we seen? -&gt; 3, 6, 7</a:t>
            </a:r>
          </a:p>
        </p:txBody>
      </p:sp>
      <p:sp>
        <p:nvSpPr>
          <p:cNvPr id="62" name="TextBox 61">
            <a:extLst>
              <a:ext uri="{FF2B5EF4-FFF2-40B4-BE49-F238E27FC236}">
                <a16:creationId xmlns:a16="http://schemas.microsoft.com/office/drawing/2014/main" id="{6C94C530-743D-5840-A6E6-ABC45E56A977}"/>
              </a:ext>
            </a:extLst>
          </p:cNvPr>
          <p:cNvSpPr txBox="1"/>
          <p:nvPr/>
        </p:nvSpPr>
        <p:spPr>
          <a:xfrm>
            <a:off x="4327298" y="5469603"/>
            <a:ext cx="2906690" cy="369332"/>
          </a:xfrm>
          <a:prstGeom prst="rect">
            <a:avLst/>
          </a:prstGeom>
          <a:noFill/>
        </p:spPr>
        <p:txBody>
          <a:bodyPr wrap="square" rtlCol="0">
            <a:spAutoFit/>
          </a:bodyPr>
          <a:lstStyle/>
          <a:p>
            <a:r>
              <a:rPr lang="en-US" dirty="0"/>
              <a:t>⌊17, 7, 12⌋ = 7</a:t>
            </a:r>
          </a:p>
        </p:txBody>
      </p:sp>
      <p:sp>
        <p:nvSpPr>
          <p:cNvPr id="63" name="TextBox 62">
            <a:extLst>
              <a:ext uri="{FF2B5EF4-FFF2-40B4-BE49-F238E27FC236}">
                <a16:creationId xmlns:a16="http://schemas.microsoft.com/office/drawing/2014/main" id="{7B0D4202-C69F-7C43-831B-6BB8BE5D0477}"/>
              </a:ext>
            </a:extLst>
          </p:cNvPr>
          <p:cNvSpPr txBox="1"/>
          <p:nvPr/>
        </p:nvSpPr>
        <p:spPr>
          <a:xfrm>
            <a:off x="279392" y="5893504"/>
            <a:ext cx="4047900" cy="369332"/>
          </a:xfrm>
          <a:prstGeom prst="rect">
            <a:avLst/>
          </a:prstGeom>
          <a:noFill/>
        </p:spPr>
        <p:txBody>
          <a:bodyPr wrap="square" rtlCol="0">
            <a:spAutoFit/>
          </a:bodyPr>
          <a:lstStyle/>
          <a:p>
            <a:r>
              <a:rPr lang="en-US" dirty="0"/>
              <a:t>How many “baz” have we seen? -&gt; 3, 0, 0</a:t>
            </a:r>
          </a:p>
        </p:txBody>
      </p:sp>
      <p:sp>
        <p:nvSpPr>
          <p:cNvPr id="64" name="TextBox 63">
            <a:extLst>
              <a:ext uri="{FF2B5EF4-FFF2-40B4-BE49-F238E27FC236}">
                <a16:creationId xmlns:a16="http://schemas.microsoft.com/office/drawing/2014/main" id="{EF3E2DC8-75F1-CD49-BEA4-E990D606941A}"/>
              </a:ext>
            </a:extLst>
          </p:cNvPr>
          <p:cNvSpPr txBox="1"/>
          <p:nvPr/>
        </p:nvSpPr>
        <p:spPr>
          <a:xfrm>
            <a:off x="4327295" y="5879015"/>
            <a:ext cx="2906690" cy="369332"/>
          </a:xfrm>
          <a:prstGeom prst="rect">
            <a:avLst/>
          </a:prstGeom>
          <a:noFill/>
        </p:spPr>
        <p:txBody>
          <a:bodyPr wrap="square" rtlCol="0">
            <a:spAutoFit/>
          </a:bodyPr>
          <a:lstStyle/>
          <a:p>
            <a:r>
              <a:rPr lang="en-US" dirty="0"/>
              <a:t>⌊17, 0, 0⌋ = 0</a:t>
            </a:r>
          </a:p>
        </p:txBody>
      </p:sp>
      <p:sp>
        <p:nvSpPr>
          <p:cNvPr id="65" name="TextBox 64">
            <a:extLst>
              <a:ext uri="{FF2B5EF4-FFF2-40B4-BE49-F238E27FC236}">
                <a16:creationId xmlns:a16="http://schemas.microsoft.com/office/drawing/2014/main" id="{07C0F5F5-679E-6249-B5CF-0539FC5D5A24}"/>
              </a:ext>
            </a:extLst>
          </p:cNvPr>
          <p:cNvSpPr txBox="1"/>
          <p:nvPr/>
        </p:nvSpPr>
        <p:spPr>
          <a:xfrm>
            <a:off x="1262130" y="1041592"/>
            <a:ext cx="656822" cy="369332"/>
          </a:xfrm>
          <a:prstGeom prst="rect">
            <a:avLst/>
          </a:prstGeom>
          <a:noFill/>
        </p:spPr>
        <p:txBody>
          <a:bodyPr wrap="square" rtlCol="0">
            <a:spAutoFit/>
          </a:bodyPr>
          <a:lstStyle/>
          <a:p>
            <a:pPr algn="ctr"/>
            <a:r>
              <a:rPr lang="en-US" dirty="0"/>
              <a:t>0</a:t>
            </a:r>
          </a:p>
        </p:txBody>
      </p:sp>
      <p:sp>
        <p:nvSpPr>
          <p:cNvPr id="66" name="TextBox 65">
            <a:extLst>
              <a:ext uri="{FF2B5EF4-FFF2-40B4-BE49-F238E27FC236}">
                <a16:creationId xmlns:a16="http://schemas.microsoft.com/office/drawing/2014/main" id="{DF1CB355-C54A-7341-B800-CD5B719138AC}"/>
              </a:ext>
            </a:extLst>
          </p:cNvPr>
          <p:cNvSpPr txBox="1"/>
          <p:nvPr/>
        </p:nvSpPr>
        <p:spPr>
          <a:xfrm>
            <a:off x="1268825" y="1426791"/>
            <a:ext cx="656822" cy="369332"/>
          </a:xfrm>
          <a:prstGeom prst="rect">
            <a:avLst/>
          </a:prstGeom>
          <a:noFill/>
        </p:spPr>
        <p:txBody>
          <a:bodyPr wrap="square" rtlCol="0">
            <a:spAutoFit/>
          </a:bodyPr>
          <a:lstStyle/>
          <a:p>
            <a:pPr algn="ctr"/>
            <a:r>
              <a:rPr lang="en-US" dirty="0"/>
              <a:t>0</a:t>
            </a:r>
          </a:p>
        </p:txBody>
      </p:sp>
    </p:spTree>
    <p:extLst>
      <p:ext uri="{BB962C8B-B14F-4D97-AF65-F5344CB8AC3E}">
        <p14:creationId xmlns:p14="http://schemas.microsoft.com/office/powerpoint/2010/main" val="257994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5"/>
                                        </p:tgtEl>
                                        <p:attrNameLst>
                                          <p:attrName>ppt_x</p:attrName>
                                        </p:attrNameLst>
                                      </p:cBhvr>
                                      <p:tavLst>
                                        <p:tav tm="0">
                                          <p:val>
                                            <p:strVal val="ppt_x"/>
                                          </p:val>
                                        </p:tav>
                                        <p:tav tm="100000">
                                          <p:val>
                                            <p:strVal val="ppt_x"/>
                                          </p:val>
                                        </p:tav>
                                      </p:tavLst>
                                    </p:anim>
                                    <p:anim calcmode="lin" valueType="num">
                                      <p:cBhvr additive="base">
                                        <p:cTn id="7" dur="500"/>
                                        <p:tgtEl>
                                          <p:spTgt spid="25"/>
                                        </p:tgtEl>
                                        <p:attrNameLst>
                                          <p:attrName>ppt_y</p:attrName>
                                        </p:attrNameLst>
                                      </p:cBhvr>
                                      <p:tavLst>
                                        <p:tav tm="0">
                                          <p:val>
                                            <p:strVal val="ppt_y"/>
                                          </p:val>
                                        </p:tav>
                                        <p:tav tm="100000">
                                          <p:val>
                                            <p:strVal val="1+ppt_h/2"/>
                                          </p:val>
                                        </p:tav>
                                      </p:tavLst>
                                    </p:anim>
                                    <p:set>
                                      <p:cBhvr>
                                        <p:cTn id="8" dur="1" fill="hold">
                                          <p:stCondLst>
                                            <p:cond delay="499"/>
                                          </p:stCondLst>
                                        </p:cTn>
                                        <p:tgtEl>
                                          <p:spTgt spid="25"/>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7"/>
                                        </p:tgtEl>
                                        <p:attrNameLst>
                                          <p:attrName>ppt_x</p:attrName>
                                        </p:attrNameLst>
                                      </p:cBhvr>
                                      <p:tavLst>
                                        <p:tav tm="0">
                                          <p:val>
                                            <p:strVal val="ppt_x"/>
                                          </p:val>
                                        </p:tav>
                                        <p:tav tm="100000">
                                          <p:val>
                                            <p:strVal val="ppt_x"/>
                                          </p:val>
                                        </p:tav>
                                      </p:tavLst>
                                    </p:anim>
                                    <p:anim calcmode="lin" valueType="num">
                                      <p:cBhvr additive="base">
                                        <p:cTn id="11" dur="500"/>
                                        <p:tgtEl>
                                          <p:spTgt spid="27"/>
                                        </p:tgtEl>
                                        <p:attrNameLst>
                                          <p:attrName>ppt_y</p:attrName>
                                        </p:attrNameLst>
                                      </p:cBhvr>
                                      <p:tavLst>
                                        <p:tav tm="0">
                                          <p:val>
                                            <p:strVal val="ppt_y"/>
                                          </p:val>
                                        </p:tav>
                                        <p:tav tm="100000">
                                          <p:val>
                                            <p:strVal val="1+ppt_h/2"/>
                                          </p:val>
                                        </p:tav>
                                      </p:tavLst>
                                    </p:anim>
                                    <p:set>
                                      <p:cBhvr>
                                        <p:cTn id="12" dur="1" fill="hold">
                                          <p:stCondLst>
                                            <p:cond delay="499"/>
                                          </p:stCondLst>
                                        </p:cTn>
                                        <p:tgtEl>
                                          <p:spTgt spid="27"/>
                                        </p:tgtEl>
                                        <p:attrNameLst>
                                          <p:attrName>style.visibility</p:attrName>
                                        </p:attrNameLst>
                                      </p:cBhvr>
                                      <p:to>
                                        <p:strVal val="hidden"/>
                                      </p:to>
                                    </p:set>
                                  </p:childTnLst>
                                </p:cTn>
                              </p:par>
                              <p:par>
                                <p:cTn id="13" presetID="2" presetClass="entr" presetSubtype="1"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dissolve">
                                      <p:cBhvr>
                                        <p:cTn id="25" dur="500"/>
                                        <p:tgtEl>
                                          <p:spTgt spid="30"/>
                                        </p:tgtEl>
                                      </p:cBhvr>
                                    </p:animEffect>
                                  </p:childTnLst>
                                </p:cTn>
                              </p:par>
                            </p:childTnLst>
                          </p:cTn>
                        </p:par>
                        <p:par>
                          <p:cTn id="26" fill="hold">
                            <p:stCondLst>
                              <p:cond delay="500"/>
                            </p:stCondLst>
                            <p:childTnLst>
                              <p:par>
                                <p:cTn id="27" presetID="9" presetClass="entr" presetSubtype="0" fill="hold" grpId="0" nodeType="afterEffect">
                                  <p:stCondLst>
                                    <p:cond delay="0"/>
                                  </p:stCondLst>
                                  <p:iterate type="lt">
                                    <p:tmPct val="0"/>
                                  </p:iterate>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dissolve">
                                      <p:cBhvr>
                                        <p:cTn id="40" dur="500"/>
                                        <p:tgtEl>
                                          <p:spTgt spid="37"/>
                                        </p:tgtEl>
                                      </p:cBhvr>
                                    </p:animEffect>
                                  </p:childTnLst>
                                </p:cTn>
                              </p:par>
                            </p:childTnLst>
                          </p:cTn>
                        </p:par>
                        <p:par>
                          <p:cTn id="41" fill="hold">
                            <p:stCondLst>
                              <p:cond delay="500"/>
                            </p:stCondLst>
                            <p:childTnLst>
                              <p:par>
                                <p:cTn id="42" presetID="6" presetClass="emph" presetSubtype="0" autoRev="1" fill="hold" grpId="1" nodeType="afterEffect">
                                  <p:stCondLst>
                                    <p:cond delay="0"/>
                                  </p:stCondLst>
                                  <p:iterate type="lt">
                                    <p:tmPct val="0"/>
                                  </p:iterate>
                                  <p:childTnLst>
                                    <p:animScale>
                                      <p:cBhvr>
                                        <p:cTn id="43" dur="2000" fill="hold"/>
                                        <p:tgtEl>
                                          <p:spTgt spid="15"/>
                                        </p:tgtEl>
                                      </p:cBhvr>
                                      <p:by x="150000" y="150000"/>
                                    </p:animScale>
                                  </p:childTnLst>
                                </p:cTn>
                              </p:par>
                              <p:par>
                                <p:cTn id="44" presetID="6" presetClass="emph" presetSubtype="0" autoRev="1" fill="hold" grpId="1" nodeType="withEffect">
                                  <p:stCondLst>
                                    <p:cond delay="0"/>
                                  </p:stCondLst>
                                  <p:childTnLst>
                                    <p:animScale>
                                      <p:cBhvr>
                                        <p:cTn id="45" dur="2000" fill="hold"/>
                                        <p:tgtEl>
                                          <p:spTgt spid="32"/>
                                        </p:tgtEl>
                                      </p:cBhvr>
                                      <p:by x="150000" y="150000"/>
                                    </p:animScale>
                                  </p:childTnLst>
                                </p:cTn>
                              </p:par>
                              <p:par>
                                <p:cTn id="46" presetID="6" presetClass="emph" presetSubtype="0" autoRev="1" fill="hold" grpId="1" nodeType="withEffect">
                                  <p:stCondLst>
                                    <p:cond delay="0"/>
                                  </p:stCondLst>
                                  <p:childTnLst>
                                    <p:animScale>
                                      <p:cBhvr>
                                        <p:cTn id="47" dur="2000" fill="hold"/>
                                        <p:tgtEl>
                                          <p:spTgt spid="34"/>
                                        </p:tgtEl>
                                      </p:cBhvr>
                                      <p:by x="150000" y="150000"/>
                                    </p:animScale>
                                  </p:childTnLst>
                                </p:cTn>
                              </p:par>
                              <p:par>
                                <p:cTn id="48" presetID="2" presetClass="entr" presetSubtype="2"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fill="hold"/>
                                        <p:tgtEl>
                                          <p:spTgt spid="38"/>
                                        </p:tgtEl>
                                        <p:attrNameLst>
                                          <p:attrName>ppt_x</p:attrName>
                                        </p:attrNameLst>
                                      </p:cBhvr>
                                      <p:tavLst>
                                        <p:tav tm="0">
                                          <p:val>
                                            <p:strVal val="1+#ppt_w/2"/>
                                          </p:val>
                                        </p:tav>
                                        <p:tav tm="100000">
                                          <p:val>
                                            <p:strVal val="#ppt_x"/>
                                          </p:val>
                                        </p:tav>
                                      </p:tavLst>
                                    </p:anim>
                                    <p:anim calcmode="lin" valueType="num">
                                      <p:cBhvr additive="base">
                                        <p:cTn id="5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dissolve">
                                      <p:cBhvr>
                                        <p:cTn id="56" dur="500"/>
                                        <p:tgtEl>
                                          <p:spTgt spid="41"/>
                                        </p:tgtEl>
                                      </p:cBhvr>
                                    </p:animEffect>
                                  </p:childTnLst>
                                </p:cTn>
                              </p:par>
                            </p:childTnLst>
                          </p:cTn>
                        </p:par>
                        <p:par>
                          <p:cTn id="57" fill="hold">
                            <p:stCondLst>
                              <p:cond delay="500"/>
                            </p:stCondLst>
                            <p:childTnLst>
                              <p:par>
                                <p:cTn id="58" presetID="9" presetClass="exit" presetSubtype="0" fill="hold" grpId="2" nodeType="afterEffect">
                                  <p:stCondLst>
                                    <p:cond delay="0"/>
                                  </p:stCondLst>
                                  <p:iterate type="lt">
                                    <p:tmPct val="0"/>
                                  </p:iterate>
                                  <p:childTnLst>
                                    <p:animEffect transition="out" filter="dissolv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dissolve">
                                      <p:cBhvr>
                                        <p:cTn id="64" dur="500"/>
                                        <p:tgtEl>
                                          <p:spTgt spid="1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dissolve">
                                      <p:cBhvr>
                                        <p:cTn id="67" dur="500"/>
                                        <p:tgtEl>
                                          <p:spTgt spid="1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dissolve">
                                      <p:cBhvr>
                                        <p:cTn id="70" dur="500"/>
                                        <p:tgtEl>
                                          <p:spTgt spid="4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childTnLst>
                          </p:cTn>
                        </p:par>
                        <p:par>
                          <p:cTn id="76" fill="hold">
                            <p:stCondLst>
                              <p:cond delay="500"/>
                            </p:stCondLst>
                            <p:childTnLst>
                              <p:par>
                                <p:cTn id="77" presetID="6" presetClass="emph" presetSubtype="0" autoRev="1" fill="hold" grpId="1" nodeType="afterEffect">
                                  <p:stCondLst>
                                    <p:cond delay="0"/>
                                  </p:stCondLst>
                                  <p:childTnLst>
                                    <p:animScale>
                                      <p:cBhvr>
                                        <p:cTn id="78" dur="2000" fill="hold"/>
                                        <p:tgtEl>
                                          <p:spTgt spid="16"/>
                                        </p:tgtEl>
                                      </p:cBhvr>
                                      <p:by x="150000" y="150000"/>
                                    </p:animScale>
                                  </p:childTnLst>
                                </p:cTn>
                              </p:par>
                              <p:par>
                                <p:cTn id="79" presetID="6" presetClass="emph" presetSubtype="0" autoRev="1" fill="hold" grpId="1" nodeType="withEffect">
                                  <p:stCondLst>
                                    <p:cond delay="0"/>
                                  </p:stCondLst>
                                  <p:childTnLst>
                                    <p:animScale>
                                      <p:cBhvr>
                                        <p:cTn id="80" dur="2000" fill="hold"/>
                                        <p:tgtEl>
                                          <p:spTgt spid="18"/>
                                        </p:tgtEl>
                                      </p:cBhvr>
                                      <p:by x="150000" y="150000"/>
                                    </p:animScale>
                                  </p:childTnLst>
                                </p:cTn>
                              </p:par>
                              <p:par>
                                <p:cTn id="81" presetID="6" presetClass="emph" presetSubtype="0" autoRev="1" fill="hold" grpId="1" nodeType="withEffect">
                                  <p:stCondLst>
                                    <p:cond delay="0"/>
                                  </p:stCondLst>
                                  <p:childTnLst>
                                    <p:animScale>
                                      <p:cBhvr>
                                        <p:cTn id="82" dur="2000" fill="hold"/>
                                        <p:tgtEl>
                                          <p:spTgt spid="44"/>
                                        </p:tgtEl>
                                      </p:cBhvr>
                                      <p:by x="150000" y="150000"/>
                                    </p:animScale>
                                  </p:childTnLst>
                                </p:cTn>
                              </p:par>
                              <p:par>
                                <p:cTn id="83" presetID="2" presetClass="entr" presetSubtype="2"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1+#ppt_w/2"/>
                                          </p:val>
                                        </p:tav>
                                        <p:tav tm="100000">
                                          <p:val>
                                            <p:strVal val="#ppt_x"/>
                                          </p:val>
                                        </p:tav>
                                      </p:tavLst>
                                    </p:anim>
                                    <p:anim calcmode="lin" valueType="num">
                                      <p:cBhvr additive="base">
                                        <p:cTn id="8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dissolve">
                                      <p:cBhvr>
                                        <p:cTn id="91" dur="500"/>
                                        <p:tgtEl>
                                          <p:spTgt spid="46"/>
                                        </p:tgtEl>
                                      </p:cBhvr>
                                    </p:animEffect>
                                  </p:childTnLst>
                                </p:cTn>
                              </p:par>
                            </p:childTnLst>
                          </p:cTn>
                        </p:par>
                        <p:par>
                          <p:cTn id="92" fill="hold">
                            <p:stCondLst>
                              <p:cond delay="500"/>
                            </p:stCondLst>
                            <p:childTnLst>
                              <p:par>
                                <p:cTn id="93" presetID="6" presetClass="emph" presetSubtype="0" autoRev="1" fill="hold" grpId="2" nodeType="afterEffect">
                                  <p:stCondLst>
                                    <p:cond delay="0"/>
                                  </p:stCondLst>
                                  <p:childTnLst>
                                    <p:animScale>
                                      <p:cBhvr>
                                        <p:cTn id="94" dur="2000" fill="hold"/>
                                        <p:tgtEl>
                                          <p:spTgt spid="16"/>
                                        </p:tgtEl>
                                      </p:cBhvr>
                                      <p:by x="150000" y="150000"/>
                                    </p:animScale>
                                  </p:childTnLst>
                                </p:cTn>
                              </p:par>
                              <p:par>
                                <p:cTn id="95" presetID="6" presetClass="emph" presetSubtype="0" autoRev="1" fill="hold" grpId="2" nodeType="withEffect">
                                  <p:stCondLst>
                                    <p:cond delay="0"/>
                                  </p:stCondLst>
                                  <p:childTnLst>
                                    <p:animScale>
                                      <p:cBhvr>
                                        <p:cTn id="96" dur="2000" fill="hold"/>
                                        <p:tgtEl>
                                          <p:spTgt spid="18"/>
                                        </p:tgtEl>
                                      </p:cBhvr>
                                      <p:by x="150000" y="150000"/>
                                    </p:animScale>
                                  </p:childTnLst>
                                </p:cTn>
                              </p:par>
                              <p:par>
                                <p:cTn id="97" presetID="6" presetClass="emph" presetSubtype="0" autoRev="1" fill="hold" grpId="2" nodeType="withEffect">
                                  <p:stCondLst>
                                    <p:cond delay="0"/>
                                  </p:stCondLst>
                                  <p:childTnLst>
                                    <p:animScale>
                                      <p:cBhvr>
                                        <p:cTn id="98" dur="2000" fill="hold"/>
                                        <p:tgtEl>
                                          <p:spTgt spid="34"/>
                                        </p:tgtEl>
                                      </p:cBhvr>
                                      <p:by x="150000" y="150000"/>
                                    </p:animScale>
                                  </p:childTnLst>
                                </p:cTn>
                              </p:par>
                              <p:par>
                                <p:cTn id="99" presetID="2" presetClass="entr" presetSubtype="2"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anim calcmode="lin" valueType="num">
                                      <p:cBhvr additive="base">
                                        <p:cTn id="101" dur="500" fill="hold"/>
                                        <p:tgtEl>
                                          <p:spTgt spid="48"/>
                                        </p:tgtEl>
                                        <p:attrNameLst>
                                          <p:attrName>ppt_x</p:attrName>
                                        </p:attrNameLst>
                                      </p:cBhvr>
                                      <p:tavLst>
                                        <p:tav tm="0">
                                          <p:val>
                                            <p:strVal val="1+#ppt_w/2"/>
                                          </p:val>
                                        </p:tav>
                                        <p:tav tm="100000">
                                          <p:val>
                                            <p:strVal val="#ppt_x"/>
                                          </p:val>
                                        </p:tav>
                                      </p:tavLst>
                                    </p:anim>
                                    <p:anim calcmode="lin" valueType="num">
                                      <p:cBhvr additive="base">
                                        <p:cTn id="102"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dissolve">
                                      <p:cBhvr>
                                        <p:cTn id="107" dur="500"/>
                                        <p:tgtEl>
                                          <p:spTgt spid="39"/>
                                        </p:tgtEl>
                                      </p:cBhvr>
                                    </p:animEffect>
                                  </p:childTnLst>
                                </p:cTn>
                              </p:par>
                              <p:par>
                                <p:cTn id="108" presetID="9" presetClass="exit" presetSubtype="0" fill="hold" grpId="3" nodeType="withEffect">
                                  <p:stCondLst>
                                    <p:cond delay="0"/>
                                  </p:stCondLst>
                                  <p:childTnLst>
                                    <p:animEffect transition="out" filter="dissolve">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par>
                                <p:cTn id="111" presetID="9" presetClass="entr" presetSubtype="0" fill="hold" grpId="0" nodeType="with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dissolve">
                                      <p:cBhvr>
                                        <p:cTn id="113" dur="500"/>
                                        <p:tgtEl>
                                          <p:spTgt spid="20"/>
                                        </p:tgtEl>
                                      </p:cBhvr>
                                    </p:animEffect>
                                  </p:childTnLst>
                                </p:cTn>
                              </p:par>
                              <p:par>
                                <p:cTn id="114" presetID="9" presetClass="exit" presetSubtype="0" fill="hold" grpId="2" nodeType="withEffect">
                                  <p:stCondLst>
                                    <p:cond delay="0"/>
                                  </p:stCondLst>
                                  <p:childTnLst>
                                    <p:animEffect transition="out" filter="dissolv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9" presetClass="entr" presetSubtype="0" fill="hold" grpId="0" nodeType="with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dissolve">
                                      <p:cBhvr>
                                        <p:cTn id="119" dur="500"/>
                                        <p:tgtEl>
                                          <p:spTgt spid="51"/>
                                        </p:tgtEl>
                                      </p:cBhvr>
                                    </p:animEffect>
                                  </p:childTnLst>
                                </p:cTn>
                              </p:par>
                              <p:par>
                                <p:cTn id="120" presetID="9" presetClass="exit" presetSubtype="0" fill="hold" grpId="3" nodeType="withEffect">
                                  <p:stCondLst>
                                    <p:cond delay="0"/>
                                  </p:stCondLst>
                                  <p:childTnLst>
                                    <p:animEffect transition="out" filter="dissolve">
                                      <p:cBhvr>
                                        <p:cTn id="121" dur="500"/>
                                        <p:tgtEl>
                                          <p:spTgt spid="18"/>
                                        </p:tgtEl>
                                      </p:cBhvr>
                                    </p:animEffect>
                                    <p:set>
                                      <p:cBhvr>
                                        <p:cTn id="122" dur="1" fill="hold">
                                          <p:stCondLst>
                                            <p:cond delay="499"/>
                                          </p:stCondLst>
                                        </p:cTn>
                                        <p:tgtEl>
                                          <p:spTgt spid="18"/>
                                        </p:tgtEl>
                                        <p:attrNameLst>
                                          <p:attrName>style.visibility</p:attrName>
                                        </p:attrNameLst>
                                      </p:cBhvr>
                                      <p:to>
                                        <p:strVal val="hidden"/>
                                      </p:to>
                                    </p:set>
                                  </p:childTnLst>
                                </p:cTn>
                              </p:par>
                              <p:par>
                                <p:cTn id="123" presetID="9" presetClass="entr" presetSubtype="0"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dissolve">
                                      <p:cBhvr>
                                        <p:cTn id="125" dur="500"/>
                                        <p:tgtEl>
                                          <p:spTgt spid="52"/>
                                        </p:tgtEl>
                                      </p:cBhvr>
                                    </p:animEffect>
                                  </p:childTnLst>
                                </p:cTn>
                              </p:par>
                              <p:par>
                                <p:cTn id="126" presetID="9" presetClass="exit" presetSubtype="0" fill="hold" grpId="3" nodeType="withEffect">
                                  <p:stCondLst>
                                    <p:cond delay="0"/>
                                  </p:stCondLst>
                                  <p:childTnLst>
                                    <p:animEffect transition="out" filter="dissolve">
                                      <p:cBhvr>
                                        <p:cTn id="127" dur="500"/>
                                        <p:tgtEl>
                                          <p:spTgt spid="34"/>
                                        </p:tgtEl>
                                      </p:cBhvr>
                                    </p:animEffect>
                                    <p:set>
                                      <p:cBhvr>
                                        <p:cTn id="128" dur="1" fill="hold">
                                          <p:stCondLst>
                                            <p:cond delay="499"/>
                                          </p:stCondLst>
                                        </p:cTn>
                                        <p:tgtEl>
                                          <p:spTgt spid="34"/>
                                        </p:tgtEl>
                                        <p:attrNameLst>
                                          <p:attrName>style.visibility</p:attrName>
                                        </p:attrNameLst>
                                      </p:cBhvr>
                                      <p:to>
                                        <p:strVal val="hidden"/>
                                      </p:to>
                                    </p:set>
                                  </p:childTnLst>
                                </p:cTn>
                              </p:par>
                              <p:par>
                                <p:cTn id="129" presetID="9" presetClass="exit" presetSubtype="0" fill="hold" grpId="2" nodeType="withEffect">
                                  <p:stCondLst>
                                    <p:cond delay="0"/>
                                  </p:stCondLst>
                                  <p:childTnLst>
                                    <p:animEffect transition="out" filter="dissolve">
                                      <p:cBhvr>
                                        <p:cTn id="130" dur="500"/>
                                        <p:tgtEl>
                                          <p:spTgt spid="44"/>
                                        </p:tgtEl>
                                      </p:cBhvr>
                                    </p:animEffect>
                                    <p:set>
                                      <p:cBhvr>
                                        <p:cTn id="131" dur="1" fill="hold">
                                          <p:stCondLst>
                                            <p:cond delay="499"/>
                                          </p:stCondLst>
                                        </p:cTn>
                                        <p:tgtEl>
                                          <p:spTgt spid="44"/>
                                        </p:tgtEl>
                                        <p:attrNameLst>
                                          <p:attrName>style.visibility</p:attrName>
                                        </p:attrNameLst>
                                      </p:cBhvr>
                                      <p:to>
                                        <p:strVal val="hidden"/>
                                      </p:to>
                                    </p:set>
                                  </p:childTnLst>
                                </p:cTn>
                              </p:par>
                              <p:par>
                                <p:cTn id="132" presetID="9" presetClass="entr" presetSubtype="0"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dissolve">
                                      <p:cBhvr>
                                        <p:cTn id="134" dur="500"/>
                                        <p:tgtEl>
                                          <p:spTgt spid="53"/>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dissolve">
                                      <p:cBhvr>
                                        <p:cTn id="137" dur="500"/>
                                        <p:tgtEl>
                                          <p:spTgt spid="54"/>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5"/>
                                        </p:tgtEl>
                                        <p:attrNameLst>
                                          <p:attrName>style.visibility</p:attrName>
                                        </p:attrNameLst>
                                      </p:cBhvr>
                                      <p:to>
                                        <p:strVal val="visible"/>
                                      </p:to>
                                    </p:set>
                                    <p:animEffect transition="in" filter="dissolve">
                                      <p:cBhvr>
                                        <p:cTn id="142" dur="500"/>
                                        <p:tgtEl>
                                          <p:spTgt spid="55"/>
                                        </p:tgtEl>
                                      </p:cBhvr>
                                    </p:animEffect>
                                  </p:childTnLst>
                                </p:cTn>
                              </p:par>
                              <p:par>
                                <p:cTn id="143" presetID="2" presetClass="entr" presetSubtype="2"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500" fill="hold"/>
                                        <p:tgtEl>
                                          <p:spTgt spid="56"/>
                                        </p:tgtEl>
                                        <p:attrNameLst>
                                          <p:attrName>ppt_x</p:attrName>
                                        </p:attrNameLst>
                                      </p:cBhvr>
                                      <p:tavLst>
                                        <p:tav tm="0">
                                          <p:val>
                                            <p:strVal val="1+#ppt_w/2"/>
                                          </p:val>
                                        </p:tav>
                                        <p:tav tm="100000">
                                          <p:val>
                                            <p:strVal val="#ppt_x"/>
                                          </p:val>
                                        </p:tav>
                                      </p:tavLst>
                                    </p:anim>
                                    <p:anim calcmode="lin" valueType="num">
                                      <p:cBhvr additive="base">
                                        <p:cTn id="146" dur="500" fill="hold"/>
                                        <p:tgtEl>
                                          <p:spTgt spid="56"/>
                                        </p:tgtEl>
                                        <p:attrNameLst>
                                          <p:attrName>ppt_y</p:attrName>
                                        </p:attrNameLst>
                                      </p:cBhvr>
                                      <p:tavLst>
                                        <p:tav tm="0">
                                          <p:val>
                                            <p:strVal val="#ppt_y"/>
                                          </p:val>
                                        </p:tav>
                                        <p:tav tm="100000">
                                          <p:val>
                                            <p:strVal val="#ppt_y"/>
                                          </p:val>
                                        </p:tav>
                                      </p:tavLst>
                                    </p:anim>
                                  </p:childTnLst>
                                </p:cTn>
                              </p:par>
                              <p:par>
                                <p:cTn id="147" presetID="6" presetClass="emph" presetSubtype="0" autoRev="1" fill="hold" grpId="1" nodeType="withEffect">
                                  <p:stCondLst>
                                    <p:cond delay="0"/>
                                  </p:stCondLst>
                                  <p:childTnLst>
                                    <p:animScale>
                                      <p:cBhvr>
                                        <p:cTn id="148" dur="2000" fill="hold"/>
                                        <p:tgtEl>
                                          <p:spTgt spid="20"/>
                                        </p:tgtEl>
                                      </p:cBhvr>
                                      <p:by x="150000" y="150000"/>
                                    </p:animScale>
                                  </p:childTnLst>
                                </p:cTn>
                              </p:par>
                              <p:par>
                                <p:cTn id="149" presetID="6" presetClass="emph" presetSubtype="0" autoRev="1" fill="hold" grpId="1" nodeType="withEffect">
                                  <p:stCondLst>
                                    <p:cond delay="0"/>
                                  </p:stCondLst>
                                  <p:childTnLst>
                                    <p:animScale>
                                      <p:cBhvr>
                                        <p:cTn id="150" dur="2000" fill="hold"/>
                                        <p:tgtEl>
                                          <p:spTgt spid="51"/>
                                        </p:tgtEl>
                                      </p:cBhvr>
                                      <p:by x="150000" y="150000"/>
                                    </p:animScale>
                                  </p:childTnLst>
                                </p:cTn>
                              </p:par>
                              <p:par>
                                <p:cTn id="151" presetID="6" presetClass="emph" presetSubtype="0" autoRev="1" fill="hold" grpId="1" nodeType="withEffect">
                                  <p:stCondLst>
                                    <p:cond delay="0"/>
                                  </p:stCondLst>
                                  <p:childTnLst>
                                    <p:animScale>
                                      <p:cBhvr>
                                        <p:cTn id="152" dur="2000" fill="hold"/>
                                        <p:tgtEl>
                                          <p:spTgt spid="53"/>
                                        </p:tgtEl>
                                      </p:cBhvr>
                                      <p:by x="150000" y="150000"/>
                                    </p:animScale>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57"/>
                                        </p:tgtEl>
                                        <p:attrNameLst>
                                          <p:attrName>style.visibility</p:attrName>
                                        </p:attrNameLst>
                                      </p:cBhvr>
                                      <p:to>
                                        <p:strVal val="visible"/>
                                      </p:to>
                                    </p:set>
                                    <p:animEffect transition="in" filter="dissolve">
                                      <p:cBhvr>
                                        <p:cTn id="157" dur="500"/>
                                        <p:tgtEl>
                                          <p:spTgt spid="57"/>
                                        </p:tgtEl>
                                      </p:cBhvr>
                                    </p:animEffect>
                                  </p:childTnLst>
                                </p:cTn>
                              </p:par>
                              <p:par>
                                <p:cTn id="158" presetID="2" presetClass="entr" presetSubtype="2" fill="hold" grpId="0" nodeType="withEffect">
                                  <p:stCondLst>
                                    <p:cond delay="0"/>
                                  </p:stCondLst>
                                  <p:childTnLst>
                                    <p:set>
                                      <p:cBhvr>
                                        <p:cTn id="159" dur="1" fill="hold">
                                          <p:stCondLst>
                                            <p:cond delay="0"/>
                                          </p:stCondLst>
                                        </p:cTn>
                                        <p:tgtEl>
                                          <p:spTgt spid="58"/>
                                        </p:tgtEl>
                                        <p:attrNameLst>
                                          <p:attrName>style.visibility</p:attrName>
                                        </p:attrNameLst>
                                      </p:cBhvr>
                                      <p:to>
                                        <p:strVal val="visible"/>
                                      </p:to>
                                    </p:set>
                                    <p:anim calcmode="lin" valueType="num">
                                      <p:cBhvr additive="base">
                                        <p:cTn id="160" dur="500" fill="hold"/>
                                        <p:tgtEl>
                                          <p:spTgt spid="58"/>
                                        </p:tgtEl>
                                        <p:attrNameLst>
                                          <p:attrName>ppt_x</p:attrName>
                                        </p:attrNameLst>
                                      </p:cBhvr>
                                      <p:tavLst>
                                        <p:tav tm="0">
                                          <p:val>
                                            <p:strVal val="1+#ppt_w/2"/>
                                          </p:val>
                                        </p:tav>
                                        <p:tav tm="100000">
                                          <p:val>
                                            <p:strVal val="#ppt_x"/>
                                          </p:val>
                                        </p:tav>
                                      </p:tavLst>
                                    </p:anim>
                                    <p:anim calcmode="lin" valueType="num">
                                      <p:cBhvr additive="base">
                                        <p:cTn id="161" dur="500" fill="hold"/>
                                        <p:tgtEl>
                                          <p:spTgt spid="58"/>
                                        </p:tgtEl>
                                        <p:attrNameLst>
                                          <p:attrName>ppt_y</p:attrName>
                                        </p:attrNameLst>
                                      </p:cBhvr>
                                      <p:tavLst>
                                        <p:tav tm="0">
                                          <p:val>
                                            <p:strVal val="#ppt_y"/>
                                          </p:val>
                                        </p:tav>
                                        <p:tav tm="100000">
                                          <p:val>
                                            <p:strVal val="#ppt_y"/>
                                          </p:val>
                                        </p:tav>
                                      </p:tavLst>
                                    </p:anim>
                                  </p:childTnLst>
                                </p:cTn>
                              </p:par>
                              <p:par>
                                <p:cTn id="162" presetID="6" presetClass="emph" presetSubtype="0" autoRev="1" fill="hold" grpId="2" nodeType="withEffect">
                                  <p:stCondLst>
                                    <p:cond delay="0"/>
                                  </p:stCondLst>
                                  <p:childTnLst>
                                    <p:animScale>
                                      <p:cBhvr>
                                        <p:cTn id="163" dur="2000" fill="hold"/>
                                        <p:tgtEl>
                                          <p:spTgt spid="20"/>
                                        </p:tgtEl>
                                      </p:cBhvr>
                                      <p:by x="150000" y="150000"/>
                                    </p:animScale>
                                  </p:childTnLst>
                                </p:cTn>
                              </p:par>
                              <p:par>
                                <p:cTn id="164" presetID="6" presetClass="emph" presetSubtype="0" autoRev="1" fill="hold" grpId="1" nodeType="withEffect">
                                  <p:stCondLst>
                                    <p:cond delay="0"/>
                                  </p:stCondLst>
                                  <p:childTnLst>
                                    <p:animScale>
                                      <p:cBhvr>
                                        <p:cTn id="165" dur="2000" fill="hold"/>
                                        <p:tgtEl>
                                          <p:spTgt spid="52"/>
                                        </p:tgtEl>
                                      </p:cBhvr>
                                      <p:by x="150000" y="150000"/>
                                    </p:animScale>
                                  </p:childTnLst>
                                </p:cTn>
                              </p:par>
                              <p:par>
                                <p:cTn id="166" presetID="6" presetClass="emph" presetSubtype="0" autoRev="1" fill="hold" grpId="1" nodeType="withEffect">
                                  <p:stCondLst>
                                    <p:cond delay="0"/>
                                  </p:stCondLst>
                                  <p:childTnLst>
                                    <p:animScale>
                                      <p:cBhvr>
                                        <p:cTn id="167" dur="2000" fill="hold"/>
                                        <p:tgtEl>
                                          <p:spTgt spid="54"/>
                                        </p:tgtEl>
                                      </p:cBhvr>
                                      <p:by x="150000" y="150000"/>
                                    </p:animScale>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61"/>
                                        </p:tgtEl>
                                        <p:attrNameLst>
                                          <p:attrName>style.visibility</p:attrName>
                                        </p:attrNameLst>
                                      </p:cBhvr>
                                      <p:to>
                                        <p:strVal val="visible"/>
                                      </p:to>
                                    </p:set>
                                    <p:animEffect transition="in" filter="dissolve">
                                      <p:cBhvr>
                                        <p:cTn id="172" dur="500"/>
                                        <p:tgtEl>
                                          <p:spTgt spid="61"/>
                                        </p:tgtEl>
                                      </p:cBhvr>
                                    </p:animEffect>
                                  </p:childTnLst>
                                </p:cTn>
                              </p:par>
                              <p:par>
                                <p:cTn id="173" presetID="2" presetClass="entr" presetSubtype="2" fill="hold" grpId="0" nodeType="withEffect">
                                  <p:stCondLst>
                                    <p:cond delay="0"/>
                                  </p:stCondLst>
                                  <p:childTnLst>
                                    <p:set>
                                      <p:cBhvr>
                                        <p:cTn id="174" dur="1" fill="hold">
                                          <p:stCondLst>
                                            <p:cond delay="0"/>
                                          </p:stCondLst>
                                        </p:cTn>
                                        <p:tgtEl>
                                          <p:spTgt spid="62"/>
                                        </p:tgtEl>
                                        <p:attrNameLst>
                                          <p:attrName>style.visibility</p:attrName>
                                        </p:attrNameLst>
                                      </p:cBhvr>
                                      <p:to>
                                        <p:strVal val="visible"/>
                                      </p:to>
                                    </p:set>
                                    <p:anim calcmode="lin" valueType="num">
                                      <p:cBhvr additive="base">
                                        <p:cTn id="175" dur="500" fill="hold"/>
                                        <p:tgtEl>
                                          <p:spTgt spid="62"/>
                                        </p:tgtEl>
                                        <p:attrNameLst>
                                          <p:attrName>ppt_x</p:attrName>
                                        </p:attrNameLst>
                                      </p:cBhvr>
                                      <p:tavLst>
                                        <p:tav tm="0">
                                          <p:val>
                                            <p:strVal val="1+#ppt_w/2"/>
                                          </p:val>
                                        </p:tav>
                                        <p:tav tm="100000">
                                          <p:val>
                                            <p:strVal val="#ppt_x"/>
                                          </p:val>
                                        </p:tav>
                                      </p:tavLst>
                                    </p:anim>
                                    <p:anim calcmode="lin" valueType="num">
                                      <p:cBhvr additive="base">
                                        <p:cTn id="176" dur="500" fill="hold"/>
                                        <p:tgtEl>
                                          <p:spTgt spid="62"/>
                                        </p:tgtEl>
                                        <p:attrNameLst>
                                          <p:attrName>ppt_y</p:attrName>
                                        </p:attrNameLst>
                                      </p:cBhvr>
                                      <p:tavLst>
                                        <p:tav tm="0">
                                          <p:val>
                                            <p:strVal val="#ppt_y"/>
                                          </p:val>
                                        </p:tav>
                                        <p:tav tm="100000">
                                          <p:val>
                                            <p:strVal val="#ppt_y"/>
                                          </p:val>
                                        </p:tav>
                                      </p:tavLst>
                                    </p:anim>
                                  </p:childTnLst>
                                </p:cTn>
                              </p:par>
                              <p:par>
                                <p:cTn id="177" presetID="6" presetClass="emph" presetSubtype="0" autoRev="1" fill="hold" grpId="3" nodeType="withEffect">
                                  <p:stCondLst>
                                    <p:cond delay="0"/>
                                  </p:stCondLst>
                                  <p:childTnLst>
                                    <p:animScale>
                                      <p:cBhvr>
                                        <p:cTn id="178" dur="2000" fill="hold"/>
                                        <p:tgtEl>
                                          <p:spTgt spid="20"/>
                                        </p:tgtEl>
                                      </p:cBhvr>
                                      <p:by x="150000" y="150000"/>
                                    </p:animScale>
                                  </p:childTnLst>
                                </p:cTn>
                              </p:par>
                              <p:par>
                                <p:cTn id="179" presetID="6" presetClass="emph" presetSubtype="0" autoRev="1" fill="hold" grpId="2" nodeType="withEffect">
                                  <p:stCondLst>
                                    <p:cond delay="0"/>
                                  </p:stCondLst>
                                  <p:childTnLst>
                                    <p:animScale>
                                      <p:cBhvr>
                                        <p:cTn id="180" dur="2000" fill="hold"/>
                                        <p:tgtEl>
                                          <p:spTgt spid="52"/>
                                        </p:tgtEl>
                                      </p:cBhvr>
                                      <p:by x="150000" y="150000"/>
                                    </p:animScale>
                                  </p:childTnLst>
                                </p:cTn>
                              </p:par>
                              <p:par>
                                <p:cTn id="181" presetID="6" presetClass="emph" presetSubtype="0" autoRev="1" fill="hold" grpId="2" nodeType="withEffect">
                                  <p:stCondLst>
                                    <p:cond delay="0"/>
                                  </p:stCondLst>
                                  <p:childTnLst>
                                    <p:animScale>
                                      <p:cBhvr>
                                        <p:cTn id="182" dur="2000" fill="hold"/>
                                        <p:tgtEl>
                                          <p:spTgt spid="53"/>
                                        </p:tgtEl>
                                      </p:cBhvr>
                                      <p:by x="150000" y="150000"/>
                                    </p:animScale>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63"/>
                                        </p:tgtEl>
                                        <p:attrNameLst>
                                          <p:attrName>style.visibility</p:attrName>
                                        </p:attrNameLst>
                                      </p:cBhvr>
                                      <p:to>
                                        <p:strVal val="visible"/>
                                      </p:to>
                                    </p:set>
                                    <p:animEffect transition="in" filter="dissolve">
                                      <p:cBhvr>
                                        <p:cTn id="187" dur="500"/>
                                        <p:tgtEl>
                                          <p:spTgt spid="63"/>
                                        </p:tgtEl>
                                      </p:cBhvr>
                                    </p:animEffect>
                                  </p:childTnLst>
                                </p:cTn>
                              </p:par>
                              <p:par>
                                <p:cTn id="188" presetID="2" presetClass="entr" presetSubtype="2" fill="hold" grpId="0" nodeType="withEffect">
                                  <p:stCondLst>
                                    <p:cond delay="0"/>
                                  </p:stCondLst>
                                  <p:childTnLst>
                                    <p:set>
                                      <p:cBhvr>
                                        <p:cTn id="189" dur="1" fill="hold">
                                          <p:stCondLst>
                                            <p:cond delay="0"/>
                                          </p:stCondLst>
                                        </p:cTn>
                                        <p:tgtEl>
                                          <p:spTgt spid="64"/>
                                        </p:tgtEl>
                                        <p:attrNameLst>
                                          <p:attrName>style.visibility</p:attrName>
                                        </p:attrNameLst>
                                      </p:cBhvr>
                                      <p:to>
                                        <p:strVal val="visible"/>
                                      </p:to>
                                    </p:set>
                                    <p:anim calcmode="lin" valueType="num">
                                      <p:cBhvr additive="base">
                                        <p:cTn id="190" dur="500" fill="hold"/>
                                        <p:tgtEl>
                                          <p:spTgt spid="64"/>
                                        </p:tgtEl>
                                        <p:attrNameLst>
                                          <p:attrName>ppt_x</p:attrName>
                                        </p:attrNameLst>
                                      </p:cBhvr>
                                      <p:tavLst>
                                        <p:tav tm="0">
                                          <p:val>
                                            <p:strVal val="1+#ppt_w/2"/>
                                          </p:val>
                                        </p:tav>
                                        <p:tav tm="100000">
                                          <p:val>
                                            <p:strVal val="#ppt_x"/>
                                          </p:val>
                                        </p:tav>
                                      </p:tavLst>
                                    </p:anim>
                                    <p:anim calcmode="lin" valueType="num">
                                      <p:cBhvr additive="base">
                                        <p:cTn id="191" dur="500" fill="hold"/>
                                        <p:tgtEl>
                                          <p:spTgt spid="64"/>
                                        </p:tgtEl>
                                        <p:attrNameLst>
                                          <p:attrName>ppt_y</p:attrName>
                                        </p:attrNameLst>
                                      </p:cBhvr>
                                      <p:tavLst>
                                        <p:tav tm="0">
                                          <p:val>
                                            <p:strVal val="#ppt_y"/>
                                          </p:val>
                                        </p:tav>
                                        <p:tav tm="100000">
                                          <p:val>
                                            <p:strVal val="#ppt_y"/>
                                          </p:val>
                                        </p:tav>
                                      </p:tavLst>
                                    </p:anim>
                                  </p:childTnLst>
                                </p:cTn>
                              </p:par>
                              <p:par>
                                <p:cTn id="192" presetID="9" presetClass="entr" presetSubtype="0" fill="hold" grpId="0" nodeType="withEffect">
                                  <p:stCondLst>
                                    <p:cond delay="0"/>
                                  </p:stCondLst>
                                  <p:childTnLst>
                                    <p:set>
                                      <p:cBhvr>
                                        <p:cTn id="193" dur="1" fill="hold">
                                          <p:stCondLst>
                                            <p:cond delay="0"/>
                                          </p:stCondLst>
                                        </p:cTn>
                                        <p:tgtEl>
                                          <p:spTgt spid="65"/>
                                        </p:tgtEl>
                                        <p:attrNameLst>
                                          <p:attrName>style.visibility</p:attrName>
                                        </p:attrNameLst>
                                      </p:cBhvr>
                                      <p:to>
                                        <p:strVal val="visible"/>
                                      </p:to>
                                    </p:set>
                                    <p:animEffect transition="in" filter="dissolve">
                                      <p:cBhvr>
                                        <p:cTn id="194" dur="500"/>
                                        <p:tgtEl>
                                          <p:spTgt spid="65"/>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6"/>
                                        </p:tgtEl>
                                        <p:attrNameLst>
                                          <p:attrName>style.visibility</p:attrName>
                                        </p:attrNameLst>
                                      </p:cBhvr>
                                      <p:to>
                                        <p:strVal val="visible"/>
                                      </p:to>
                                    </p:set>
                                    <p:animEffect transition="in" filter="dissolve">
                                      <p:cBhvr>
                                        <p:cTn id="197" dur="500"/>
                                        <p:tgtEl>
                                          <p:spTgt spid="66"/>
                                        </p:tgtEl>
                                      </p:cBhvr>
                                    </p:animEffect>
                                  </p:childTnLst>
                                </p:cTn>
                              </p:par>
                            </p:childTnLst>
                          </p:cTn>
                        </p:par>
                      </p:childTnLst>
                    </p:cTn>
                  </p:par>
                  <p:par>
                    <p:cTn id="198" fill="hold">
                      <p:stCondLst>
                        <p:cond delay="indefinite"/>
                      </p:stCondLst>
                      <p:childTnLst>
                        <p:par>
                          <p:cTn id="199" fill="hold">
                            <p:stCondLst>
                              <p:cond delay="0"/>
                            </p:stCondLst>
                            <p:childTnLst>
                              <p:par>
                                <p:cTn id="200" presetID="6" presetClass="emph" presetSubtype="0" autoRev="1" fill="hold" grpId="1" nodeType="clickEffect">
                                  <p:stCondLst>
                                    <p:cond delay="0"/>
                                  </p:stCondLst>
                                  <p:childTnLst>
                                    <p:animScale>
                                      <p:cBhvr>
                                        <p:cTn id="201" dur="2000" fill="hold"/>
                                        <p:tgtEl>
                                          <p:spTgt spid="65"/>
                                        </p:tgtEl>
                                      </p:cBhvr>
                                      <p:by x="150000" y="150000"/>
                                    </p:animScale>
                                  </p:childTnLst>
                                </p:cTn>
                              </p:par>
                              <p:par>
                                <p:cTn id="202" presetID="6" presetClass="emph" presetSubtype="0" autoRev="1" fill="hold" grpId="1" nodeType="withEffect">
                                  <p:stCondLst>
                                    <p:cond delay="0"/>
                                  </p:stCondLst>
                                  <p:childTnLst>
                                    <p:animScale>
                                      <p:cBhvr>
                                        <p:cTn id="203" dur="2000" fill="hold"/>
                                        <p:tgtEl>
                                          <p:spTgt spid="66"/>
                                        </p:tgtEl>
                                      </p:cBhvr>
                                      <p:by x="150000" y="150000"/>
                                    </p:animScale>
                                  </p:childTnLst>
                                </p:cTn>
                              </p:par>
                              <p:par>
                                <p:cTn id="204" presetID="6" presetClass="emph" presetSubtype="0" autoRev="1" fill="hold" grpId="4" nodeType="withEffect">
                                  <p:stCondLst>
                                    <p:cond delay="0"/>
                                  </p:stCondLst>
                                  <p:childTnLst>
                                    <p:animScale>
                                      <p:cBhvr>
                                        <p:cTn id="205" dur="2000" fill="hold"/>
                                        <p:tgtEl>
                                          <p:spTgt spid="2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5" grpId="0"/>
      <p:bldP spid="30" grpId="0"/>
      <p:bldP spid="15" grpId="0"/>
      <p:bldP spid="15" grpId="1"/>
      <p:bldP spid="15" grpId="2"/>
      <p:bldP spid="32" grpId="0"/>
      <p:bldP spid="32" grpId="1"/>
      <p:bldP spid="32" grpId="2"/>
      <p:bldP spid="34" grpId="0"/>
      <p:bldP spid="34" grpId="1"/>
      <p:bldP spid="34" grpId="2"/>
      <p:bldP spid="34" grpId="3"/>
      <p:bldP spid="37" grpId="0"/>
      <p:bldP spid="38" grpId="0"/>
      <p:bldP spid="39" grpId="0"/>
      <p:bldP spid="41" grpId="0"/>
      <p:bldP spid="42" grpId="0"/>
      <p:bldP spid="43" grpId="0"/>
      <p:bldP spid="16" grpId="0"/>
      <p:bldP spid="16" grpId="1"/>
      <p:bldP spid="16" grpId="2"/>
      <p:bldP spid="16" grpId="3"/>
      <p:bldP spid="18" grpId="0"/>
      <p:bldP spid="18" grpId="1"/>
      <p:bldP spid="18" grpId="2"/>
      <p:bldP spid="18" grpId="3"/>
      <p:bldP spid="44" grpId="0"/>
      <p:bldP spid="44" grpId="1"/>
      <p:bldP spid="44" grpId="2"/>
      <p:bldP spid="46" grpId="0"/>
      <p:bldP spid="48" grpId="0"/>
      <p:bldP spid="20" grpId="0"/>
      <p:bldP spid="20" grpId="1"/>
      <p:bldP spid="20" grpId="2"/>
      <p:bldP spid="20" grpId="3"/>
      <p:bldP spid="20" grpId="4"/>
      <p:bldP spid="51" grpId="0"/>
      <p:bldP spid="51" grpId="1"/>
      <p:bldP spid="52" grpId="0"/>
      <p:bldP spid="52" grpId="1"/>
      <p:bldP spid="52" grpId="2"/>
      <p:bldP spid="53" grpId="0"/>
      <p:bldP spid="53" grpId="1"/>
      <p:bldP spid="53" grpId="2"/>
      <p:bldP spid="54" grpId="0"/>
      <p:bldP spid="54" grpId="1"/>
      <p:bldP spid="55" grpId="0"/>
      <p:bldP spid="56" grpId="0"/>
      <p:bldP spid="57" grpId="0"/>
      <p:bldP spid="58" grpId="0"/>
      <p:bldP spid="61" grpId="0"/>
      <p:bldP spid="62" grpId="0"/>
      <p:bldP spid="63" grpId="0"/>
      <p:bldP spid="64" grpId="0"/>
      <p:bldP spid="65" grpId="0"/>
      <p:bldP spid="65" grpId="1"/>
      <p:bldP spid="66" grpId="0"/>
      <p:bldP spid="66" grpId="1"/>
    </p:bld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6DC8C6"/>
      </a:hlink>
      <a:folHlink>
        <a:srgbClr val="D06FA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3117</TotalTime>
  <Words>1707</Words>
  <Application>Microsoft Macintosh PowerPoint</Application>
  <PresentationFormat>Widescreen</PresentationFormat>
  <Paragraphs>159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Rockwell</vt:lpstr>
      <vt:lpstr>Office Theme</vt:lpstr>
      <vt:lpstr>The Hitchhiker’s Guide to Probabilistic Data Structures</vt:lpstr>
      <vt:lpstr>You shouldn’t need your towel. (But it’s always good to have one.)</vt:lpstr>
      <vt:lpstr>Oh…hello…. What’s a probabilistic data structure? *sigh* I’ll simplify it for you…</vt:lpstr>
      <vt:lpstr>Zaphod says: “When you want something done poorly, I’m our man!”</vt:lpstr>
      <vt:lpstr>So, what’s the probabilistic part?</vt:lpstr>
      <vt:lpstr>Who is this character? RedisBloom who?</vt:lpstr>
      <vt:lpstr>What do you want to know?</vt:lpstr>
      <vt:lpstr>Bloom Filter</vt:lpstr>
      <vt:lpstr>Count-Min Sketch</vt:lpstr>
      <vt:lpstr>Demo Time</vt:lpstr>
      <vt:lpstr>No petunias or whales were harmed in the making of this presentation.</vt:lpstr>
      <vt:lpstr>Hope you enjoyed the trip!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Hitchhiker’s Guide to Probabilistic Data Structures</dc:title>
  <dc:creator>Jack Pines</dc:creator>
  <cp:lastModifiedBy>Jack Pines</cp:lastModifiedBy>
  <cp:revision>13</cp:revision>
  <dcterms:created xsi:type="dcterms:W3CDTF">2020-12-13T21:47:51Z</dcterms:created>
  <dcterms:modified xsi:type="dcterms:W3CDTF">2021-01-08T21:38:25Z</dcterms:modified>
</cp:coreProperties>
</file>