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handoutMasterIdLst>
    <p:handoutMasterId r:id="rId3"/>
  </p:handoutMasterIdLst>
  <p:sldIdLst>
    <p:sldId id="256" r:id="rId2"/>
  </p:sldIdLst>
  <p:sldSz cx="30279975" cy="42808525"/>
  <p:notesSz cx="6797675" cy="9928225"/>
  <p:defaultTextStyle>
    <a:defPPr>
      <a:defRPr lang="en-US"/>
    </a:defPPr>
    <a:lvl1pPr algn="l" defTabSz="4175125"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2087563" indent="-1630363" algn="l" defTabSz="4175125"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4175125" indent="-3260725" algn="l" defTabSz="4175125"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6262688" indent="-4891088" algn="l" defTabSz="4175125"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8350250" indent="-6521450" algn="l" defTabSz="4175125"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31E3"/>
    <a:srgbClr val="7E317B"/>
    <a:srgbClr val="9D33A0"/>
    <a:srgbClr val="33CCFF"/>
    <a:srgbClr val="FF00FF"/>
    <a:srgbClr val="FF99CC"/>
    <a:srgbClr val="00CC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435" autoAdjust="0"/>
  </p:normalViewPr>
  <p:slideViewPr>
    <p:cSldViewPr>
      <p:cViewPr>
        <p:scale>
          <a:sx n="50" d="100"/>
          <a:sy n="50" d="100"/>
        </p:scale>
        <p:origin x="2550" y="-6222"/>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fld id="{C0752D4D-D046-4253-9BB8-11F439B3719D}" type="datetimeFigureOut">
              <a:rPr lang="en-GB"/>
              <a:pPr>
                <a:defRPr/>
              </a:pPr>
              <a:t>06/05/2021</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BD30893-92DF-4D19-912F-87700854531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13298488"/>
            <a:ext cx="25736550" cy="9175751"/>
          </a:xfrm>
        </p:spPr>
        <p:txBody>
          <a:bodyPr/>
          <a:lstStyle/>
          <a:p>
            <a:r>
              <a:rPr lang="en-US"/>
              <a:t>Click to edit Master title style</a:t>
            </a:r>
            <a:endParaRPr lang="en-GB"/>
          </a:p>
        </p:txBody>
      </p:sp>
      <p:sp>
        <p:nvSpPr>
          <p:cNvPr id="3" name="Subtitle 2"/>
          <p:cNvSpPr>
            <a:spLocks noGrp="1"/>
          </p:cNvSpPr>
          <p:nvPr>
            <p:ph type="subTitle" idx="1"/>
          </p:nvPr>
        </p:nvSpPr>
        <p:spPr>
          <a:xfrm>
            <a:off x="4541838" y="24258587"/>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4C8348BD-0C3F-4F30-9183-C08588123A61}" type="datetimeFigureOut">
              <a:rPr lang="en-GB"/>
              <a:pPr>
                <a:defRPr/>
              </a:pPr>
              <a:t>06/05/2021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9F85FE8-A688-410B-8439-0894AD23D737}" type="slidenum">
              <a:rPr lang="en-GB" altLang="en-US"/>
              <a:pPr>
                <a:defRPr/>
              </a:pPr>
              <a:t>‹#›</a:t>
            </a:fld>
            <a:endParaRPr lang="en-GB" altLang="en-US"/>
          </a:p>
        </p:txBody>
      </p:sp>
    </p:spTree>
    <p:extLst>
      <p:ext uri="{BB962C8B-B14F-4D97-AF65-F5344CB8AC3E}">
        <p14:creationId xmlns:p14="http://schemas.microsoft.com/office/powerpoint/2010/main" val="305347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D20D4A22-24A2-4179-8FDD-B2B9EF33035A}" type="datetimeFigureOut">
              <a:rPr lang="en-GB"/>
              <a:pPr>
                <a:defRPr/>
              </a:pPr>
              <a:t>06/05/2021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6D2192E-2ECA-47FB-9192-07E32AF372D8}" type="slidenum">
              <a:rPr lang="en-GB" altLang="en-US"/>
              <a:pPr>
                <a:defRPr/>
              </a:pPr>
              <a:t>‹#›</a:t>
            </a:fld>
            <a:endParaRPr lang="en-GB" altLang="en-US"/>
          </a:p>
        </p:txBody>
      </p:sp>
    </p:spTree>
    <p:extLst>
      <p:ext uri="{BB962C8B-B14F-4D97-AF65-F5344CB8AC3E}">
        <p14:creationId xmlns:p14="http://schemas.microsoft.com/office/powerpoint/2010/main" val="425122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539" y="1714500"/>
            <a:ext cx="6811962" cy="36525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514476" y="1714500"/>
            <a:ext cx="20286663"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5F210464-4AD3-4D4B-A33E-97099B6CA5DB}" type="datetimeFigureOut">
              <a:rPr lang="en-GB"/>
              <a:pPr>
                <a:defRPr/>
              </a:pPr>
              <a:t>06/05/2021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03EF685-04D4-4B30-AD89-0C000AB952C1}" type="slidenum">
              <a:rPr lang="en-GB" altLang="en-US"/>
              <a:pPr>
                <a:defRPr/>
              </a:pPr>
              <a:t>‹#›</a:t>
            </a:fld>
            <a:endParaRPr lang="en-GB" altLang="en-US"/>
          </a:p>
        </p:txBody>
      </p:sp>
    </p:spTree>
    <p:extLst>
      <p:ext uri="{BB962C8B-B14F-4D97-AF65-F5344CB8AC3E}">
        <p14:creationId xmlns:p14="http://schemas.microsoft.com/office/powerpoint/2010/main" val="57019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3E7B2A37-158F-4DA8-874E-A505A1F1ADCC}" type="datetimeFigureOut">
              <a:rPr lang="en-GB"/>
              <a:pPr>
                <a:defRPr/>
              </a:pPr>
              <a:t>06/05/2021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9B2E738-941C-4AAC-B51C-674A4494D925}" type="slidenum">
              <a:rPr lang="en-GB" altLang="en-US"/>
              <a:pPr>
                <a:defRPr/>
              </a:pPr>
              <a:t>‹#›</a:t>
            </a:fld>
            <a:endParaRPr lang="en-GB" altLang="en-US"/>
          </a:p>
        </p:txBody>
      </p:sp>
    </p:spTree>
    <p:extLst>
      <p:ext uri="{BB962C8B-B14F-4D97-AF65-F5344CB8AC3E}">
        <p14:creationId xmlns:p14="http://schemas.microsoft.com/office/powerpoint/2010/main" val="216213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4" y="27508200"/>
            <a:ext cx="25738137" cy="850265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2364"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681A1D4-00F9-491C-BA78-678D0B075410}" type="datetimeFigureOut">
              <a:rPr lang="en-GB"/>
              <a:pPr>
                <a:defRPr/>
              </a:pPr>
              <a:t>06/05/2021</a:t>
            </a:fld>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F2D6778-85E6-4712-A9FC-5EA0E70B891E}" type="slidenum">
              <a:rPr lang="en-GB" altLang="en-US"/>
              <a:pPr>
                <a:defRPr/>
              </a:pPr>
              <a:t>‹#›</a:t>
            </a:fld>
            <a:endParaRPr lang="en-GB" altLang="en-US"/>
          </a:p>
        </p:txBody>
      </p:sp>
    </p:spTree>
    <p:extLst>
      <p:ext uri="{BB962C8B-B14F-4D97-AF65-F5344CB8AC3E}">
        <p14:creationId xmlns:p14="http://schemas.microsoft.com/office/powerpoint/2010/main" val="324423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514476" y="9988551"/>
            <a:ext cx="13549313"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216188" y="9988551"/>
            <a:ext cx="13549312"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fld id="{1900CB85-4E81-4713-B597-0D84E6A23ACF}" type="datetimeFigureOut">
              <a:rPr lang="en-GB"/>
              <a:pPr>
                <a:defRPr/>
              </a:pPr>
              <a:t>06/05/2021</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7E36051-DAAA-4F91-B612-449F675B4298}" type="slidenum">
              <a:rPr lang="en-GB" altLang="en-US"/>
              <a:pPr>
                <a:defRPr/>
              </a:pPr>
              <a:t>‹#›</a:t>
            </a:fld>
            <a:endParaRPr lang="en-GB" altLang="en-US"/>
          </a:p>
        </p:txBody>
      </p:sp>
    </p:spTree>
    <p:extLst>
      <p:ext uri="{BB962C8B-B14F-4D97-AF65-F5344CB8AC3E}">
        <p14:creationId xmlns:p14="http://schemas.microsoft.com/office/powerpoint/2010/main" val="263696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4476" y="9582151"/>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6" y="13576299"/>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81289" y="9582151"/>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81289" y="13576299"/>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fld id="{019BB25D-AA41-41A7-A144-59974A5DD8EA}" type="datetimeFigureOut">
              <a:rPr lang="en-GB"/>
              <a:pPr>
                <a:defRPr/>
              </a:pPr>
              <a:t>06/05/2021</a:t>
            </a:fld>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84533769-B87E-41E3-8DC7-747BCF4DCDEA}" type="slidenum">
              <a:rPr lang="en-GB" altLang="en-US"/>
              <a:pPr>
                <a:defRPr/>
              </a:pPr>
              <a:t>‹#›</a:t>
            </a:fld>
            <a:endParaRPr lang="en-GB" altLang="en-US"/>
          </a:p>
        </p:txBody>
      </p:sp>
    </p:spTree>
    <p:extLst>
      <p:ext uri="{BB962C8B-B14F-4D97-AF65-F5344CB8AC3E}">
        <p14:creationId xmlns:p14="http://schemas.microsoft.com/office/powerpoint/2010/main" val="334657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fld id="{17BCE2B8-C813-4600-A4A9-856311E4CB67}" type="datetimeFigureOut">
              <a:rPr lang="en-GB"/>
              <a:pPr>
                <a:defRPr/>
              </a:pPr>
              <a:t>06/05/2021</a:t>
            </a:fld>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1622E4B9-5D28-46C2-8D07-37539A4AF65A}" type="slidenum">
              <a:rPr lang="en-GB" altLang="en-US"/>
              <a:pPr>
                <a:defRPr/>
              </a:pPr>
              <a:t>‹#›</a:t>
            </a:fld>
            <a:endParaRPr lang="en-GB" altLang="en-US"/>
          </a:p>
        </p:txBody>
      </p:sp>
    </p:spTree>
    <p:extLst>
      <p:ext uri="{BB962C8B-B14F-4D97-AF65-F5344CB8AC3E}">
        <p14:creationId xmlns:p14="http://schemas.microsoft.com/office/powerpoint/2010/main" val="411296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ADC5E9-89AC-471B-A5FE-B39640B92281}" type="datetimeFigureOut">
              <a:rPr lang="en-GB"/>
              <a:pPr>
                <a:defRPr/>
              </a:pPr>
              <a:t>06/05/2021</a:t>
            </a:fld>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C1D22629-ADAA-4C7A-B7C3-8B17DCFFF1F4}" type="slidenum">
              <a:rPr lang="en-GB" altLang="en-US"/>
              <a:pPr>
                <a:defRPr/>
              </a:pPr>
              <a:t>‹#›</a:t>
            </a:fld>
            <a:endParaRPr lang="en-GB" altLang="en-US"/>
          </a:p>
        </p:txBody>
      </p:sp>
    </p:spTree>
    <p:extLst>
      <p:ext uri="{BB962C8B-B14F-4D97-AF65-F5344CB8AC3E}">
        <p14:creationId xmlns:p14="http://schemas.microsoft.com/office/powerpoint/2010/main" val="360430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6" y="1704976"/>
            <a:ext cx="9961563" cy="725328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7988" y="1704976"/>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4476" y="8958264"/>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428063E-AD13-4317-86F7-58B43E17E118}" type="datetimeFigureOut">
              <a:rPr lang="en-GB"/>
              <a:pPr>
                <a:defRPr/>
              </a:pPr>
              <a:t>06/05/2021</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BCE87FB-FCCF-4064-B91D-45A11667A69D}" type="slidenum">
              <a:rPr lang="en-GB" altLang="en-US"/>
              <a:pPr>
                <a:defRPr/>
              </a:pPr>
              <a:t>‹#›</a:t>
            </a:fld>
            <a:endParaRPr lang="en-GB" altLang="en-US"/>
          </a:p>
        </p:txBody>
      </p:sp>
    </p:spTree>
    <p:extLst>
      <p:ext uri="{BB962C8B-B14F-4D97-AF65-F5344CB8AC3E}">
        <p14:creationId xmlns:p14="http://schemas.microsoft.com/office/powerpoint/2010/main" val="4002688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29965650"/>
            <a:ext cx="18167350" cy="35385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5663" y="3824287"/>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5663" y="33504188"/>
            <a:ext cx="18167350" cy="50228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9BB111F-21FA-4723-A21D-703DB59CEB1D}" type="datetimeFigureOut">
              <a:rPr lang="en-GB"/>
              <a:pPr>
                <a:defRPr/>
              </a:pPr>
              <a:t>06/05/2021</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E58E599-EC13-453C-8BBF-4BC364644F53}" type="slidenum">
              <a:rPr lang="en-GB" altLang="en-US"/>
              <a:pPr>
                <a:defRPr/>
              </a:pPr>
              <a:t>‹#›</a:t>
            </a:fld>
            <a:endParaRPr lang="en-GB" altLang="en-US"/>
          </a:p>
        </p:txBody>
      </p:sp>
    </p:spTree>
    <p:extLst>
      <p:ext uri="{BB962C8B-B14F-4D97-AF65-F5344CB8AC3E}">
        <p14:creationId xmlns:p14="http://schemas.microsoft.com/office/powerpoint/2010/main" val="54402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A46DB7">
                <a:alpha val="43999"/>
              </a:srgbClr>
            </a:gs>
            <a:gs pos="9000">
              <a:srgbClr val="A46DB7">
                <a:alpha val="49039"/>
              </a:srgbClr>
            </a:gs>
            <a:gs pos="81000">
              <a:srgbClr val="7E317B">
                <a:alpha val="89360"/>
              </a:srgbClr>
            </a:gs>
            <a:gs pos="100000">
              <a:srgbClr val="C9A8F3"/>
            </a:gs>
          </a:gsLst>
          <a:lin ang="3600000"/>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43" tIns="208822" rIns="417643" bIns="208822"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1514475" y="9988550"/>
            <a:ext cx="27251025"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643" tIns="208822" rIns="417643" bIns="208822"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5364" name="Rectangle 4"/>
          <p:cNvSpPr>
            <a:spLocks noGrp="1" noChangeArrowheads="1"/>
          </p:cNvSpPr>
          <p:nvPr>
            <p:ph type="dt" sz="half" idx="2"/>
          </p:nvPr>
        </p:nvSpPr>
        <p:spPr bwMode="auto">
          <a:xfrm>
            <a:off x="1514475" y="38984238"/>
            <a:ext cx="7064375" cy="2971800"/>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eaLnBrk="1" hangingPunct="1">
              <a:defRPr sz="6400">
                <a:latin typeface="Arial" charset="0"/>
                <a:cs typeface="+mn-cs"/>
              </a:defRPr>
            </a:lvl1pPr>
          </a:lstStyle>
          <a:p>
            <a:pPr>
              <a:defRPr/>
            </a:pPr>
            <a:fld id="{9D35652F-5A6B-4730-85FE-3FB25E33A521}" type="datetimeFigureOut">
              <a:rPr lang="en-GB"/>
              <a:pPr>
                <a:defRPr/>
              </a:pPr>
              <a:t>06/05/2021</a:t>
            </a:fld>
            <a:endParaRPr lang="en-GB"/>
          </a:p>
        </p:txBody>
      </p:sp>
      <p:sp>
        <p:nvSpPr>
          <p:cNvPr id="15365" name="Rectangle 5"/>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algn="ctr" eaLnBrk="1" hangingPunct="1">
              <a:defRPr sz="6400">
                <a:latin typeface="Arial" charset="0"/>
                <a:cs typeface="+mn-cs"/>
              </a:defRPr>
            </a:lvl1pPr>
          </a:lstStyle>
          <a:p>
            <a:pPr>
              <a:defRPr/>
            </a:pPr>
            <a:endParaRPr lang="en-GB"/>
          </a:p>
        </p:txBody>
      </p:sp>
      <p:sp>
        <p:nvSpPr>
          <p:cNvPr id="15366" name="Rectangle 6"/>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a:effectLst/>
        </p:spPr>
        <p:txBody>
          <a:bodyPr vert="horz" wrap="square" lIns="417643" tIns="208822" rIns="417643" bIns="208822" numCol="1" anchor="t" anchorCtr="0" compatLnSpc="1">
            <a:prstTxWarp prst="textNoShape">
              <a:avLst/>
            </a:prstTxWarp>
          </a:bodyPr>
          <a:lstStyle>
            <a:lvl1pPr algn="r" eaLnBrk="1" hangingPunct="1">
              <a:defRPr sz="6400" smtClean="0"/>
            </a:lvl1pPr>
          </a:lstStyle>
          <a:p>
            <a:pPr>
              <a:defRPr/>
            </a:pPr>
            <a:fld id="{4FDB2A74-3EEF-4C42-B6DE-BB823E55E00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Arial" charset="0"/>
        </a:defRPr>
      </a:lvl2pPr>
      <a:lvl3pPr algn="ctr" defTabSz="4176713" rtl="0" eaLnBrk="0" fontAlgn="base" hangingPunct="0">
        <a:spcBef>
          <a:spcPct val="0"/>
        </a:spcBef>
        <a:spcAft>
          <a:spcPct val="0"/>
        </a:spcAft>
        <a:defRPr sz="20100">
          <a:solidFill>
            <a:schemeClr val="tx2"/>
          </a:solidFill>
          <a:latin typeface="Arial" charset="0"/>
        </a:defRPr>
      </a:lvl3pPr>
      <a:lvl4pPr algn="ctr" defTabSz="4176713" rtl="0" eaLnBrk="0" fontAlgn="base" hangingPunct="0">
        <a:spcBef>
          <a:spcPct val="0"/>
        </a:spcBef>
        <a:spcAft>
          <a:spcPct val="0"/>
        </a:spcAft>
        <a:defRPr sz="20100">
          <a:solidFill>
            <a:schemeClr val="tx2"/>
          </a:solidFill>
          <a:latin typeface="Arial" charset="0"/>
        </a:defRPr>
      </a:lvl4pPr>
      <a:lvl5pPr algn="ctr" defTabSz="4176713" rtl="0" eaLnBrk="0" fontAlgn="base" hangingPunct="0">
        <a:spcBef>
          <a:spcPct val="0"/>
        </a:spcBef>
        <a:spcAft>
          <a:spcPct val="0"/>
        </a:spcAft>
        <a:defRPr sz="20100">
          <a:solidFill>
            <a:schemeClr val="tx2"/>
          </a:solidFill>
          <a:latin typeface="Arial" charset="0"/>
        </a:defRPr>
      </a:lvl5pPr>
      <a:lvl6pPr marL="457200" algn="ctr" defTabSz="4176713" rtl="0" fontAlgn="base">
        <a:spcBef>
          <a:spcPct val="0"/>
        </a:spcBef>
        <a:spcAft>
          <a:spcPct val="0"/>
        </a:spcAft>
        <a:defRPr sz="20100">
          <a:solidFill>
            <a:schemeClr val="tx2"/>
          </a:solidFill>
          <a:latin typeface="Arial" charset="0"/>
        </a:defRPr>
      </a:lvl6pPr>
      <a:lvl7pPr marL="914400" algn="ctr" defTabSz="4176713" rtl="0" fontAlgn="base">
        <a:spcBef>
          <a:spcPct val="0"/>
        </a:spcBef>
        <a:spcAft>
          <a:spcPct val="0"/>
        </a:spcAft>
        <a:defRPr sz="20100">
          <a:solidFill>
            <a:schemeClr val="tx2"/>
          </a:solidFill>
          <a:latin typeface="Arial" charset="0"/>
        </a:defRPr>
      </a:lvl7pPr>
      <a:lvl8pPr marL="1371600" algn="ctr" defTabSz="4176713" rtl="0" fontAlgn="base">
        <a:spcBef>
          <a:spcPct val="0"/>
        </a:spcBef>
        <a:spcAft>
          <a:spcPct val="0"/>
        </a:spcAft>
        <a:defRPr sz="20100">
          <a:solidFill>
            <a:schemeClr val="tx2"/>
          </a:solidFill>
          <a:latin typeface="Arial" charset="0"/>
        </a:defRPr>
      </a:lvl8pPr>
      <a:lvl9pPr marL="1828800" algn="ctr" defTabSz="4176713" rtl="0" fontAlgn="base">
        <a:spcBef>
          <a:spcPct val="0"/>
        </a:spcBef>
        <a:spcAft>
          <a:spcPct val="0"/>
        </a:spcAft>
        <a:defRPr sz="20100">
          <a:solidFill>
            <a:schemeClr val="tx2"/>
          </a:solidFill>
          <a:latin typeface="Arial" charset="0"/>
        </a:defRPr>
      </a:lvl9pPr>
    </p:titleStyle>
    <p:bodyStyle>
      <a:lvl1pPr marL="1566863" indent="-1566863" algn="l" defTabSz="4176713" rtl="0" eaLnBrk="0" fontAlgn="base" hangingPunct="0">
        <a:spcBef>
          <a:spcPct val="20000"/>
        </a:spcBef>
        <a:spcAft>
          <a:spcPct val="0"/>
        </a:spcAft>
        <a:buChar char="•"/>
        <a:defRPr sz="14600">
          <a:solidFill>
            <a:schemeClr val="tx1"/>
          </a:solidFill>
          <a:latin typeface="+mn-lt"/>
          <a:ea typeface="+mn-ea"/>
          <a:cs typeface="+mn-cs"/>
        </a:defRPr>
      </a:lvl1pPr>
      <a:lvl2pPr marL="3394075" indent="-1306513" algn="l" defTabSz="4176713" rtl="0" eaLnBrk="0" fontAlgn="base" hangingPunct="0">
        <a:spcBef>
          <a:spcPct val="20000"/>
        </a:spcBef>
        <a:spcAft>
          <a:spcPct val="0"/>
        </a:spcAft>
        <a:buChar char="–"/>
        <a:defRPr sz="12800">
          <a:solidFill>
            <a:schemeClr val="tx1"/>
          </a:solidFill>
          <a:latin typeface="+mn-lt"/>
        </a:defRPr>
      </a:lvl2pPr>
      <a:lvl3pPr marL="5221288" indent="-1044575" algn="l" defTabSz="4176713" rtl="0" eaLnBrk="0" fontAlgn="base" hangingPunct="0">
        <a:spcBef>
          <a:spcPct val="20000"/>
        </a:spcBef>
        <a:spcAft>
          <a:spcPct val="0"/>
        </a:spcAft>
        <a:buChar char="•"/>
        <a:defRPr sz="11000">
          <a:solidFill>
            <a:schemeClr val="tx1"/>
          </a:solidFill>
          <a:latin typeface="+mn-lt"/>
        </a:defRPr>
      </a:lvl3pPr>
      <a:lvl4pPr marL="7308850" indent="-1044575" algn="l" defTabSz="4176713" rtl="0" eaLnBrk="0" fontAlgn="base" hangingPunct="0">
        <a:spcBef>
          <a:spcPct val="20000"/>
        </a:spcBef>
        <a:spcAft>
          <a:spcPct val="0"/>
        </a:spcAft>
        <a:buChar char="–"/>
        <a:defRPr sz="9100">
          <a:solidFill>
            <a:schemeClr val="tx1"/>
          </a:solidFill>
          <a:latin typeface="+mn-lt"/>
        </a:defRPr>
      </a:lvl4pPr>
      <a:lvl5pPr marL="9396413" indent="-1042988" algn="l" defTabSz="4176713" rtl="0" eaLnBrk="0" fontAlgn="base" hangingPunct="0">
        <a:spcBef>
          <a:spcPct val="20000"/>
        </a:spcBef>
        <a:spcAft>
          <a:spcPct val="0"/>
        </a:spcAft>
        <a:buChar char="»"/>
        <a:defRPr sz="9100">
          <a:solidFill>
            <a:schemeClr val="tx1"/>
          </a:solidFill>
          <a:latin typeface="+mn-lt"/>
        </a:defRPr>
      </a:lvl5pPr>
      <a:lvl6pPr marL="9853613" indent="-1042988" algn="l" defTabSz="4176713" rtl="0" fontAlgn="base">
        <a:spcBef>
          <a:spcPct val="20000"/>
        </a:spcBef>
        <a:spcAft>
          <a:spcPct val="0"/>
        </a:spcAft>
        <a:buChar char="»"/>
        <a:defRPr sz="9100">
          <a:solidFill>
            <a:schemeClr val="tx1"/>
          </a:solidFill>
          <a:latin typeface="+mn-lt"/>
        </a:defRPr>
      </a:lvl6pPr>
      <a:lvl7pPr marL="10310813" indent="-1042988" algn="l" defTabSz="4176713" rtl="0" fontAlgn="base">
        <a:spcBef>
          <a:spcPct val="20000"/>
        </a:spcBef>
        <a:spcAft>
          <a:spcPct val="0"/>
        </a:spcAft>
        <a:buChar char="»"/>
        <a:defRPr sz="9100">
          <a:solidFill>
            <a:schemeClr val="tx1"/>
          </a:solidFill>
          <a:latin typeface="+mn-lt"/>
        </a:defRPr>
      </a:lvl7pPr>
      <a:lvl8pPr marL="10768013" indent="-1042988" algn="l" defTabSz="4176713" rtl="0" fontAlgn="base">
        <a:spcBef>
          <a:spcPct val="20000"/>
        </a:spcBef>
        <a:spcAft>
          <a:spcPct val="0"/>
        </a:spcAft>
        <a:buChar char="»"/>
        <a:defRPr sz="9100">
          <a:solidFill>
            <a:schemeClr val="tx1"/>
          </a:solidFill>
          <a:latin typeface="+mn-lt"/>
        </a:defRPr>
      </a:lvl8pPr>
      <a:lvl9pPr marL="11225213" indent="-1042988" algn="l" defTabSz="4176713"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5"/>
          <p:cNvSpPr>
            <a:spLocks noChangeArrowheads="1"/>
          </p:cNvSpPr>
          <p:nvPr/>
        </p:nvSpPr>
        <p:spPr bwMode="auto">
          <a:xfrm>
            <a:off x="10651613" y="23998291"/>
            <a:ext cx="9099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GB" altLang="en-US" sz="3600" b="1" i="1" dirty="0"/>
              <a:t>Figure 2: </a:t>
            </a:r>
            <a:r>
              <a:rPr lang="en-GB" altLang="en-US" sz="2000" b="1" i="1" dirty="0"/>
              <a:t>Fingerprinting-based IPS scenario by Song, et al. (2019)</a:t>
            </a:r>
            <a:r>
              <a:rPr lang="en-GB" altLang="en-US" sz="2000" b="1" i="1" baseline="30000" dirty="0"/>
              <a:t>4</a:t>
            </a:r>
            <a:endParaRPr lang="en-GB" altLang="en-US" sz="3600" b="1" dirty="0"/>
          </a:p>
        </p:txBody>
      </p:sp>
      <p:sp>
        <p:nvSpPr>
          <p:cNvPr id="3098" name="Rectangle 7"/>
          <p:cNvSpPr>
            <a:spLocks noChangeArrowheads="1"/>
          </p:cNvSpPr>
          <p:nvPr/>
        </p:nvSpPr>
        <p:spPr bwMode="auto">
          <a:xfrm>
            <a:off x="309563" y="8083274"/>
            <a:ext cx="9474200" cy="3197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en-GB" altLang="en-US" sz="4000" b="1" dirty="0"/>
              <a:t>BACKGROUND AND RELATED WORK</a:t>
            </a:r>
            <a:endParaRPr lang="en-GB" altLang="en-US" sz="4000" dirty="0"/>
          </a:p>
          <a:p>
            <a:pPr algn="just" eaLnBrk="1" hangingPunct="1">
              <a:lnSpc>
                <a:spcPct val="150000"/>
              </a:lnSpc>
            </a:pPr>
            <a:r>
              <a:rPr lang="en-GB" altLang="en-US" sz="2400" dirty="0"/>
              <a:t>Location-based services (LBSs) are software services that include the collection, analysis and presentation / visualisation of any data that includes the location of objects, devices or people. They have seen use in security, cybersecurity, health and advertising. A good example is GPS, which is a user-centric LBS that allows a device to calculate its position anywhere in the world to a high degree of accuracy.</a:t>
            </a:r>
          </a:p>
          <a:p>
            <a:pPr indent="457200" algn="just" eaLnBrk="1" hangingPunct="1">
              <a:lnSpc>
                <a:spcPct val="150000"/>
              </a:lnSpc>
            </a:pPr>
            <a:r>
              <a:rPr lang="en-GB" altLang="en-US" sz="2400" dirty="0"/>
              <a:t>Indoor Positioning Systems (IPSs) are typically business-centric technologies used for the collection of location data from within buildings (typically offering a higher degree of accuracy and reliability compared to GPS). They come in many forms and are built using differing technologies – traditionally these use Wi-Fi (through 802.11 probe requests)</a:t>
            </a:r>
            <a:r>
              <a:rPr lang="en-GB" altLang="en-US" sz="2400" baseline="30000" dirty="0"/>
              <a:t>1,</a:t>
            </a:r>
            <a:r>
              <a:rPr lang="en-GB" altLang="en-US" sz="2400" dirty="0"/>
              <a:t> Bluetooth or Bluetooth Low Energy, more modern solutions include audio-based and computer vision-assisted positioning</a:t>
            </a:r>
            <a:r>
              <a:rPr lang="en-GB" altLang="en-US" sz="2400" baseline="30000" dirty="0"/>
              <a:t>2</a:t>
            </a:r>
            <a:r>
              <a:rPr lang="en-GB" altLang="en-US" sz="2400" dirty="0"/>
              <a:t>. 802.11 IPSs remain popular as most people carry around Wi-Fi-enabled devices and due to the increased privacy concerns caused by the storage of recordings and the greater potential for personal identification.</a:t>
            </a:r>
          </a:p>
          <a:p>
            <a:pPr indent="457200" algn="just" eaLnBrk="1" hangingPunct="1">
              <a:lnSpc>
                <a:spcPct val="150000"/>
              </a:lnSpc>
            </a:pPr>
            <a:r>
              <a:rPr lang="en-GB" altLang="en-US" sz="2400" dirty="0"/>
              <a:t>802.11-based IPSs usually rely on the Media Access Control (MAC) addresses returned as part of a probe-request, it then uses triangulation based on response time, received signal strength (RSS) and angle of arrival (AOA) (if available) to determine the location of the device relative to the access points (APs), this is demonstrated in Figure 1.</a:t>
            </a:r>
          </a:p>
          <a:p>
            <a:pPr indent="457200" algn="just" eaLnBrk="1" hangingPunct="1">
              <a:lnSpc>
                <a:spcPct val="150000"/>
              </a:lnSpc>
            </a:pPr>
            <a:r>
              <a:rPr lang="en-GB" altLang="en-US" sz="2400" dirty="0"/>
              <a:t>The recent introduction of MAC randomisation by smartphone operating systems (since iOS 8 and Android 6) has brought the 802.11 IPSs that rely on MAC address identification to a standstill, at best able to pinpoint the instantaneous location of a device or at worst not being able to locate devices at all.</a:t>
            </a:r>
          </a:p>
          <a:p>
            <a:pPr indent="457200" algn="just" eaLnBrk="1" hangingPunct="1">
              <a:lnSpc>
                <a:spcPct val="150000"/>
              </a:lnSpc>
            </a:pPr>
            <a:r>
              <a:rPr lang="en-GB" altLang="en-US" sz="2400" dirty="0"/>
              <a:t>Since before widespread adoption of MAC randomisation, passive 802.11 fingerprinting has been a hot topic for research</a:t>
            </a:r>
            <a:r>
              <a:rPr lang="en-GB" altLang="en-US" sz="2400" baseline="30000" dirty="0"/>
              <a:t>3,4</a:t>
            </a:r>
            <a:r>
              <a:rPr lang="en-GB" altLang="en-US" sz="2400" dirty="0"/>
              <a:t>. Fingerprinting may either refer to the spatio-temporal identification (and localisation) of individual devices or the pre-processing of specific buildings to calibrate or improve localization success rate of an algorithm. More modern research in 802.11 fingerprinting includes the use of convolutional neural networks with a stacked autoencoder which has seen impressive results boasting 100% localization success rate at the building-level and 95% at the floor-level</a:t>
            </a:r>
            <a:r>
              <a:rPr lang="en-GB" altLang="en-US" sz="2400" baseline="30000" dirty="0"/>
              <a:t>4</a:t>
            </a:r>
            <a:r>
              <a:rPr lang="en-GB" altLang="en-US" sz="2400" dirty="0"/>
              <a:t> (an example use case of which is sown in Figure 2).</a:t>
            </a:r>
          </a:p>
          <a:p>
            <a:pPr indent="457200" algn="just" eaLnBrk="1" hangingPunct="1">
              <a:lnSpc>
                <a:spcPct val="150000"/>
              </a:lnSpc>
            </a:pPr>
            <a:r>
              <a:rPr lang="en-GB" altLang="en-US" sz="2400" dirty="0"/>
              <a:t>Approaching the problem from another angle, MAC randomisation has been shown to be vulnerable to timing attacks</a:t>
            </a:r>
            <a:r>
              <a:rPr lang="en-GB" altLang="en-US" sz="2400" baseline="30000" dirty="0"/>
              <a:t>6</a:t>
            </a:r>
            <a:r>
              <a:rPr lang="en-GB" altLang="en-US" sz="2400" dirty="0"/>
              <a:t> and MAC vendor analysis</a:t>
            </a:r>
            <a:r>
              <a:rPr lang="en-GB" altLang="en-US" sz="2400" baseline="30000" dirty="0"/>
              <a:t>7</a:t>
            </a:r>
            <a:r>
              <a:rPr lang="en-GB" altLang="en-US" sz="2400" dirty="0"/>
              <a:t>.</a:t>
            </a:r>
          </a:p>
          <a:p>
            <a:pPr indent="457200" algn="just" eaLnBrk="1" hangingPunct="1">
              <a:lnSpc>
                <a:spcPct val="150000"/>
              </a:lnSpc>
            </a:pPr>
            <a:r>
              <a:rPr lang="en-GB" altLang="en-US" sz="2400" dirty="0"/>
              <a:t>The timing attacks lie at the intersection between the physical-layer they work by statistically analysing and grouping – by device –  sets of probe request frames transmitted over time using their inter-frame arrival times.</a:t>
            </a:r>
          </a:p>
          <a:p>
            <a:pPr indent="457200" algn="just" eaLnBrk="1" hangingPunct="1">
              <a:lnSpc>
                <a:spcPct val="150000"/>
              </a:lnSpc>
            </a:pPr>
            <a:r>
              <a:rPr lang="en-GB" altLang="en-US" sz="2400" dirty="0"/>
              <a:t>MAC vendor analysis works slightly differently to the aforementioned fingerprinting techniques in that it only relies on the link-layer MAC address. This works by exploiting the known ways in which device manufactures and operating systems assign the low-order bytes in a MAC address. It should be noted that vendor analysis is not yet a fingerprinting technique in itself as it is currently used to infer make and model number from non-randomised MAC addresses.</a:t>
            </a:r>
          </a:p>
        </p:txBody>
      </p:sp>
      <p:sp>
        <p:nvSpPr>
          <p:cNvPr id="3099" name="TextBox 8"/>
          <p:cNvSpPr txBox="1">
            <a:spLocks noChangeArrowheads="1"/>
          </p:cNvSpPr>
          <p:nvPr/>
        </p:nvSpPr>
        <p:spPr bwMode="auto">
          <a:xfrm>
            <a:off x="309563" y="39117644"/>
            <a:ext cx="2949942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r>
              <a:rPr lang="en-GB" altLang="en-US" sz="2800" b="1" dirty="0"/>
              <a:t>REFERENCES</a:t>
            </a:r>
          </a:p>
          <a:p>
            <a:pPr algn="just" eaLnBrk="1" hangingPunct="1"/>
            <a:r>
              <a:rPr lang="en-GB" altLang="en-US" sz="2000" baseline="30000" dirty="0"/>
              <a:t>1 </a:t>
            </a:r>
            <a:r>
              <a:rPr lang="en-GB" altLang="en-US" sz="2000" dirty="0" err="1"/>
              <a:t>Vattapparamban</a:t>
            </a:r>
            <a:r>
              <a:rPr lang="en-GB" altLang="en-US" sz="2000" dirty="0"/>
              <a:t>, E., </a:t>
            </a:r>
            <a:r>
              <a:rPr lang="en-GB" altLang="en-US" sz="2000" dirty="0" err="1"/>
              <a:t>Çiftler</a:t>
            </a:r>
            <a:r>
              <a:rPr lang="en-GB" altLang="en-US" sz="2000" dirty="0"/>
              <a:t>, B.S., </a:t>
            </a:r>
            <a:r>
              <a:rPr lang="en-GB" altLang="en-US" sz="2000" dirty="0" err="1"/>
              <a:t>Güvenç</a:t>
            </a:r>
            <a:r>
              <a:rPr lang="en-GB" altLang="en-US" sz="2000" dirty="0"/>
              <a:t>, I., </a:t>
            </a:r>
            <a:r>
              <a:rPr lang="en-GB" altLang="en-US" sz="2000" dirty="0" err="1"/>
              <a:t>Akkaya</a:t>
            </a:r>
            <a:r>
              <a:rPr lang="en-GB" altLang="en-US" sz="2000" dirty="0"/>
              <a:t>, K. and Kadri, A., 2016, May. Indoor occupancy tracking in smart buildings using passive sniffing of probe requests. In 2016 IEEE International Conference on Communications Workshops (ICC) (pp. 38-44). IEEE.</a:t>
            </a:r>
          </a:p>
          <a:p>
            <a:pPr algn="just" eaLnBrk="1" hangingPunct="1"/>
            <a:r>
              <a:rPr lang="en-GB" altLang="en-US" sz="2000" baseline="30000" dirty="0"/>
              <a:t>2</a:t>
            </a:r>
            <a:r>
              <a:rPr lang="en-GB" altLang="en-US" sz="2000" dirty="0"/>
              <a:t> Y.-S. </a:t>
            </a:r>
            <a:r>
              <a:rPr lang="en-GB" altLang="en-US" sz="2000" dirty="0" err="1"/>
              <a:t>Kuo</a:t>
            </a:r>
            <a:r>
              <a:rPr lang="en-GB" altLang="en-US" sz="2000" dirty="0"/>
              <a:t>, P. </a:t>
            </a:r>
            <a:r>
              <a:rPr lang="en-GB" altLang="en-US" sz="2000" dirty="0" err="1"/>
              <a:t>Pannuto</a:t>
            </a:r>
            <a:r>
              <a:rPr lang="en-GB" altLang="en-US" sz="2000" dirty="0"/>
              <a:t>, K.-J. Hsiao, and P. Dutta, “</a:t>
            </a:r>
            <a:r>
              <a:rPr lang="en-GB" altLang="en-US" sz="2000" dirty="0" err="1"/>
              <a:t>Luxapose</a:t>
            </a:r>
            <a:r>
              <a:rPr lang="en-GB" altLang="en-US" sz="2000" dirty="0"/>
              <a:t>: Indoor </a:t>
            </a:r>
            <a:r>
              <a:rPr lang="en-GB" altLang="en-US" sz="2000" dirty="0" err="1"/>
              <a:t>posi</a:t>
            </a:r>
            <a:r>
              <a:rPr lang="en-GB" altLang="en-US" sz="2000" dirty="0"/>
              <a:t>- </a:t>
            </a:r>
            <a:r>
              <a:rPr lang="en-GB" altLang="en-US" sz="2000" dirty="0" err="1"/>
              <a:t>tioning</a:t>
            </a:r>
            <a:r>
              <a:rPr lang="en-GB" altLang="en-US" sz="2000" dirty="0"/>
              <a:t> with mobile phones and visible light,” in Proc. ACM </a:t>
            </a:r>
            <a:r>
              <a:rPr lang="en-GB" altLang="en-US" sz="2000" dirty="0" err="1"/>
              <a:t>MobiCom</a:t>
            </a:r>
            <a:r>
              <a:rPr lang="en-GB" altLang="en-US" sz="2000" dirty="0"/>
              <a:t>, 2014, pp. 447–458</a:t>
            </a:r>
            <a:endParaRPr lang="en-GB" altLang="en-US" sz="2000" baseline="30000" dirty="0"/>
          </a:p>
          <a:p>
            <a:pPr algn="just" eaLnBrk="1" hangingPunct="1"/>
            <a:r>
              <a:rPr lang="en-GB" altLang="en-US" sz="2000" baseline="30000" dirty="0"/>
              <a:t>3 </a:t>
            </a:r>
            <a:r>
              <a:rPr lang="en-GB" altLang="en-US" sz="2000" dirty="0"/>
              <a:t>Pang, J., Greenstein, B., </a:t>
            </a:r>
            <a:r>
              <a:rPr lang="en-GB" altLang="en-US" sz="2000" dirty="0" err="1"/>
              <a:t>Gummadi</a:t>
            </a:r>
            <a:r>
              <a:rPr lang="en-GB" altLang="en-US" sz="2000" dirty="0"/>
              <a:t>, R., </a:t>
            </a:r>
            <a:r>
              <a:rPr lang="en-GB" altLang="en-US" sz="2000" dirty="0" err="1"/>
              <a:t>Seshan</a:t>
            </a:r>
            <a:r>
              <a:rPr lang="en-GB" altLang="en-US" sz="2000" dirty="0"/>
              <a:t>, S. &amp; </a:t>
            </a:r>
            <a:r>
              <a:rPr lang="en-GB" altLang="en-US" sz="2000" dirty="0" err="1"/>
              <a:t>Wetherall</a:t>
            </a:r>
            <a:r>
              <a:rPr lang="en-GB" altLang="en-US" sz="2000" dirty="0"/>
              <a:t>, D. (2007), 802.11 user fingerprinting, in ‘Proceed-</a:t>
            </a:r>
            <a:r>
              <a:rPr lang="en-GB" altLang="en-US" sz="2000" dirty="0" err="1"/>
              <a:t>ings</a:t>
            </a:r>
            <a:r>
              <a:rPr lang="en-GB" altLang="en-US" sz="2000" dirty="0"/>
              <a:t> of the Annual International Conference on Mobile Computing and Networking, MOBICOM’, pp. 99–110</a:t>
            </a:r>
            <a:endParaRPr lang="en-GB" altLang="en-US" sz="2000" baseline="30000" dirty="0"/>
          </a:p>
          <a:p>
            <a:pPr algn="just" eaLnBrk="1" hangingPunct="1"/>
            <a:r>
              <a:rPr lang="en-GB" altLang="en-US" sz="2000" baseline="30000" dirty="0"/>
              <a:t>4 </a:t>
            </a:r>
            <a:r>
              <a:rPr lang="en-GB" altLang="en-US" sz="2000" dirty="0"/>
              <a:t>Song, X., Fan, X., Xiang, C., Ye, Q., Liu, L., Wang, Z., He, X., Yang, N. and Fang, G., 2019. A novel convolutional neural network based indoor localization framework with </a:t>
            </a:r>
            <a:r>
              <a:rPr lang="en-GB" altLang="en-US" sz="2000" dirty="0" err="1"/>
              <a:t>WiFi</a:t>
            </a:r>
            <a:r>
              <a:rPr lang="en-GB" altLang="en-US" sz="2000" dirty="0"/>
              <a:t> fingerprinting. IEEE Access, 7, pp.110698-110709.</a:t>
            </a:r>
          </a:p>
          <a:p>
            <a:pPr algn="just" eaLnBrk="1" hangingPunct="1"/>
            <a:r>
              <a:rPr lang="en-GB" altLang="en-US" sz="2000" baseline="30000" dirty="0"/>
              <a:t>5</a:t>
            </a:r>
            <a:r>
              <a:rPr lang="en-GB" altLang="en-US" sz="2000" dirty="0"/>
              <a:t> Vo-</a:t>
            </a:r>
            <a:r>
              <a:rPr lang="en-GB" altLang="en-US" sz="2000" dirty="0" err="1"/>
              <a:t>Huu</a:t>
            </a:r>
            <a:r>
              <a:rPr lang="en-GB" altLang="en-US" sz="2000" dirty="0"/>
              <a:t>, T.D., Vo-</a:t>
            </a:r>
            <a:r>
              <a:rPr lang="en-GB" altLang="en-US" sz="2000" dirty="0" err="1"/>
              <a:t>Huu</a:t>
            </a:r>
            <a:r>
              <a:rPr lang="en-GB" altLang="en-US" sz="2000" dirty="0"/>
              <a:t>, T.D. and </a:t>
            </a:r>
            <a:r>
              <a:rPr lang="en-GB" altLang="en-US" sz="2000" dirty="0" err="1"/>
              <a:t>Noubir</a:t>
            </a:r>
            <a:r>
              <a:rPr lang="en-GB" altLang="en-US" sz="2000" dirty="0"/>
              <a:t>, G., 2016, July. Fingerprinting Wi-Fi devices using software defined radios. In Proceedings of the 9th ACM Conference on Security &amp; Privacy in Wireless and Mobile Networks (pp. 3-14).</a:t>
            </a:r>
            <a:endParaRPr lang="en-GB" altLang="en-US" sz="2000" baseline="30000" dirty="0"/>
          </a:p>
          <a:p>
            <a:pPr algn="just" eaLnBrk="1" hangingPunct="1"/>
            <a:r>
              <a:rPr lang="en-GB" altLang="en-US" sz="2000" baseline="30000" dirty="0"/>
              <a:t>6 </a:t>
            </a:r>
            <a:r>
              <a:rPr lang="en-GB" altLang="en-US" sz="2000" dirty="0"/>
              <a:t>Matte, C., </a:t>
            </a:r>
            <a:r>
              <a:rPr lang="en-GB" altLang="en-US" sz="2000" dirty="0" err="1"/>
              <a:t>Cunche</a:t>
            </a:r>
            <a:r>
              <a:rPr lang="en-GB" altLang="en-US" sz="2000" dirty="0"/>
              <a:t>, M., Rousseau, F. and </a:t>
            </a:r>
            <a:r>
              <a:rPr lang="en-GB" altLang="en-US" sz="2000" dirty="0" err="1"/>
              <a:t>Vanhoef</a:t>
            </a:r>
            <a:r>
              <a:rPr lang="en-GB" altLang="en-US" sz="2000" dirty="0"/>
              <a:t>, M., 2016, July. Defeating MAC address randomization through timing attacks. In Proceedings of the 9th ACM Conference on Security &amp; Privacy in Wireless and Mobile Networks (pp. 15-20).</a:t>
            </a:r>
          </a:p>
          <a:p>
            <a:pPr algn="just" eaLnBrk="1" hangingPunct="1"/>
            <a:r>
              <a:rPr lang="en-GB" altLang="en-US" sz="2000" baseline="30000" dirty="0"/>
              <a:t>7</a:t>
            </a:r>
            <a:r>
              <a:rPr lang="en-GB" altLang="en-US" sz="2000" dirty="0"/>
              <a:t> Martin, J., Rye, E. and Beverly, R., 2016, December. Decomposition of MAC address structure for granular device inference. In Proceedings of the 32nd Annual Conference on Computer Security Applications (pp. 78-88).</a:t>
            </a:r>
            <a:endParaRPr lang="en-GB" altLang="en-US" sz="2000" baseline="30000" dirty="0"/>
          </a:p>
          <a:p>
            <a:pPr algn="just" eaLnBrk="1" hangingPunct="1"/>
            <a:r>
              <a:rPr lang="en-GB" altLang="en-US" sz="2000" baseline="30000" dirty="0"/>
              <a:t>8 </a:t>
            </a:r>
            <a:r>
              <a:rPr lang="en-GB" altLang="en-US" sz="2000" dirty="0"/>
              <a:t>Di </a:t>
            </a:r>
            <a:r>
              <a:rPr lang="en-GB" altLang="en-US" sz="2000" dirty="0" err="1"/>
              <a:t>Luzio</a:t>
            </a:r>
            <a:r>
              <a:rPr lang="en-GB" altLang="en-US" sz="2000" dirty="0"/>
              <a:t>, A., Mei, A. and </a:t>
            </a:r>
            <a:r>
              <a:rPr lang="en-GB" altLang="en-US" sz="2000" dirty="0" err="1"/>
              <a:t>Stefa</a:t>
            </a:r>
            <a:r>
              <a:rPr lang="en-GB" altLang="en-US" sz="2000" dirty="0"/>
              <a:t>, J., 2016, April. Mind your probes: De-anonymization of large crowds through smartphone </a:t>
            </a:r>
            <a:r>
              <a:rPr lang="en-GB" altLang="en-US" sz="2000" dirty="0" err="1"/>
              <a:t>WiFi</a:t>
            </a:r>
            <a:r>
              <a:rPr lang="en-GB" altLang="en-US" sz="2000" dirty="0"/>
              <a:t> probe requests. In IEEE INFOCOM 2016-The 35th Annual IEEE International Conference on Computer Communications (pp. 1-9). IEEE.</a:t>
            </a:r>
            <a:endParaRPr lang="en-GB" altLang="en-US" sz="2000" baseline="30000" dirty="0"/>
          </a:p>
        </p:txBody>
      </p:sp>
      <p:sp>
        <p:nvSpPr>
          <p:cNvPr id="3101" name="Rectangle 11"/>
          <p:cNvSpPr>
            <a:spLocks noChangeArrowheads="1"/>
          </p:cNvSpPr>
          <p:nvPr/>
        </p:nvSpPr>
        <p:spPr bwMode="auto">
          <a:xfrm>
            <a:off x="20629585" y="11583237"/>
            <a:ext cx="9196388" cy="1378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en-GB" altLang="en-US" sz="4400" b="1" dirty="0"/>
              <a:t>METHOD</a:t>
            </a:r>
          </a:p>
          <a:p>
            <a:pPr algn="just" eaLnBrk="1" hangingPunct="1">
              <a:lnSpc>
                <a:spcPct val="150000"/>
              </a:lnSpc>
            </a:pPr>
            <a:r>
              <a:rPr lang="en-US" altLang="en-US" sz="2400" dirty="0"/>
              <a:t>Aside from the previously mentioned privacy risks, there is an impracticality of setting up a real-world 802.11 study . Additionally, while there are plenty of existing datasets, they don’t contain all the fields required for the application of each of the independent methods. Because of this, a core element of the methodology is the implementation of a Monte Carlo simulation to generate location data representative of devices with and without MAC randomisation. This is combined into a test and evaluation framework which enables the modular insertion or removal of the methods shown in Figure 3 (plus the hybrid model of with all of them combined).</a:t>
            </a:r>
          </a:p>
          <a:p>
            <a:pPr indent="457200" algn="just" eaLnBrk="1" hangingPunct="1">
              <a:lnSpc>
                <a:spcPct val="150000"/>
              </a:lnSpc>
            </a:pPr>
            <a:r>
              <a:rPr lang="en-US" altLang="en-US" sz="2400" dirty="0"/>
              <a:t>Once the methods in Figure 3 are implemented, the test and evaluation framework is then fine-tuned against the independent implementations of 802.11 fingerprinting and timing attack to closely match the results obtained in their respective papers.</a:t>
            </a:r>
          </a:p>
          <a:p>
            <a:pPr indent="457200" algn="just" eaLnBrk="1" hangingPunct="1">
              <a:lnSpc>
                <a:spcPct val="150000"/>
              </a:lnSpc>
            </a:pPr>
            <a:r>
              <a:rPr lang="en-US" altLang="en-US" sz="2400" dirty="0"/>
              <a:t>The primary measure of how effective each method is will be based upon the percentage of successfully tracked over discrete time frames. The reason for using this is because it closely matches the real-world use-case of tracking users’ locations across space and time. In addition to simulation calibration, the other metrics from the original papers can be used for the hybrid system and compared as a supplement to the primary spatio-temporal measure of success.</a:t>
            </a:r>
          </a:p>
        </p:txBody>
      </p:sp>
      <p:sp>
        <p:nvSpPr>
          <p:cNvPr id="15" name="Rectangle 14"/>
          <p:cNvSpPr/>
          <p:nvPr/>
        </p:nvSpPr>
        <p:spPr>
          <a:xfrm>
            <a:off x="20612595" y="25652734"/>
            <a:ext cx="9230369" cy="13227467"/>
          </a:xfrm>
          <a:prstGeom prst="rect">
            <a:avLst/>
          </a:prstGeom>
          <a:solidFill>
            <a:srgbClr val="7E317B">
              <a:alpha val="59000"/>
            </a:srgbClr>
          </a:solidFill>
          <a:scene3d>
            <a:camera prst="orthographicFront"/>
            <a:lightRig rig="threePt" dir="t"/>
          </a:scene3d>
          <a:sp3d>
            <a:bevelT/>
            <a:bevelB/>
          </a:sp3d>
        </p:spPr>
        <p:txBody>
          <a:bodyPr wrap="square" anchor="b">
            <a:spAutoFit/>
          </a:bodyPr>
          <a:lstStyle/>
          <a:p>
            <a:pPr algn="just" eaLnBrk="1" hangingPunct="1">
              <a:lnSpc>
                <a:spcPct val="150000"/>
              </a:lnSpc>
              <a:defRPr/>
            </a:pPr>
            <a:r>
              <a:rPr lang="en-GB" sz="4400" b="1" dirty="0">
                <a:solidFill>
                  <a:schemeClr val="bg1"/>
                </a:solidFill>
                <a:latin typeface="Arial" charset="0"/>
                <a:cs typeface="+mn-cs"/>
              </a:rPr>
              <a:t>VALIDITY</a:t>
            </a:r>
          </a:p>
          <a:p>
            <a:pPr marL="342900" indent="-342900" algn="just" eaLnBrk="1" hangingPunct="1">
              <a:lnSpc>
                <a:spcPct val="150000"/>
              </a:lnSpc>
              <a:buFont typeface="Arial" pitchFamily="34" charset="0"/>
              <a:buChar char="•"/>
              <a:defRPr/>
            </a:pPr>
            <a:r>
              <a:rPr lang="en-GB" sz="2400" dirty="0">
                <a:solidFill>
                  <a:schemeClr val="bg1"/>
                </a:solidFill>
                <a:latin typeface="Arial" charset="0"/>
                <a:cs typeface="+mn-cs"/>
              </a:rPr>
              <a:t>Much of the research in the field is performed by or on behalf of companies which have a vested interest. Because of this, it is important to pay particular attention to papers which have not been published in reputable journals and identify conflicts of interest where applicable.</a:t>
            </a:r>
          </a:p>
          <a:p>
            <a:pPr marL="342900" indent="-342900" algn="just" eaLnBrk="1" hangingPunct="1">
              <a:lnSpc>
                <a:spcPct val="150000"/>
              </a:lnSpc>
              <a:buFont typeface="Arial" pitchFamily="34" charset="0"/>
              <a:buChar char="•"/>
              <a:defRPr/>
            </a:pPr>
            <a:r>
              <a:rPr lang="en-GB" sz="2400" dirty="0">
                <a:solidFill>
                  <a:schemeClr val="bg1"/>
                </a:solidFill>
                <a:latin typeface="Arial" charset="0"/>
                <a:cs typeface="+mn-cs"/>
              </a:rPr>
              <a:t>To try improve validity, articles and conference proceedings are only cited as a source of second-hand information if they are from an academic journal with an impact factor 4 or more or conferences with a historical impact factor of 2 or more, unless where noted as part of critical analysis.</a:t>
            </a:r>
          </a:p>
          <a:p>
            <a:pPr marL="342900" indent="-342900" algn="just" eaLnBrk="1" hangingPunct="1">
              <a:lnSpc>
                <a:spcPct val="150000"/>
              </a:lnSpc>
              <a:buFont typeface="Arial" pitchFamily="34" charset="0"/>
              <a:buChar char="•"/>
              <a:defRPr/>
            </a:pPr>
            <a:r>
              <a:rPr lang="en-GB" sz="2400" dirty="0">
                <a:solidFill>
                  <a:schemeClr val="bg1"/>
                </a:solidFill>
                <a:latin typeface="Arial" charset="0"/>
                <a:cs typeface="+mn-cs"/>
              </a:rPr>
              <a:t>Either the hybrid system or the test and evaluation framework is implemented first, because of this care must be taken to design the second one without bias and impartiality towards the first.</a:t>
            </a:r>
          </a:p>
          <a:p>
            <a:pPr marL="342900" indent="-342900" algn="just" eaLnBrk="1" hangingPunct="1">
              <a:lnSpc>
                <a:spcPct val="150000"/>
              </a:lnSpc>
              <a:buFont typeface="Arial" pitchFamily="34" charset="0"/>
              <a:buChar char="•"/>
              <a:defRPr/>
            </a:pPr>
            <a:r>
              <a:rPr lang="en-GB" sz="2400" dirty="0">
                <a:solidFill>
                  <a:schemeClr val="bg1"/>
                </a:solidFill>
                <a:latin typeface="Arial" charset="0"/>
                <a:cs typeface="+mn-cs"/>
              </a:rPr>
              <a:t>Further to this, because the evaluation data is simulated, the additional generation and consideration of data for devices not using MAC randomisation provides an important baseline before comparison against the state of the art.</a:t>
            </a:r>
          </a:p>
          <a:p>
            <a:pPr marL="342900" indent="-342900" algn="just" eaLnBrk="1" hangingPunct="1">
              <a:lnSpc>
                <a:spcPct val="150000"/>
              </a:lnSpc>
              <a:buFont typeface="Arial" pitchFamily="34" charset="0"/>
              <a:buChar char="•"/>
              <a:defRPr/>
            </a:pPr>
            <a:r>
              <a:rPr lang="en-GB" sz="2400" dirty="0">
                <a:solidFill>
                  <a:schemeClr val="bg1"/>
                </a:solidFill>
                <a:latin typeface="Arial" charset="0"/>
                <a:cs typeface="+mn-cs"/>
              </a:rPr>
              <a:t>To further increase the validity of the Monte Carlo simulation, where random values between 802.11 tolerances are generated, additional variance in the received value should be simulated to account for physical phenomena such as interference.</a:t>
            </a:r>
          </a:p>
        </p:txBody>
      </p:sp>
      <p:sp>
        <p:nvSpPr>
          <p:cNvPr id="20" name="Rectangle 19"/>
          <p:cNvSpPr/>
          <p:nvPr/>
        </p:nvSpPr>
        <p:spPr>
          <a:xfrm>
            <a:off x="10525838" y="7900382"/>
            <a:ext cx="9099712" cy="9903480"/>
          </a:xfrm>
          <a:prstGeom prst="rect">
            <a:avLst/>
          </a:prstGeom>
          <a:solidFill>
            <a:srgbClr val="7E317B">
              <a:alpha val="75000"/>
            </a:srgbClr>
          </a:solidFill>
          <a:effectLst>
            <a:softEdge rad="0"/>
          </a:effectLst>
          <a:scene3d>
            <a:camera prst="orthographicFront"/>
            <a:lightRig rig="threePt" dir="t"/>
          </a:scene3d>
          <a:sp3d>
            <a:bevelT w="165100" prst="coolSlant"/>
            <a:bevelB/>
          </a:sp3d>
        </p:spPr>
        <p:txBody>
          <a:bodyPr wrap="square" anchor="b">
            <a:spAutoFit/>
          </a:bodyPr>
          <a:lstStyle/>
          <a:p>
            <a:pPr algn="just" eaLnBrk="1" hangingPunct="1">
              <a:lnSpc>
                <a:spcPct val="150000"/>
              </a:lnSpc>
              <a:defRPr/>
            </a:pPr>
            <a:r>
              <a:rPr lang="en-GB" sz="4400" b="1" i="1" dirty="0">
                <a:solidFill>
                  <a:schemeClr val="bg1"/>
                </a:solidFill>
                <a:latin typeface="Arial" charset="0"/>
                <a:cs typeface="+mn-cs"/>
              </a:rPr>
              <a:t>AIMS/OBJECTIVES</a:t>
            </a:r>
          </a:p>
          <a:p>
            <a:pPr algn="just" eaLnBrk="1" hangingPunct="1">
              <a:lnSpc>
                <a:spcPct val="150000"/>
              </a:lnSpc>
              <a:defRPr/>
            </a:pPr>
            <a:r>
              <a:rPr lang="en-GB" sz="2400" dirty="0">
                <a:solidFill>
                  <a:schemeClr val="bg1"/>
                </a:solidFill>
                <a:latin typeface="Arial" charset="0"/>
                <a:cs typeface="+mn-cs"/>
              </a:rPr>
              <a:t>This primary aim of the project is to compare the performance of hybrid method combining multiple methods for MAC de-randomisation to the methods on their own in both individual-device and multi-device (group) settings.</a:t>
            </a:r>
          </a:p>
          <a:p>
            <a:pPr algn="just" eaLnBrk="1" hangingPunct="1">
              <a:lnSpc>
                <a:spcPct val="150000"/>
              </a:lnSpc>
              <a:defRPr/>
            </a:pPr>
            <a:r>
              <a:rPr lang="en-GB" sz="2400" dirty="0">
                <a:solidFill>
                  <a:schemeClr val="bg1"/>
                </a:solidFill>
                <a:latin typeface="Arial" charset="0"/>
                <a:cs typeface="+mn-cs"/>
              </a:rPr>
              <a:t>Questions this research aims to address:</a:t>
            </a:r>
          </a:p>
          <a:p>
            <a:pPr marL="457200" indent="-457200" algn="just" eaLnBrk="1" hangingPunct="1">
              <a:lnSpc>
                <a:spcPct val="150000"/>
              </a:lnSpc>
              <a:buFont typeface="Arial" panose="020B0604020202020204" pitchFamily="34" charset="0"/>
              <a:buChar char="•"/>
              <a:defRPr/>
            </a:pPr>
            <a:r>
              <a:rPr lang="en-GB" sz="2400" dirty="0">
                <a:solidFill>
                  <a:schemeClr val="bg1"/>
                </a:solidFill>
                <a:latin typeface="Arial" charset="0"/>
                <a:cs typeface="+mn-cs"/>
              </a:rPr>
              <a:t>What are the differences and similarities between the performance of 802.11 fingerprinting, timing attacks and MAC vendor analysis applied independently compared to them combined into one hybrid method?</a:t>
            </a:r>
          </a:p>
          <a:p>
            <a:pPr marL="457200" indent="-457200" algn="just" eaLnBrk="1" hangingPunct="1">
              <a:lnSpc>
                <a:spcPct val="150000"/>
              </a:lnSpc>
              <a:buFont typeface="Arial" panose="020B0604020202020204" pitchFamily="34" charset="0"/>
              <a:buChar char="•"/>
              <a:defRPr/>
            </a:pPr>
            <a:r>
              <a:rPr lang="en-GB" sz="2400" dirty="0">
                <a:solidFill>
                  <a:schemeClr val="bg1"/>
                </a:solidFill>
                <a:latin typeface="Arial" charset="0"/>
                <a:cs typeface="+mn-cs"/>
              </a:rPr>
              <a:t>How well does this hybrid method generalise to groups of individuals?</a:t>
            </a:r>
          </a:p>
          <a:p>
            <a:pPr marL="457200" indent="-457200" algn="just" eaLnBrk="1" hangingPunct="1">
              <a:lnSpc>
                <a:spcPct val="150000"/>
              </a:lnSpc>
              <a:buFont typeface="Arial" panose="020B0604020202020204" pitchFamily="34" charset="0"/>
              <a:buChar char="•"/>
              <a:defRPr/>
            </a:pPr>
            <a:r>
              <a:rPr lang="en-GB" sz="2400" dirty="0">
                <a:solidFill>
                  <a:schemeClr val="bg1"/>
                </a:solidFill>
                <a:latin typeface="Arial" charset="0"/>
                <a:cs typeface="+mn-cs"/>
              </a:rPr>
              <a:t>How well do these different methods work when applied across the different versions of 802.11?</a:t>
            </a:r>
          </a:p>
          <a:p>
            <a:pPr algn="just" eaLnBrk="1" hangingPunct="1">
              <a:lnSpc>
                <a:spcPct val="150000"/>
              </a:lnSpc>
              <a:defRPr/>
            </a:pPr>
            <a:r>
              <a:rPr lang="en-GB" sz="2400" dirty="0">
                <a:solidFill>
                  <a:schemeClr val="bg1"/>
                </a:solidFill>
                <a:latin typeface="Arial" charset="0"/>
                <a:cs typeface="+mn-cs"/>
              </a:rPr>
              <a:t>Implementation wise, in addition to the hybrid system, it will aim to provide an independently implemented framework for evaluating MAC de-randomisation.</a:t>
            </a:r>
          </a:p>
        </p:txBody>
      </p:sp>
      <p:sp>
        <p:nvSpPr>
          <p:cNvPr id="3136" name="Text Box 2"/>
          <p:cNvSpPr txBox="1">
            <a:spLocks noChangeArrowheads="1"/>
          </p:cNvSpPr>
          <p:nvPr/>
        </p:nvSpPr>
        <p:spPr bwMode="auto">
          <a:xfrm>
            <a:off x="827088" y="903288"/>
            <a:ext cx="28497212" cy="6267450"/>
          </a:xfrm>
          <a:prstGeom prst="rect">
            <a:avLst/>
          </a:prstGeom>
          <a:solidFill>
            <a:srgbClr val="FFFFFF"/>
          </a:solidFill>
          <a:ln w="88900" algn="in">
            <a:solidFill>
              <a:srgbClr val="7E317B"/>
            </a:solidFill>
            <a:miter lim="800000"/>
            <a:headEnd/>
            <a:tailEnd/>
          </a:ln>
          <a:effectLst/>
          <a:extLst>
            <a:ext uri="{AF507438-7753-43E0-B8FC-AC1667EBCBE1}">
              <a14:hiddenEffects xmlns:a14="http://schemas.microsoft.com/office/drawing/2010/main">
                <a:effectLst>
                  <a:outerShdw dist="35921" dir="2700000" algn="ctr" rotWithShape="0">
                    <a:srgbClr val="EEECE1"/>
                  </a:outerShdw>
                </a:effectLst>
              </a14:hiddenEffects>
            </a:ext>
          </a:extLst>
        </p:spPr>
        <p:txBody>
          <a:bodyPr lIns="36576" tIns="36576" rIns="36576" bIns="36576"/>
          <a:lstStyle>
            <a:lvl1pPr>
              <a:spcBef>
                <a:spcPct val="20000"/>
              </a:spcBef>
              <a:buChar char="•"/>
              <a:defRPr sz="14600">
                <a:solidFill>
                  <a:schemeClr val="tx1"/>
                </a:solidFill>
                <a:latin typeface="Arial" panose="020B0604020202020204" pitchFamily="34" charset="0"/>
              </a:defRPr>
            </a:lvl1pPr>
            <a:lvl2pPr marL="3394075" indent="-1306513">
              <a:spcBef>
                <a:spcPct val="20000"/>
              </a:spcBef>
              <a:buChar char="–"/>
              <a:defRPr sz="12800">
                <a:solidFill>
                  <a:schemeClr val="tx1"/>
                </a:solidFill>
                <a:latin typeface="Arial" panose="020B0604020202020204" pitchFamily="34" charset="0"/>
              </a:defRPr>
            </a:lvl2pPr>
            <a:lvl3pPr marL="5221288" indent="-1044575">
              <a:spcBef>
                <a:spcPct val="20000"/>
              </a:spcBef>
              <a:buChar char="•"/>
              <a:defRPr sz="11000">
                <a:solidFill>
                  <a:schemeClr val="tx1"/>
                </a:solidFill>
                <a:latin typeface="Arial" panose="020B0604020202020204" pitchFamily="34" charset="0"/>
              </a:defRPr>
            </a:lvl3pPr>
            <a:lvl4pPr marL="7308850" indent="-1044575">
              <a:spcBef>
                <a:spcPct val="20000"/>
              </a:spcBef>
              <a:buChar char="–"/>
              <a:defRPr sz="9100">
                <a:solidFill>
                  <a:schemeClr val="tx1"/>
                </a:solidFill>
                <a:latin typeface="Arial" panose="020B0604020202020204" pitchFamily="34" charset="0"/>
              </a:defRPr>
            </a:lvl4pPr>
            <a:lvl5pPr marL="9396413" indent="-1042988">
              <a:spcBef>
                <a:spcPct val="20000"/>
              </a:spcBef>
              <a:buChar char="»"/>
              <a:defRPr sz="9100">
                <a:solidFill>
                  <a:schemeClr val="tx1"/>
                </a:solidFill>
                <a:latin typeface="Arial" panose="020B0604020202020204" pitchFamily="34" charset="0"/>
              </a:defRPr>
            </a:lvl5pPr>
            <a:lvl6pPr marL="9853613" indent="-1042988" eaLnBrk="0" fontAlgn="base" hangingPunct="0">
              <a:spcBef>
                <a:spcPct val="20000"/>
              </a:spcBef>
              <a:spcAft>
                <a:spcPct val="0"/>
              </a:spcAft>
              <a:buChar char="»"/>
              <a:defRPr sz="9100">
                <a:solidFill>
                  <a:schemeClr val="tx1"/>
                </a:solidFill>
                <a:latin typeface="Arial" panose="020B0604020202020204" pitchFamily="34" charset="0"/>
              </a:defRPr>
            </a:lvl6pPr>
            <a:lvl7pPr marL="10310813" indent="-1042988" eaLnBrk="0" fontAlgn="base" hangingPunct="0">
              <a:spcBef>
                <a:spcPct val="20000"/>
              </a:spcBef>
              <a:spcAft>
                <a:spcPct val="0"/>
              </a:spcAft>
              <a:buChar char="»"/>
              <a:defRPr sz="9100">
                <a:solidFill>
                  <a:schemeClr val="tx1"/>
                </a:solidFill>
                <a:latin typeface="Arial" panose="020B0604020202020204" pitchFamily="34" charset="0"/>
              </a:defRPr>
            </a:lvl7pPr>
            <a:lvl8pPr marL="10768013" indent="-1042988" eaLnBrk="0" fontAlgn="base" hangingPunct="0">
              <a:spcBef>
                <a:spcPct val="20000"/>
              </a:spcBef>
              <a:spcAft>
                <a:spcPct val="0"/>
              </a:spcAft>
              <a:buChar char="»"/>
              <a:defRPr sz="9100">
                <a:solidFill>
                  <a:schemeClr val="tx1"/>
                </a:solidFill>
                <a:latin typeface="Arial" panose="020B0604020202020204" pitchFamily="34" charset="0"/>
              </a:defRPr>
            </a:lvl8pPr>
            <a:lvl9pPr marL="11225213" indent="-104298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defTabSz="914400" eaLnBrk="1" hangingPunct="1">
              <a:spcBef>
                <a:spcPct val="0"/>
              </a:spcBef>
              <a:buFontTx/>
              <a:buNone/>
            </a:pPr>
            <a:endParaRPr lang="en-GB" altLang="en-US" sz="7600" b="1" dirty="0">
              <a:solidFill>
                <a:srgbClr val="000000"/>
              </a:solidFill>
              <a:latin typeface="Calibri" panose="020F0502020204030204" pitchFamily="34" charset="0"/>
            </a:endParaRPr>
          </a:p>
          <a:p>
            <a:pPr algn="ctr" defTabSz="914400" eaLnBrk="1" hangingPunct="1">
              <a:spcBef>
                <a:spcPct val="0"/>
              </a:spcBef>
              <a:buFontTx/>
              <a:buNone/>
            </a:pPr>
            <a:r>
              <a:rPr lang="en-GB" altLang="en-US" sz="7600" b="1" dirty="0">
                <a:solidFill>
                  <a:srgbClr val="000000"/>
                </a:solidFill>
                <a:latin typeface="Calibri" panose="020F0502020204030204" pitchFamily="34" charset="0"/>
              </a:rPr>
              <a:t>Defeating MAC Randomisation: A hybrid, multi-layer approach</a:t>
            </a:r>
          </a:p>
          <a:p>
            <a:pPr algn="ctr" defTabSz="914400" eaLnBrk="1" hangingPunct="1">
              <a:spcBef>
                <a:spcPct val="0"/>
              </a:spcBef>
              <a:buFontTx/>
              <a:buNone/>
            </a:pPr>
            <a:endParaRPr lang="en-GB" altLang="en-US" sz="4800" dirty="0">
              <a:solidFill>
                <a:srgbClr val="000000"/>
              </a:solidFill>
              <a:latin typeface="Calibri" panose="020F0502020204030204" pitchFamily="34" charset="0"/>
            </a:endParaRPr>
          </a:p>
          <a:p>
            <a:pPr algn="ctr" defTabSz="914400" eaLnBrk="1" hangingPunct="1">
              <a:spcBef>
                <a:spcPct val="0"/>
              </a:spcBef>
              <a:buFontTx/>
              <a:buNone/>
            </a:pPr>
            <a:r>
              <a:rPr lang="en-GB" altLang="en-US" sz="4800" dirty="0">
                <a:solidFill>
                  <a:srgbClr val="00B0F0"/>
                </a:solidFill>
                <a:latin typeface="Calibri" panose="020F0502020204030204" pitchFamily="34" charset="0"/>
              </a:rPr>
              <a:t>Max Grimmett</a:t>
            </a:r>
          </a:p>
          <a:p>
            <a:pPr algn="ctr" defTabSz="914400" eaLnBrk="1" hangingPunct="1">
              <a:spcBef>
                <a:spcPct val="0"/>
              </a:spcBef>
              <a:buFontTx/>
              <a:buNone/>
            </a:pPr>
            <a:r>
              <a:rPr lang="en-GB" altLang="en-US" sz="4800" dirty="0">
                <a:solidFill>
                  <a:srgbClr val="00B0F0"/>
                </a:solidFill>
                <a:latin typeface="Calibri" panose="020F0502020204030204" pitchFamily="34" charset="0"/>
              </a:rPr>
              <a:t>maximilian.a.grimmett@durham.ac.uk</a:t>
            </a:r>
          </a:p>
          <a:p>
            <a:pPr defTabSz="914400" eaLnBrk="1" hangingPunct="1">
              <a:spcBef>
                <a:spcPct val="0"/>
              </a:spcBef>
              <a:buFontTx/>
              <a:buNone/>
            </a:pPr>
            <a:endParaRPr lang="en-US" altLang="en-US" sz="1800" dirty="0"/>
          </a:p>
        </p:txBody>
      </p:sp>
      <p:pic>
        <p:nvPicPr>
          <p:cNvPr id="3137" name="Picture 3" descr="logounidurham-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4483100"/>
            <a:ext cx="4773612" cy="210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16" name="Rectangle 15">
            <a:extLst>
              <a:ext uri="{FF2B5EF4-FFF2-40B4-BE49-F238E27FC236}">
                <a16:creationId xmlns:a16="http://schemas.microsoft.com/office/drawing/2014/main" id="{317B64A0-296A-4280-B262-5BDD78CDF353}"/>
              </a:ext>
            </a:extLst>
          </p:cNvPr>
          <p:cNvSpPr/>
          <p:nvPr/>
        </p:nvSpPr>
        <p:spPr>
          <a:xfrm>
            <a:off x="10477467" y="29696739"/>
            <a:ext cx="9099712" cy="9349483"/>
          </a:xfrm>
          <a:prstGeom prst="rect">
            <a:avLst/>
          </a:prstGeom>
          <a:solidFill>
            <a:srgbClr val="7E317B">
              <a:alpha val="59000"/>
            </a:srgbClr>
          </a:solidFill>
          <a:scene3d>
            <a:camera prst="orthographicFront"/>
            <a:lightRig rig="threePt" dir="t"/>
          </a:scene3d>
          <a:sp3d>
            <a:bevelT/>
            <a:bevelB/>
          </a:sp3d>
        </p:spPr>
        <p:txBody>
          <a:bodyPr anchor="b">
            <a:spAutoFit/>
          </a:bodyPr>
          <a:lstStyle/>
          <a:p>
            <a:pPr algn="just" eaLnBrk="1" hangingPunct="1">
              <a:lnSpc>
                <a:spcPct val="150000"/>
              </a:lnSpc>
              <a:defRPr/>
            </a:pPr>
            <a:r>
              <a:rPr lang="en-GB" sz="4400" b="1" dirty="0">
                <a:solidFill>
                  <a:schemeClr val="bg1"/>
                </a:solidFill>
                <a:latin typeface="Arial" charset="0"/>
                <a:cs typeface="+mn-cs"/>
              </a:rPr>
              <a:t>PRIVACY AND ETHICAL ISSUES</a:t>
            </a:r>
          </a:p>
          <a:p>
            <a:pPr algn="just" eaLnBrk="1" hangingPunct="1">
              <a:lnSpc>
                <a:spcPct val="150000"/>
              </a:lnSpc>
              <a:defRPr/>
            </a:pPr>
            <a:r>
              <a:rPr lang="en-GB" sz="2400" dirty="0">
                <a:solidFill>
                  <a:schemeClr val="bg1"/>
                </a:solidFill>
                <a:latin typeface="Arial" charset="0"/>
                <a:cs typeface="+mn-cs"/>
              </a:rPr>
              <a:t>A recurring topic of great importance in location-based services is that of privacy concerns. While, for this study, no real-world data is collected, it is important to consider the privacy implications if the methods used by this research were applied in the real world and whether it can be personally identifying.</a:t>
            </a:r>
          </a:p>
          <a:p>
            <a:pPr indent="457200" algn="just" eaLnBrk="1" hangingPunct="1">
              <a:lnSpc>
                <a:spcPct val="150000"/>
              </a:lnSpc>
              <a:defRPr/>
            </a:pPr>
            <a:r>
              <a:rPr lang="en-GB" sz="2400" dirty="0">
                <a:solidFill>
                  <a:schemeClr val="bg1"/>
                </a:solidFill>
                <a:latin typeface="Arial" charset="0"/>
                <a:cs typeface="+mn-cs"/>
              </a:rPr>
              <a:t>The hybrid system uses the MAC address as broadcast by a device plus various implicit identifiers. These implicit identifiers, while used to uniquely identify a device cannot be used to uncover the true MAC address where randomisation is used and moreover true MAC addresses are only associated with a device, and, while implicitly used to uniquely identify users, they do not give personally identifying information.</a:t>
            </a:r>
          </a:p>
          <a:p>
            <a:pPr indent="457200" algn="just" eaLnBrk="1" hangingPunct="1">
              <a:lnSpc>
                <a:spcPct val="150000"/>
              </a:lnSpc>
              <a:defRPr/>
            </a:pPr>
            <a:r>
              <a:rPr lang="en-GB" sz="2400" dirty="0">
                <a:solidFill>
                  <a:schemeClr val="bg1"/>
                </a:solidFill>
                <a:latin typeface="Arial" charset="0"/>
                <a:cs typeface="+mn-cs"/>
              </a:rPr>
              <a:t>An important note is that while de-anonymisation is non-trivial on an individual level, research has shown that 802.11 probe requests can be used for de-anonymisation of large groups</a:t>
            </a:r>
            <a:r>
              <a:rPr lang="en-GB" sz="2400" baseline="30000" dirty="0">
                <a:solidFill>
                  <a:schemeClr val="bg1"/>
                </a:solidFill>
                <a:latin typeface="Arial" charset="0"/>
                <a:cs typeface="+mn-cs"/>
              </a:rPr>
              <a:t>8</a:t>
            </a:r>
            <a:r>
              <a:rPr lang="en-GB" sz="2400" dirty="0">
                <a:solidFill>
                  <a:schemeClr val="bg1"/>
                </a:solidFill>
                <a:latin typeface="Arial" charset="0"/>
                <a:cs typeface="+mn-cs"/>
              </a:rPr>
              <a:t>.</a:t>
            </a:r>
          </a:p>
        </p:txBody>
      </p:sp>
      <p:pic>
        <p:nvPicPr>
          <p:cNvPr id="5" name="Picture 4">
            <a:extLst>
              <a:ext uri="{FF2B5EF4-FFF2-40B4-BE49-F238E27FC236}">
                <a16:creationId xmlns:a16="http://schemas.microsoft.com/office/drawing/2014/main" id="{740C81BC-B1F6-45E6-932F-1A1F0C469A90}"/>
              </a:ext>
            </a:extLst>
          </p:cNvPr>
          <p:cNvPicPr>
            <a:picLocks noChangeAspect="1"/>
          </p:cNvPicPr>
          <p:nvPr/>
        </p:nvPicPr>
        <p:blipFill>
          <a:blip r:embed="rId3"/>
          <a:stretch>
            <a:fillRect/>
          </a:stretch>
        </p:blipFill>
        <p:spPr>
          <a:xfrm>
            <a:off x="11122073" y="24716630"/>
            <a:ext cx="7810500" cy="4829175"/>
          </a:xfrm>
          <a:prstGeom prst="rect">
            <a:avLst/>
          </a:prstGeom>
        </p:spPr>
      </p:pic>
      <p:sp>
        <p:nvSpPr>
          <p:cNvPr id="18" name="Rectangle 5">
            <a:extLst>
              <a:ext uri="{FF2B5EF4-FFF2-40B4-BE49-F238E27FC236}">
                <a16:creationId xmlns:a16="http://schemas.microsoft.com/office/drawing/2014/main" id="{C1C4F75C-2906-418F-ABE3-5B960BFB01C7}"/>
              </a:ext>
            </a:extLst>
          </p:cNvPr>
          <p:cNvSpPr>
            <a:spLocks noChangeArrowheads="1"/>
          </p:cNvSpPr>
          <p:nvPr/>
        </p:nvSpPr>
        <p:spPr bwMode="auto">
          <a:xfrm>
            <a:off x="20972635" y="8012817"/>
            <a:ext cx="7470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GB" altLang="en-US" sz="3600" b="1" i="1" dirty="0"/>
              <a:t>Figure 3: </a:t>
            </a:r>
            <a:r>
              <a:rPr lang="en-GB" altLang="en-US" sz="2000" b="1" i="1" dirty="0"/>
              <a:t>Proposed multi-layer hybrid system</a:t>
            </a:r>
            <a:endParaRPr lang="en-GB" altLang="en-US" sz="3600" b="1" dirty="0"/>
          </a:p>
        </p:txBody>
      </p:sp>
      <p:pic>
        <p:nvPicPr>
          <p:cNvPr id="7" name="Picture 6" descr="Diagram&#10;&#10;Description automatically generated">
            <a:extLst>
              <a:ext uri="{FF2B5EF4-FFF2-40B4-BE49-F238E27FC236}">
                <a16:creationId xmlns:a16="http://schemas.microsoft.com/office/drawing/2014/main" id="{B32A5B89-FF48-4EA7-B366-9835C7487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3999" y="18811974"/>
            <a:ext cx="6166648" cy="5075360"/>
          </a:xfrm>
          <a:prstGeom prst="rect">
            <a:avLst/>
          </a:prstGeom>
        </p:spPr>
      </p:pic>
      <p:sp>
        <p:nvSpPr>
          <p:cNvPr id="21" name="Rectangle 5">
            <a:extLst>
              <a:ext uri="{FF2B5EF4-FFF2-40B4-BE49-F238E27FC236}">
                <a16:creationId xmlns:a16="http://schemas.microsoft.com/office/drawing/2014/main" id="{4AB955C5-73CB-42BC-B051-EA25693C6143}"/>
              </a:ext>
            </a:extLst>
          </p:cNvPr>
          <p:cNvSpPr>
            <a:spLocks noChangeArrowheads="1"/>
          </p:cNvSpPr>
          <p:nvPr/>
        </p:nvSpPr>
        <p:spPr bwMode="auto">
          <a:xfrm>
            <a:off x="10290223" y="17857867"/>
            <a:ext cx="9474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GB" altLang="en-US" sz="3600" b="1" i="1" dirty="0"/>
              <a:t>Figure 1: </a:t>
            </a:r>
            <a:r>
              <a:rPr lang="en-GB" altLang="en-US" sz="2000" b="1" i="1" dirty="0"/>
              <a:t>Triangulation of a device in an open room from three APs using RSS, AOA and response time</a:t>
            </a:r>
            <a:endParaRPr lang="en-GB" altLang="en-US" sz="3600" b="1" dirty="0"/>
          </a:p>
        </p:txBody>
      </p:sp>
      <p:pic>
        <p:nvPicPr>
          <p:cNvPr id="9" name="Picture 8" descr="Diagram&#10;&#10;Description automatically generated with medium confidence">
            <a:extLst>
              <a:ext uri="{FF2B5EF4-FFF2-40B4-BE49-F238E27FC236}">
                <a16:creationId xmlns:a16="http://schemas.microsoft.com/office/drawing/2014/main" id="{B45D344B-B8CD-4DE5-A238-892E248F48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86743" y="8672341"/>
            <a:ext cx="6842484" cy="279481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1562100" marR="0" indent="-156210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1562100" marR="0" indent="-156210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3899</TotalTime>
  <Words>1755</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dhs6pw</dc:creator>
  <cp:lastModifiedBy>Max Grimmett</cp:lastModifiedBy>
  <cp:revision>305</cp:revision>
  <cp:lastPrinted>2013-07-25T11:25:37Z</cp:lastPrinted>
  <dcterms:created xsi:type="dcterms:W3CDTF">2010-08-24T13:48:54Z</dcterms:created>
  <dcterms:modified xsi:type="dcterms:W3CDTF">2021-05-06T02:43:51Z</dcterms:modified>
</cp:coreProperties>
</file>