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19" autoAdjust="0"/>
  </p:normalViewPr>
  <p:slideViewPr>
    <p:cSldViewPr snapToGrid="0">
      <p:cViewPr varScale="1">
        <p:scale>
          <a:sx n="68" d="100"/>
          <a:sy n="68" d="100"/>
        </p:scale>
        <p:origin x="96"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goldenoakresearch/us-household-income-stats-geo-locations"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Hospital Distance in </a:t>
            </a:r>
            <a:r>
              <a:rPr lang="en-US" sz="4400" dirty="0" err="1">
                <a:solidFill>
                  <a:schemeClr val="tx1"/>
                </a:solidFill>
              </a:rPr>
              <a:t>dallas</a:t>
            </a:r>
            <a:r>
              <a:rPr lang="en-US" sz="4400" dirty="0">
                <a:solidFill>
                  <a:schemeClr val="tx1"/>
                </a:solidFill>
              </a:rPr>
              <a:t> by income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Using Folium and the Folium heatmap plugin, I created a heatmap showing the dispersion of median incomes around the Dallas metro area</a:t>
            </a:r>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Mapping Median Income</a:t>
            </a:r>
          </a:p>
        </p:txBody>
      </p:sp>
      <p:pic>
        <p:nvPicPr>
          <p:cNvPr id="5" name="Picture 4">
            <a:extLst>
              <a:ext uri="{FF2B5EF4-FFF2-40B4-BE49-F238E27FC236}">
                <a16:creationId xmlns:a16="http://schemas.microsoft.com/office/drawing/2014/main" id="{86B9CB0B-D9BE-4CE9-B555-9B7FCD4345C3}"/>
              </a:ext>
            </a:extLst>
          </p:cNvPr>
          <p:cNvPicPr>
            <a:picLocks noChangeAspect="1"/>
          </p:cNvPicPr>
          <p:nvPr/>
        </p:nvPicPr>
        <p:blipFill>
          <a:blip r:embed="rId2"/>
          <a:stretch>
            <a:fillRect/>
          </a:stretch>
        </p:blipFill>
        <p:spPr>
          <a:xfrm>
            <a:off x="514066" y="2111022"/>
            <a:ext cx="7201467" cy="4291842"/>
          </a:xfrm>
          <a:prstGeom prst="rect">
            <a:avLst/>
          </a:prstGeom>
        </p:spPr>
      </p:pic>
    </p:spTree>
    <p:extLst>
      <p:ext uri="{BB962C8B-B14F-4D97-AF65-F5344CB8AC3E}">
        <p14:creationId xmlns:p14="http://schemas.microsoft.com/office/powerpoint/2010/main" val="265992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Next, I imported the locations of Dallas-area hospitals using the Foursquare API.</a:t>
            </a:r>
          </a:p>
          <a:p>
            <a:r>
              <a:rPr lang="en-US" b="1" dirty="0"/>
              <a:t>I imported the data to a PANDAS </a:t>
            </a:r>
            <a:r>
              <a:rPr lang="en-US" b="1" dirty="0" err="1"/>
              <a:t>dataframe</a:t>
            </a:r>
            <a:r>
              <a:rPr lang="en-US" b="1" dirty="0"/>
              <a:t>.</a:t>
            </a:r>
          </a:p>
          <a:p>
            <a:r>
              <a:rPr lang="en-US" b="1" dirty="0"/>
              <a:t> I then cleaned the data, dropping unneeded columns. The following table header shows a sample of the data extracted</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Importing and Cleaning Hospital Data from Foursquare</a:t>
            </a:r>
          </a:p>
        </p:txBody>
      </p:sp>
      <p:pic>
        <p:nvPicPr>
          <p:cNvPr id="6" name="Picture 5">
            <a:extLst>
              <a:ext uri="{FF2B5EF4-FFF2-40B4-BE49-F238E27FC236}">
                <a16:creationId xmlns:a16="http://schemas.microsoft.com/office/drawing/2014/main" id="{E3F0C474-25EB-44B8-8525-8F7E012E712A}"/>
              </a:ext>
            </a:extLst>
          </p:cNvPr>
          <p:cNvPicPr>
            <a:picLocks noChangeAspect="1"/>
          </p:cNvPicPr>
          <p:nvPr/>
        </p:nvPicPr>
        <p:blipFill>
          <a:blip r:embed="rId2"/>
          <a:stretch>
            <a:fillRect/>
          </a:stretch>
        </p:blipFill>
        <p:spPr>
          <a:xfrm>
            <a:off x="1361721" y="3429000"/>
            <a:ext cx="6099035" cy="2181578"/>
          </a:xfrm>
          <a:prstGeom prst="rect">
            <a:avLst/>
          </a:prstGeom>
        </p:spPr>
      </p:pic>
    </p:spTree>
    <p:extLst>
      <p:ext uri="{BB962C8B-B14F-4D97-AF65-F5344CB8AC3E}">
        <p14:creationId xmlns:p14="http://schemas.microsoft.com/office/powerpoint/2010/main" val="179988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Next, I overlaid the hospital locations on top of our income heatmap. </a:t>
            </a:r>
          </a:p>
          <a:p>
            <a:r>
              <a:rPr lang="en-US" b="1" dirty="0"/>
              <a:t>A visual inspection shows that hospitals appear to be clustered around areas of high income.</a:t>
            </a:r>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Hospital Locations Overlaying Income Map</a:t>
            </a:r>
          </a:p>
        </p:txBody>
      </p:sp>
      <p:pic>
        <p:nvPicPr>
          <p:cNvPr id="5" name="Picture 4">
            <a:extLst>
              <a:ext uri="{FF2B5EF4-FFF2-40B4-BE49-F238E27FC236}">
                <a16:creationId xmlns:a16="http://schemas.microsoft.com/office/drawing/2014/main" id="{54B9C805-D6A4-46AC-A16C-49274234DE65}"/>
              </a:ext>
            </a:extLst>
          </p:cNvPr>
          <p:cNvPicPr>
            <a:picLocks noChangeAspect="1"/>
          </p:cNvPicPr>
          <p:nvPr/>
        </p:nvPicPr>
        <p:blipFill>
          <a:blip r:embed="rId2"/>
          <a:stretch>
            <a:fillRect/>
          </a:stretch>
        </p:blipFill>
        <p:spPr>
          <a:xfrm>
            <a:off x="453078" y="2253312"/>
            <a:ext cx="7323444" cy="4363156"/>
          </a:xfrm>
          <a:prstGeom prst="rect">
            <a:avLst/>
          </a:prstGeom>
        </p:spPr>
      </p:pic>
    </p:spTree>
    <p:extLst>
      <p:ext uri="{BB962C8B-B14F-4D97-AF65-F5344CB8AC3E}">
        <p14:creationId xmlns:p14="http://schemas.microsoft.com/office/powerpoint/2010/main" val="318912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Next, I combined the two </a:t>
            </a:r>
            <a:r>
              <a:rPr lang="en-US" b="1" dirty="0" err="1"/>
              <a:t>dataframes</a:t>
            </a:r>
            <a:r>
              <a:rPr lang="en-US" b="1" dirty="0"/>
              <a:t>.</a:t>
            </a:r>
          </a:p>
          <a:p>
            <a:r>
              <a:rPr lang="en-US" b="1" dirty="0"/>
              <a:t>I created a new column in the income </a:t>
            </a:r>
            <a:r>
              <a:rPr lang="en-US" b="1" dirty="0" err="1"/>
              <a:t>dataframe</a:t>
            </a:r>
            <a:r>
              <a:rPr lang="en-US" b="1" dirty="0"/>
              <a:t> to serve as a record number. </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Combining </a:t>
            </a:r>
            <a:r>
              <a:rPr lang="en-US" b="1" dirty="0" err="1"/>
              <a:t>Dataframes</a:t>
            </a:r>
            <a:endParaRPr lang="en-US" b="1" dirty="0"/>
          </a:p>
        </p:txBody>
      </p:sp>
      <p:pic>
        <p:nvPicPr>
          <p:cNvPr id="5" name="Picture 4">
            <a:extLst>
              <a:ext uri="{FF2B5EF4-FFF2-40B4-BE49-F238E27FC236}">
                <a16:creationId xmlns:a16="http://schemas.microsoft.com/office/drawing/2014/main" id="{8788494D-D536-4EA8-B936-A7C6A8B3375B}"/>
              </a:ext>
            </a:extLst>
          </p:cNvPr>
          <p:cNvPicPr>
            <a:picLocks noChangeAspect="1"/>
          </p:cNvPicPr>
          <p:nvPr/>
        </p:nvPicPr>
        <p:blipFill>
          <a:blip r:embed="rId2"/>
          <a:stretch>
            <a:fillRect/>
          </a:stretch>
        </p:blipFill>
        <p:spPr>
          <a:xfrm>
            <a:off x="335139" y="3988137"/>
            <a:ext cx="7559322" cy="1500748"/>
          </a:xfrm>
          <a:prstGeom prst="rect">
            <a:avLst/>
          </a:prstGeom>
        </p:spPr>
      </p:pic>
    </p:spTree>
    <p:extLst>
      <p:ext uri="{BB962C8B-B14F-4D97-AF65-F5344CB8AC3E}">
        <p14:creationId xmlns:p14="http://schemas.microsoft.com/office/powerpoint/2010/main" val="286441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Next, I use Python's "</a:t>
            </a:r>
            <a:r>
              <a:rPr lang="en-US" b="1" dirty="0" err="1"/>
              <a:t>geopy.distance</a:t>
            </a:r>
            <a:r>
              <a:rPr lang="en-US" b="1" dirty="0"/>
              <a:t>" library to calculate the distance between each </a:t>
            </a:r>
            <a:r>
              <a:rPr lang="en-US" b="1" dirty="0" err="1"/>
              <a:t>respondant</a:t>
            </a:r>
            <a:r>
              <a:rPr lang="en-US" b="1" dirty="0"/>
              <a:t> and each hospital.</a:t>
            </a:r>
          </a:p>
          <a:p>
            <a:r>
              <a:rPr lang="en-US" b="1" dirty="0"/>
              <a:t>The header of the resulting table is shown below.</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Calculating Hospital Distance</a:t>
            </a:r>
          </a:p>
        </p:txBody>
      </p:sp>
      <p:pic>
        <p:nvPicPr>
          <p:cNvPr id="6" name="Picture 5">
            <a:extLst>
              <a:ext uri="{FF2B5EF4-FFF2-40B4-BE49-F238E27FC236}">
                <a16:creationId xmlns:a16="http://schemas.microsoft.com/office/drawing/2014/main" id="{638D211C-3793-42E5-A4E5-72EC6ED2C5E6}"/>
              </a:ext>
            </a:extLst>
          </p:cNvPr>
          <p:cNvPicPr>
            <a:picLocks noChangeAspect="1"/>
          </p:cNvPicPr>
          <p:nvPr/>
        </p:nvPicPr>
        <p:blipFill>
          <a:blip r:embed="rId2"/>
          <a:stretch>
            <a:fillRect/>
          </a:stretch>
        </p:blipFill>
        <p:spPr>
          <a:xfrm>
            <a:off x="251265" y="3807178"/>
            <a:ext cx="7727069" cy="1415760"/>
          </a:xfrm>
          <a:prstGeom prst="rect">
            <a:avLst/>
          </a:prstGeom>
        </p:spPr>
      </p:pic>
    </p:spTree>
    <p:extLst>
      <p:ext uri="{BB962C8B-B14F-4D97-AF65-F5344CB8AC3E}">
        <p14:creationId xmlns:p14="http://schemas.microsoft.com/office/powerpoint/2010/main" val="275607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Finally, I normalized the calculated distances.</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Normalizing Data</a:t>
            </a:r>
          </a:p>
        </p:txBody>
      </p:sp>
      <p:pic>
        <p:nvPicPr>
          <p:cNvPr id="5" name="Picture 4">
            <a:extLst>
              <a:ext uri="{FF2B5EF4-FFF2-40B4-BE49-F238E27FC236}">
                <a16:creationId xmlns:a16="http://schemas.microsoft.com/office/drawing/2014/main" id="{22CE1A80-AF33-4844-B526-24AB838037BD}"/>
              </a:ext>
            </a:extLst>
          </p:cNvPr>
          <p:cNvPicPr>
            <a:picLocks noChangeAspect="1"/>
          </p:cNvPicPr>
          <p:nvPr/>
        </p:nvPicPr>
        <p:blipFill>
          <a:blip r:embed="rId2"/>
          <a:stretch>
            <a:fillRect/>
          </a:stretch>
        </p:blipFill>
        <p:spPr>
          <a:xfrm>
            <a:off x="302980" y="3431469"/>
            <a:ext cx="7698020" cy="1417461"/>
          </a:xfrm>
          <a:prstGeom prst="rect">
            <a:avLst/>
          </a:prstGeom>
        </p:spPr>
      </p:pic>
    </p:spTree>
    <p:extLst>
      <p:ext uri="{BB962C8B-B14F-4D97-AF65-F5344CB8AC3E}">
        <p14:creationId xmlns:p14="http://schemas.microsoft.com/office/powerpoint/2010/main" val="80666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Applying a statistical analysis to the distances and median incomes, we find that in fact, there is a relationship.</a:t>
            </a:r>
          </a:p>
          <a:p>
            <a:r>
              <a:rPr lang="en-US" b="1" dirty="0"/>
              <a:t>Lower median income is significantly correlated with hospital distance.</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Statistical Analysis</a:t>
            </a:r>
          </a:p>
        </p:txBody>
      </p:sp>
    </p:spTree>
    <p:extLst>
      <p:ext uri="{BB962C8B-B14F-4D97-AF65-F5344CB8AC3E}">
        <p14:creationId xmlns:p14="http://schemas.microsoft.com/office/powerpoint/2010/main" val="71304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We see that using least squares, the analysis returns a standard error of 0.002</a:t>
            </a:r>
          </a:p>
          <a:p>
            <a:pPr lvl="1"/>
            <a:r>
              <a:rPr lang="en-US" b="1" dirty="0"/>
              <a:t>This implies statistical significance.</a:t>
            </a:r>
          </a:p>
          <a:p>
            <a:r>
              <a:rPr lang="en-US" b="1" dirty="0"/>
              <a:t>The coefficient value is negative, implying that the lower one's income, the farther they live from a hospital</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Statistical Analysis</a:t>
            </a:r>
          </a:p>
        </p:txBody>
      </p:sp>
      <p:pic>
        <p:nvPicPr>
          <p:cNvPr id="5" name="Picture 4">
            <a:extLst>
              <a:ext uri="{FF2B5EF4-FFF2-40B4-BE49-F238E27FC236}">
                <a16:creationId xmlns:a16="http://schemas.microsoft.com/office/drawing/2014/main" id="{E8FDEA5E-DFC0-4F74-9E75-28F61D14F82D}"/>
              </a:ext>
            </a:extLst>
          </p:cNvPr>
          <p:cNvPicPr>
            <a:picLocks noChangeAspect="1"/>
          </p:cNvPicPr>
          <p:nvPr/>
        </p:nvPicPr>
        <p:blipFill>
          <a:blip r:embed="rId2"/>
          <a:stretch>
            <a:fillRect/>
          </a:stretch>
        </p:blipFill>
        <p:spPr>
          <a:xfrm>
            <a:off x="966612" y="2593575"/>
            <a:ext cx="4429477" cy="3912705"/>
          </a:xfrm>
          <a:prstGeom prst="rect">
            <a:avLst/>
          </a:prstGeom>
        </p:spPr>
      </p:pic>
    </p:spTree>
    <p:extLst>
      <p:ext uri="{BB962C8B-B14F-4D97-AF65-F5344CB8AC3E}">
        <p14:creationId xmlns:p14="http://schemas.microsoft.com/office/powerpoint/2010/main" val="405011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On the other hand, we calculated a rather low R-squared value of 0.006.</a:t>
            </a:r>
          </a:p>
          <a:p>
            <a:r>
              <a:rPr lang="en-US" b="1" dirty="0"/>
              <a:t>This implies that although income may be one factor, other factors also influence hospital location.</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Statistical Analysis</a:t>
            </a:r>
          </a:p>
        </p:txBody>
      </p:sp>
      <p:pic>
        <p:nvPicPr>
          <p:cNvPr id="5" name="Picture 4">
            <a:extLst>
              <a:ext uri="{FF2B5EF4-FFF2-40B4-BE49-F238E27FC236}">
                <a16:creationId xmlns:a16="http://schemas.microsoft.com/office/drawing/2014/main" id="{E8FDEA5E-DFC0-4F74-9E75-28F61D14F82D}"/>
              </a:ext>
            </a:extLst>
          </p:cNvPr>
          <p:cNvPicPr>
            <a:picLocks noChangeAspect="1"/>
          </p:cNvPicPr>
          <p:nvPr/>
        </p:nvPicPr>
        <p:blipFill>
          <a:blip r:embed="rId2"/>
          <a:stretch>
            <a:fillRect/>
          </a:stretch>
        </p:blipFill>
        <p:spPr>
          <a:xfrm>
            <a:off x="966612" y="2593575"/>
            <a:ext cx="4429477" cy="3912705"/>
          </a:xfrm>
          <a:prstGeom prst="rect">
            <a:avLst/>
          </a:prstGeom>
        </p:spPr>
      </p:pic>
    </p:spTree>
    <p:extLst>
      <p:ext uri="{BB962C8B-B14F-4D97-AF65-F5344CB8AC3E}">
        <p14:creationId xmlns:p14="http://schemas.microsoft.com/office/powerpoint/2010/main" val="324548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On the other hand, we calculated a rather low R-squared value of 0.006.</a:t>
            </a:r>
          </a:p>
          <a:p>
            <a:r>
              <a:rPr lang="en-US" b="1" dirty="0"/>
              <a:t>This implies that although income may be one factor, other factors also influence hospital location.</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Statistical Analysis</a:t>
            </a:r>
          </a:p>
        </p:txBody>
      </p:sp>
      <p:pic>
        <p:nvPicPr>
          <p:cNvPr id="5" name="Picture 4">
            <a:extLst>
              <a:ext uri="{FF2B5EF4-FFF2-40B4-BE49-F238E27FC236}">
                <a16:creationId xmlns:a16="http://schemas.microsoft.com/office/drawing/2014/main" id="{E8FDEA5E-DFC0-4F74-9E75-28F61D14F82D}"/>
              </a:ext>
            </a:extLst>
          </p:cNvPr>
          <p:cNvPicPr>
            <a:picLocks noChangeAspect="1"/>
          </p:cNvPicPr>
          <p:nvPr/>
        </p:nvPicPr>
        <p:blipFill>
          <a:blip r:embed="rId2"/>
          <a:stretch>
            <a:fillRect/>
          </a:stretch>
        </p:blipFill>
        <p:spPr>
          <a:xfrm>
            <a:off x="966613" y="2593575"/>
            <a:ext cx="3530494" cy="3118603"/>
          </a:xfrm>
          <a:prstGeom prst="rect">
            <a:avLst/>
          </a:prstGeom>
        </p:spPr>
      </p:pic>
      <p:pic>
        <p:nvPicPr>
          <p:cNvPr id="6" name="Picture 5">
            <a:extLst>
              <a:ext uri="{FF2B5EF4-FFF2-40B4-BE49-F238E27FC236}">
                <a16:creationId xmlns:a16="http://schemas.microsoft.com/office/drawing/2014/main" id="{A081EEA8-4FC9-4381-8909-E590B3DBC209}"/>
              </a:ext>
            </a:extLst>
          </p:cNvPr>
          <p:cNvPicPr>
            <a:picLocks noChangeAspect="1"/>
          </p:cNvPicPr>
          <p:nvPr/>
        </p:nvPicPr>
        <p:blipFill>
          <a:blip r:embed="rId3"/>
          <a:stretch>
            <a:fillRect/>
          </a:stretch>
        </p:blipFill>
        <p:spPr>
          <a:xfrm>
            <a:off x="3556000" y="3660109"/>
            <a:ext cx="4460221" cy="3008879"/>
          </a:xfrm>
          <a:prstGeom prst="rect">
            <a:avLst/>
          </a:prstGeom>
        </p:spPr>
      </p:pic>
    </p:spTree>
    <p:extLst>
      <p:ext uri="{BB962C8B-B14F-4D97-AF65-F5344CB8AC3E}">
        <p14:creationId xmlns:p14="http://schemas.microsoft.com/office/powerpoint/2010/main" val="134650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4628-95BB-47C4-9ED1-DBDAEC4A288F}"/>
              </a:ext>
            </a:extLst>
          </p:cNvPr>
          <p:cNvSpPr>
            <a:spLocks noGrp="1"/>
          </p:cNvSpPr>
          <p:nvPr>
            <p:ph type="title"/>
          </p:nvPr>
        </p:nvSpPr>
        <p:spPr/>
        <p:txBody>
          <a:bodyPr>
            <a:normAutofit fontScale="90000"/>
          </a:bodyPr>
          <a:lstStyle/>
          <a:p>
            <a:r>
              <a:rPr lang="en-US" b="1" dirty="0"/>
              <a:t>Introduction and Business Problem</a:t>
            </a:r>
            <a:br>
              <a:rPr lang="en-US" b="1" dirty="0"/>
            </a:br>
            <a:endParaRPr lang="en-US" dirty="0"/>
          </a:p>
        </p:txBody>
      </p:sp>
      <p:sp>
        <p:nvSpPr>
          <p:cNvPr id="3" name="Content Placeholder 2">
            <a:extLst>
              <a:ext uri="{FF2B5EF4-FFF2-40B4-BE49-F238E27FC236}">
                <a16:creationId xmlns:a16="http://schemas.microsoft.com/office/drawing/2014/main" id="{950C63CA-3408-4AA8-A086-0B41DDED7E67}"/>
              </a:ext>
            </a:extLst>
          </p:cNvPr>
          <p:cNvSpPr>
            <a:spLocks noGrp="1"/>
          </p:cNvSpPr>
          <p:nvPr>
            <p:ph idx="1"/>
          </p:nvPr>
        </p:nvSpPr>
        <p:spPr/>
        <p:txBody>
          <a:bodyPr/>
          <a:lstStyle/>
          <a:p>
            <a:r>
              <a:rPr lang="en-US" b="1" dirty="0"/>
              <a:t>Access to hospitals can save lives.</a:t>
            </a:r>
          </a:p>
          <a:p>
            <a:r>
              <a:rPr lang="en-US" b="1" dirty="0"/>
              <a:t>The physical distance patients have to travel to get to a hospital is crucially important</a:t>
            </a:r>
          </a:p>
          <a:p>
            <a:r>
              <a:rPr lang="en-US" b="1" dirty="0"/>
              <a:t>In the United States, the quality of healthcare received often depends on the socioeconomic status of the patient.</a:t>
            </a:r>
          </a:p>
          <a:p>
            <a:r>
              <a:rPr lang="en-US" b="1" dirty="0"/>
              <a:t>Hospitals have an incentive to locate in high income areas</a:t>
            </a:r>
          </a:p>
          <a:p>
            <a:endParaRPr lang="en-US" dirty="0"/>
          </a:p>
        </p:txBody>
      </p:sp>
      <p:sp>
        <p:nvSpPr>
          <p:cNvPr id="4" name="Text Placeholder 3">
            <a:extLst>
              <a:ext uri="{FF2B5EF4-FFF2-40B4-BE49-F238E27FC236}">
                <a16:creationId xmlns:a16="http://schemas.microsoft.com/office/drawing/2014/main" id="{2AC4247C-ED5B-4848-9C1B-44AE82117397}"/>
              </a:ext>
            </a:extLst>
          </p:cNvPr>
          <p:cNvSpPr>
            <a:spLocks noGrp="1"/>
          </p:cNvSpPr>
          <p:nvPr>
            <p:ph type="body" sz="half" idx="2"/>
          </p:nvPr>
        </p:nvSpPr>
        <p:spPr/>
        <p:txBody>
          <a:bodyPr/>
          <a:lstStyle/>
          <a:p>
            <a:r>
              <a:rPr lang="en-US" dirty="0"/>
              <a:t>Background</a:t>
            </a:r>
          </a:p>
        </p:txBody>
      </p:sp>
    </p:spTree>
    <p:extLst>
      <p:ext uri="{BB962C8B-B14F-4D97-AF65-F5344CB8AC3E}">
        <p14:creationId xmlns:p14="http://schemas.microsoft.com/office/powerpoint/2010/main" val="352467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We continue this analysis by looking at the distance of each income respondent to the hospital nearest to them.</a:t>
            </a:r>
          </a:p>
          <a:p>
            <a:r>
              <a:rPr lang="en-US" b="1" dirty="0"/>
              <a:t>To do this, I used PANDAS </a:t>
            </a:r>
            <a:r>
              <a:rPr lang="en-US" b="1" dirty="0" err="1"/>
              <a:t>groupby</a:t>
            </a:r>
            <a:r>
              <a:rPr lang="en-US" b="1" dirty="0"/>
              <a:t> method.</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Statistical Analysis</a:t>
            </a:r>
          </a:p>
        </p:txBody>
      </p:sp>
    </p:spTree>
    <p:extLst>
      <p:ext uri="{BB962C8B-B14F-4D97-AF65-F5344CB8AC3E}">
        <p14:creationId xmlns:p14="http://schemas.microsoft.com/office/powerpoint/2010/main" val="3619635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We see that using least squares, the analysis returns a standard error of 0.005.</a:t>
            </a:r>
          </a:p>
          <a:p>
            <a:r>
              <a:rPr lang="en-US" b="1" dirty="0"/>
              <a:t>This implies that the relationship between income and distance to hospitals is statistically significant</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Statistical Analysis</a:t>
            </a:r>
          </a:p>
        </p:txBody>
      </p:sp>
      <p:pic>
        <p:nvPicPr>
          <p:cNvPr id="5" name="Picture 4">
            <a:extLst>
              <a:ext uri="{FF2B5EF4-FFF2-40B4-BE49-F238E27FC236}">
                <a16:creationId xmlns:a16="http://schemas.microsoft.com/office/drawing/2014/main" id="{DDCE2AB8-9AF7-4F6F-9602-B7426CB3D939}"/>
              </a:ext>
            </a:extLst>
          </p:cNvPr>
          <p:cNvPicPr>
            <a:picLocks noChangeAspect="1"/>
          </p:cNvPicPr>
          <p:nvPr/>
        </p:nvPicPr>
        <p:blipFill>
          <a:blip r:embed="rId2"/>
          <a:stretch>
            <a:fillRect/>
          </a:stretch>
        </p:blipFill>
        <p:spPr>
          <a:xfrm>
            <a:off x="1134181" y="2145099"/>
            <a:ext cx="4844814" cy="4323435"/>
          </a:xfrm>
          <a:prstGeom prst="rect">
            <a:avLst/>
          </a:prstGeom>
        </p:spPr>
      </p:pic>
    </p:spTree>
    <p:extLst>
      <p:ext uri="{BB962C8B-B14F-4D97-AF65-F5344CB8AC3E}">
        <p14:creationId xmlns:p14="http://schemas.microsoft.com/office/powerpoint/2010/main" val="1419550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R-squared value in this case was a bit higher at 0.018, this is still low.</a:t>
            </a:r>
          </a:p>
          <a:p>
            <a:r>
              <a:rPr lang="en-US" b="1" dirty="0"/>
              <a:t>This implies that while income is important, other factors also influence hospital location</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Statistical Analysis</a:t>
            </a:r>
          </a:p>
        </p:txBody>
      </p:sp>
      <p:pic>
        <p:nvPicPr>
          <p:cNvPr id="5" name="Picture 4">
            <a:extLst>
              <a:ext uri="{FF2B5EF4-FFF2-40B4-BE49-F238E27FC236}">
                <a16:creationId xmlns:a16="http://schemas.microsoft.com/office/drawing/2014/main" id="{DDCE2AB8-9AF7-4F6F-9602-B7426CB3D939}"/>
              </a:ext>
            </a:extLst>
          </p:cNvPr>
          <p:cNvPicPr>
            <a:picLocks noChangeAspect="1"/>
          </p:cNvPicPr>
          <p:nvPr/>
        </p:nvPicPr>
        <p:blipFill>
          <a:blip r:embed="rId2"/>
          <a:stretch>
            <a:fillRect/>
          </a:stretch>
        </p:blipFill>
        <p:spPr>
          <a:xfrm>
            <a:off x="685800" y="2449689"/>
            <a:ext cx="4440242" cy="3962401"/>
          </a:xfrm>
          <a:prstGeom prst="rect">
            <a:avLst/>
          </a:prstGeom>
        </p:spPr>
      </p:pic>
      <p:pic>
        <p:nvPicPr>
          <p:cNvPr id="6" name="Picture 5">
            <a:extLst>
              <a:ext uri="{FF2B5EF4-FFF2-40B4-BE49-F238E27FC236}">
                <a16:creationId xmlns:a16="http://schemas.microsoft.com/office/drawing/2014/main" id="{CDA313B2-4169-4234-A048-8FF05FBF78D2}"/>
              </a:ext>
            </a:extLst>
          </p:cNvPr>
          <p:cNvPicPr>
            <a:picLocks noChangeAspect="1"/>
          </p:cNvPicPr>
          <p:nvPr/>
        </p:nvPicPr>
        <p:blipFill>
          <a:blip r:embed="rId3"/>
          <a:stretch>
            <a:fillRect/>
          </a:stretch>
        </p:blipFill>
        <p:spPr>
          <a:xfrm>
            <a:off x="3095625" y="3307644"/>
            <a:ext cx="4781550" cy="3228975"/>
          </a:xfrm>
          <a:prstGeom prst="rect">
            <a:avLst/>
          </a:prstGeom>
        </p:spPr>
      </p:pic>
    </p:spTree>
    <p:extLst>
      <p:ext uri="{BB962C8B-B14F-4D97-AF65-F5344CB8AC3E}">
        <p14:creationId xmlns:p14="http://schemas.microsoft.com/office/powerpoint/2010/main" val="3659206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Discussion</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There is a statistically significant relationship between median income and hospital distance.</a:t>
            </a:r>
          </a:p>
          <a:p>
            <a:r>
              <a:rPr lang="en-US" b="1" dirty="0"/>
              <a:t>However, as our low r-squared value shows, income is only one factor that models hospital location.</a:t>
            </a:r>
          </a:p>
          <a:p>
            <a:r>
              <a:rPr lang="en-US" b="1" dirty="0"/>
              <a:t>In order to build a stronger model, we would want to look at other factors that could influence hospital location such as population, tax incentives to build hospitals, highway access, and other things.</a:t>
            </a:r>
          </a:p>
          <a:p>
            <a:r>
              <a:rPr lang="en-US" b="1" dirty="0"/>
              <a:t>We must also question whether Dallas is a good representation of the United States as a whole</a:t>
            </a:r>
          </a:p>
          <a:p>
            <a:r>
              <a:rPr lang="en-US" b="1" dirty="0"/>
              <a:t>Further study would have to be done in other cities to see whether this is the case.</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Further Study</a:t>
            </a:r>
          </a:p>
        </p:txBody>
      </p:sp>
    </p:spTree>
    <p:extLst>
      <p:ext uri="{BB962C8B-B14F-4D97-AF65-F5344CB8AC3E}">
        <p14:creationId xmlns:p14="http://schemas.microsoft.com/office/powerpoint/2010/main" val="345353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Distance to hospital is a critical factor in likelihood of patient recovery.</a:t>
            </a:r>
          </a:p>
          <a:p>
            <a:r>
              <a:rPr lang="en-US" b="1" dirty="0"/>
              <a:t>We reviewed whether there was a link between median income and distance of travel to hospitals in Dallas, TX</a:t>
            </a:r>
          </a:p>
          <a:p>
            <a:r>
              <a:rPr lang="en-US" b="1" dirty="0"/>
              <a:t>We found that the relationship was statistically significant.</a:t>
            </a:r>
          </a:p>
          <a:p>
            <a:r>
              <a:rPr lang="en-US" b="1" dirty="0"/>
              <a:t>We found that income only explains a small part of why hospitals are located where they are</a:t>
            </a:r>
          </a:p>
          <a:p>
            <a:r>
              <a:rPr lang="en-US" b="1" dirty="0"/>
              <a:t>Further study should be done to examine other factors</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Significant, but not the whole story.</a:t>
            </a:r>
          </a:p>
        </p:txBody>
      </p:sp>
    </p:spTree>
    <p:extLst>
      <p:ext uri="{BB962C8B-B14F-4D97-AF65-F5344CB8AC3E}">
        <p14:creationId xmlns:p14="http://schemas.microsoft.com/office/powerpoint/2010/main" val="128096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fontScale="90000"/>
          </a:bodyPr>
          <a:lstStyle/>
          <a:p>
            <a:r>
              <a:rPr lang="en-US" b="1" dirty="0"/>
              <a:t>Introduction and Business Problem</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I will explore whether there is any link between the physical distance one must travel to get to a hospital and the wealth of the person requiring treatment</a:t>
            </a:r>
          </a:p>
          <a:p>
            <a:r>
              <a:rPr lang="en-US" b="1" dirty="0"/>
              <a:t>For this exercise, I will focus on hospitals in Dallas, Texas.</a:t>
            </a:r>
          </a:p>
          <a:p>
            <a:r>
              <a:rPr lang="en-US" b="1" dirty="0"/>
              <a:t>I will explore whether any link exists between people's income and the physical distance they must travel to get to local hospitals</a:t>
            </a:r>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dirty="0"/>
              <a:t>Problem</a:t>
            </a:r>
            <a:endParaRPr lang="en-US" b="1" dirty="0"/>
          </a:p>
        </p:txBody>
      </p:sp>
    </p:spTree>
    <p:extLst>
      <p:ext uri="{BB962C8B-B14F-4D97-AF65-F5344CB8AC3E}">
        <p14:creationId xmlns:p14="http://schemas.microsoft.com/office/powerpoint/2010/main" val="261829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fontScale="90000"/>
          </a:bodyPr>
          <a:lstStyle/>
          <a:p>
            <a:r>
              <a:rPr lang="en-US" b="1" dirty="0"/>
              <a:t>Introduction and Business Problem</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This information could be of interest to policymakers and hospital administrators who are looking to understand the scope of the issue and make decisions in the best interest of the public.</a:t>
            </a:r>
          </a:p>
          <a:p>
            <a:endParaRPr lang="en-US" b="1" dirty="0"/>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dirty="0"/>
              <a:t>Interest</a:t>
            </a:r>
            <a:endParaRPr lang="en-US" b="1" dirty="0"/>
          </a:p>
        </p:txBody>
      </p:sp>
      <p:pic>
        <p:nvPicPr>
          <p:cNvPr id="5" name="Picture 4">
            <a:extLst>
              <a:ext uri="{FF2B5EF4-FFF2-40B4-BE49-F238E27FC236}">
                <a16:creationId xmlns:a16="http://schemas.microsoft.com/office/drawing/2014/main" id="{4BEE4A55-C003-4923-9291-13CB9D8697EA}"/>
              </a:ext>
            </a:extLst>
          </p:cNvPr>
          <p:cNvPicPr>
            <a:picLocks noChangeAspect="1"/>
          </p:cNvPicPr>
          <p:nvPr/>
        </p:nvPicPr>
        <p:blipFill>
          <a:blip r:embed="rId2"/>
          <a:stretch>
            <a:fillRect/>
          </a:stretch>
        </p:blipFill>
        <p:spPr>
          <a:xfrm>
            <a:off x="1966336" y="2584450"/>
            <a:ext cx="5475570" cy="3663950"/>
          </a:xfrm>
          <a:prstGeom prst="rect">
            <a:avLst/>
          </a:prstGeom>
        </p:spPr>
      </p:pic>
    </p:spTree>
    <p:extLst>
      <p:ext uri="{BB962C8B-B14F-4D97-AF65-F5344CB8AC3E}">
        <p14:creationId xmlns:p14="http://schemas.microsoft.com/office/powerpoint/2010/main" val="59178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I needed two primary pieces of information to complete this analysis: income and hospital locations. </a:t>
            </a:r>
          </a:p>
          <a:p>
            <a:r>
              <a:rPr lang="en-US" b="1" dirty="0"/>
              <a:t>Then, we need a way to geo-locate this data</a:t>
            </a:r>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Feature Selection</a:t>
            </a:r>
          </a:p>
        </p:txBody>
      </p:sp>
      <p:pic>
        <p:nvPicPr>
          <p:cNvPr id="5" name="Picture 4">
            <a:extLst>
              <a:ext uri="{FF2B5EF4-FFF2-40B4-BE49-F238E27FC236}">
                <a16:creationId xmlns:a16="http://schemas.microsoft.com/office/drawing/2014/main" id="{503B4B69-2CDD-4220-8AC0-8530E33B63E7}"/>
              </a:ext>
            </a:extLst>
          </p:cNvPr>
          <p:cNvPicPr>
            <a:picLocks noChangeAspect="1"/>
          </p:cNvPicPr>
          <p:nvPr/>
        </p:nvPicPr>
        <p:blipFill>
          <a:blip r:embed="rId2"/>
          <a:stretch>
            <a:fillRect/>
          </a:stretch>
        </p:blipFill>
        <p:spPr>
          <a:xfrm>
            <a:off x="5187661" y="4140200"/>
            <a:ext cx="2038350" cy="2038350"/>
          </a:xfrm>
          <a:prstGeom prst="rect">
            <a:avLst/>
          </a:prstGeom>
        </p:spPr>
      </p:pic>
    </p:spTree>
    <p:extLst>
      <p:ext uri="{BB962C8B-B14F-4D97-AF65-F5344CB8AC3E}">
        <p14:creationId xmlns:p14="http://schemas.microsoft.com/office/powerpoint/2010/main" val="140573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The US Census publishes a report of income as reported in tax filings. Kaggle has taken this data and compiled it into a user-friendly .csv format. This data can be accessed with a Kaggle account at:</a:t>
            </a:r>
          </a:p>
          <a:p>
            <a:r>
              <a:rPr lang="en-US" b="1" u="sng" dirty="0">
                <a:hlinkClick r:id="rId2"/>
              </a:rPr>
              <a:t>https://www.kaggle.com/goldenoakresearch/us-household-income-stats-geo-locations</a:t>
            </a:r>
            <a:endParaRPr lang="en-US" b="1" dirty="0"/>
          </a:p>
          <a:p>
            <a:r>
              <a:rPr lang="en-US" b="1" dirty="0"/>
              <a:t>The locations of hospitals were taken using </a:t>
            </a:r>
            <a:r>
              <a:rPr lang="en-US" b="1" dirty="0" err="1"/>
              <a:t>Foursquare's</a:t>
            </a:r>
            <a:r>
              <a:rPr lang="en-US" b="1" dirty="0"/>
              <a:t> API.</a:t>
            </a:r>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Data Sources</a:t>
            </a:r>
          </a:p>
        </p:txBody>
      </p:sp>
    </p:spTree>
    <p:extLst>
      <p:ext uri="{BB962C8B-B14F-4D97-AF65-F5344CB8AC3E}">
        <p14:creationId xmlns:p14="http://schemas.microsoft.com/office/powerpoint/2010/main" val="353081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Both datasets required cleaning and, eventually, merging. </a:t>
            </a:r>
          </a:p>
          <a:p>
            <a:r>
              <a:rPr lang="en-US" b="1" dirty="0"/>
              <a:t>This was done using PANDAS software.</a:t>
            </a:r>
          </a:p>
          <a:p>
            <a:r>
              <a:rPr lang="en-US" b="1" dirty="0"/>
              <a:t>I filtered out </a:t>
            </a:r>
            <a:r>
              <a:rPr lang="en-US" b="1" dirty="0" err="1"/>
              <a:t>extranious</a:t>
            </a:r>
            <a:r>
              <a:rPr lang="en-US" b="1" dirty="0"/>
              <a:t> columns, as the datasets were quite large.</a:t>
            </a:r>
          </a:p>
          <a:p>
            <a:r>
              <a:rPr lang="en-US" b="1" dirty="0"/>
              <a:t>I selected the subset of data that applied to the Dallas Texas region. I defined and removed "</a:t>
            </a:r>
            <a:r>
              <a:rPr lang="en-US" b="1" dirty="0" err="1"/>
              <a:t>NaN</a:t>
            </a:r>
            <a:r>
              <a:rPr lang="en-US" b="1" dirty="0"/>
              <a:t>" values (records in which no income data was available).</a:t>
            </a:r>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Data Cleaning</a:t>
            </a:r>
          </a:p>
        </p:txBody>
      </p:sp>
    </p:spTree>
    <p:extLst>
      <p:ext uri="{BB962C8B-B14F-4D97-AF65-F5344CB8AC3E}">
        <p14:creationId xmlns:p14="http://schemas.microsoft.com/office/powerpoint/2010/main" val="380686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First I imported PANDAS and cleaned the data.</a:t>
            </a:r>
          </a:p>
          <a:p>
            <a:pPr lvl="1"/>
            <a:r>
              <a:rPr lang="en-US" b="1" dirty="0"/>
              <a:t>This included dropping unnecessary columns, dropping rows with "</a:t>
            </a:r>
            <a:r>
              <a:rPr lang="en-US" b="1" dirty="0" err="1"/>
              <a:t>NaN</a:t>
            </a:r>
            <a:r>
              <a:rPr lang="en-US" b="1" dirty="0"/>
              <a:t>" values, and changing all data types to the correct format for analysis</a:t>
            </a:r>
          </a:p>
          <a:p>
            <a:r>
              <a:rPr lang="en-US" b="1" dirty="0"/>
              <a:t>The following data table header summarizes the data from the Kaggle income table</a:t>
            </a:r>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Cleaning</a:t>
            </a:r>
          </a:p>
        </p:txBody>
      </p:sp>
      <p:pic>
        <p:nvPicPr>
          <p:cNvPr id="5" name="Picture 4">
            <a:extLst>
              <a:ext uri="{FF2B5EF4-FFF2-40B4-BE49-F238E27FC236}">
                <a16:creationId xmlns:a16="http://schemas.microsoft.com/office/drawing/2014/main" id="{D2B46CFA-530D-4076-822D-BA05EAF6224F}"/>
              </a:ext>
            </a:extLst>
          </p:cNvPr>
          <p:cNvPicPr>
            <a:picLocks noChangeAspect="1"/>
          </p:cNvPicPr>
          <p:nvPr/>
        </p:nvPicPr>
        <p:blipFill>
          <a:blip r:embed="rId2"/>
          <a:stretch>
            <a:fillRect/>
          </a:stretch>
        </p:blipFill>
        <p:spPr>
          <a:xfrm>
            <a:off x="902052" y="2733851"/>
            <a:ext cx="5638322" cy="2910593"/>
          </a:xfrm>
          <a:prstGeom prst="rect">
            <a:avLst/>
          </a:prstGeom>
        </p:spPr>
      </p:pic>
    </p:spTree>
    <p:extLst>
      <p:ext uri="{BB962C8B-B14F-4D97-AF65-F5344CB8AC3E}">
        <p14:creationId xmlns:p14="http://schemas.microsoft.com/office/powerpoint/2010/main" val="123990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3D6-F9CF-480E-AD8B-BFAD773B111B}"/>
              </a:ext>
            </a:extLst>
          </p:cNvPr>
          <p:cNvSpPr>
            <a:spLocks noGrp="1"/>
          </p:cNvSpPr>
          <p:nvPr>
            <p:ph type="title"/>
          </p:nvPr>
        </p:nvSpPr>
        <p:spPr/>
        <p:txBody>
          <a:bodyPr>
            <a:normAutofit/>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A37A0748-000F-4E9C-AAFF-D8D0754B5E0F}"/>
              </a:ext>
            </a:extLst>
          </p:cNvPr>
          <p:cNvSpPr>
            <a:spLocks noGrp="1"/>
          </p:cNvSpPr>
          <p:nvPr>
            <p:ph idx="1"/>
          </p:nvPr>
        </p:nvSpPr>
        <p:spPr/>
        <p:txBody>
          <a:bodyPr/>
          <a:lstStyle/>
          <a:p>
            <a:r>
              <a:rPr lang="en-US" b="1" dirty="0"/>
              <a:t>I then normalized the income data</a:t>
            </a:r>
          </a:p>
          <a:p>
            <a:endParaRPr lang="en-US" dirty="0"/>
          </a:p>
        </p:txBody>
      </p:sp>
      <p:sp>
        <p:nvSpPr>
          <p:cNvPr id="4" name="Text Placeholder 3">
            <a:extLst>
              <a:ext uri="{FF2B5EF4-FFF2-40B4-BE49-F238E27FC236}">
                <a16:creationId xmlns:a16="http://schemas.microsoft.com/office/drawing/2014/main" id="{9D65229E-62D8-418C-9930-7474FABFFDDA}"/>
              </a:ext>
            </a:extLst>
          </p:cNvPr>
          <p:cNvSpPr>
            <a:spLocks noGrp="1"/>
          </p:cNvSpPr>
          <p:nvPr>
            <p:ph type="body" sz="half" idx="2"/>
          </p:nvPr>
        </p:nvSpPr>
        <p:spPr/>
        <p:txBody>
          <a:bodyPr/>
          <a:lstStyle/>
          <a:p>
            <a:r>
              <a:rPr lang="en-US" b="1" dirty="0"/>
              <a:t>Normalizing Income Data</a:t>
            </a:r>
          </a:p>
        </p:txBody>
      </p:sp>
      <p:pic>
        <p:nvPicPr>
          <p:cNvPr id="6" name="Picture 5">
            <a:extLst>
              <a:ext uri="{FF2B5EF4-FFF2-40B4-BE49-F238E27FC236}">
                <a16:creationId xmlns:a16="http://schemas.microsoft.com/office/drawing/2014/main" id="{0C31E2DA-5CA8-41F1-B4A6-E167D20A46A4}"/>
              </a:ext>
            </a:extLst>
          </p:cNvPr>
          <p:cNvPicPr>
            <a:picLocks noChangeAspect="1"/>
          </p:cNvPicPr>
          <p:nvPr/>
        </p:nvPicPr>
        <p:blipFill>
          <a:blip r:embed="rId2"/>
          <a:stretch>
            <a:fillRect/>
          </a:stretch>
        </p:blipFill>
        <p:spPr>
          <a:xfrm>
            <a:off x="571837" y="2253312"/>
            <a:ext cx="7269375" cy="3606800"/>
          </a:xfrm>
          <a:prstGeom prst="rect">
            <a:avLst/>
          </a:prstGeom>
        </p:spPr>
      </p:pic>
    </p:spTree>
    <p:extLst>
      <p:ext uri="{BB962C8B-B14F-4D97-AF65-F5344CB8AC3E}">
        <p14:creationId xmlns:p14="http://schemas.microsoft.com/office/powerpoint/2010/main" val="3672692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{7FFF2CD1-40CE-47BC-8D7C-7472BC0C9173}tf78438558</Template>
  <TotalTime>0</TotalTime>
  <Words>1033</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Century Gothic</vt:lpstr>
      <vt:lpstr>Garamond</vt:lpstr>
      <vt:lpstr>SavonVTI</vt:lpstr>
      <vt:lpstr>Hospital Distance in dallas by income</vt:lpstr>
      <vt:lpstr>Introduction and Business Problem </vt:lpstr>
      <vt:lpstr>Introduction and Business Problem </vt:lpstr>
      <vt:lpstr>Introduction and Business Problem </vt:lpstr>
      <vt:lpstr>Data </vt:lpstr>
      <vt:lpstr>Data </vt:lpstr>
      <vt:lpstr>Data </vt:lpstr>
      <vt:lpstr>Methodology </vt:lpstr>
      <vt:lpstr>Methodology </vt:lpstr>
      <vt:lpstr>Methodology </vt:lpstr>
      <vt:lpstr>Methodology </vt:lpstr>
      <vt:lpstr>Methodology </vt:lpstr>
      <vt:lpstr>Methodology </vt:lpstr>
      <vt:lpstr>Methodology </vt:lpstr>
      <vt:lpstr>Methodology </vt:lpstr>
      <vt:lpstr>Results </vt:lpstr>
      <vt:lpstr>Results </vt:lpstr>
      <vt:lpstr>Results </vt:lpstr>
      <vt:lpstr>Results </vt:lpstr>
      <vt:lpstr>Results </vt:lpstr>
      <vt:lpstr>Results </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2020-03-27T04:28:48Z</dcterms:created>
  <dcterms:modified xsi:type="dcterms:W3CDTF">2020-03-27T05:01:12Z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