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bkk.hu/apps/gtf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39AADA-1DD2-48AC-B179-A82072091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7048" y="-169989"/>
            <a:ext cx="8791575" cy="2387600"/>
          </a:xfrm>
        </p:spPr>
        <p:txBody>
          <a:bodyPr/>
          <a:lstStyle/>
          <a:p>
            <a:r>
              <a:rPr lang="hu-HU" dirty="0"/>
              <a:t>MINIMAL PATH IN BKK NETWORK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A72BD09-CEF3-4DAB-9899-DA6CA223F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5928" y="4376230"/>
            <a:ext cx="3286887" cy="1655762"/>
          </a:xfrm>
        </p:spPr>
        <p:txBody>
          <a:bodyPr/>
          <a:lstStyle/>
          <a:p>
            <a:r>
              <a:rPr lang="hu-HU" dirty="0" err="1"/>
              <a:t>Akhin</a:t>
            </a:r>
            <a:r>
              <a:rPr lang="hu-HU" dirty="0"/>
              <a:t> MOUSTAFA </a:t>
            </a:r>
          </a:p>
          <a:p>
            <a:r>
              <a:rPr lang="hu-HU" dirty="0"/>
              <a:t>Daniel </a:t>
            </a:r>
            <a:r>
              <a:rPr lang="hu-HU" dirty="0" err="1"/>
              <a:t>grimm</a:t>
            </a:r>
            <a:r>
              <a:rPr lang="hu-HU" dirty="0"/>
              <a:t> </a:t>
            </a:r>
          </a:p>
        </p:txBody>
      </p:sp>
      <p:sp>
        <p:nvSpPr>
          <p:cNvPr id="4" name="Alcím 2">
            <a:extLst>
              <a:ext uri="{FF2B5EF4-FFF2-40B4-BE49-F238E27FC236}">
                <a16:creationId xmlns:a16="http://schemas.microsoft.com/office/drawing/2014/main" id="{CD1E9139-075D-4C75-BA52-171080A709D3}"/>
              </a:ext>
            </a:extLst>
          </p:cNvPr>
          <p:cNvSpPr txBox="1">
            <a:spLocks/>
          </p:cNvSpPr>
          <p:nvPr/>
        </p:nvSpPr>
        <p:spPr>
          <a:xfrm>
            <a:off x="2297048" y="4376230"/>
            <a:ext cx="4256151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Network science </a:t>
            </a:r>
            <a:r>
              <a:rPr lang="en-US" dirty="0"/>
              <a:t> </a:t>
            </a:r>
            <a:r>
              <a:rPr lang="hu-HU" dirty="0"/>
              <a:t>–</a:t>
            </a:r>
            <a:r>
              <a:rPr lang="en-US" dirty="0"/>
              <a:t> </a:t>
            </a:r>
            <a:r>
              <a:rPr lang="hu-HU" dirty="0"/>
              <a:t> term project</a:t>
            </a:r>
          </a:p>
        </p:txBody>
      </p:sp>
    </p:spTree>
    <p:extLst>
      <p:ext uri="{BB962C8B-B14F-4D97-AF65-F5344CB8AC3E}">
        <p14:creationId xmlns:p14="http://schemas.microsoft.com/office/powerpoint/2010/main" val="2136378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Questions!</a:t>
            </a:r>
          </a:p>
        </p:txBody>
      </p:sp>
    </p:spTree>
    <p:extLst>
      <p:ext uri="{BB962C8B-B14F-4D97-AF65-F5344CB8AC3E}">
        <p14:creationId xmlns:p14="http://schemas.microsoft.com/office/powerpoint/2010/main" val="285923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FE5CA9D-EA53-4D78-9E65-59482EED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721" y="316363"/>
            <a:ext cx="4459286" cy="1478570"/>
          </a:xfrm>
        </p:spPr>
        <p:txBody>
          <a:bodyPr>
            <a:normAutofit/>
          </a:bodyPr>
          <a:lstStyle/>
          <a:p>
            <a:r>
              <a:rPr lang="en-GB" sz="3200" dirty="0"/>
              <a:t>Data source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C4F2DDB-1794-4545-BBD7-33BC6E303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565" y="1621090"/>
            <a:ext cx="3440788" cy="441272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hu-HU" sz="1800" dirty="0">
                <a:hlinkClick r:id="rId4"/>
              </a:rPr>
              <a:t>https://bkk.hu/apps/gtfs/</a:t>
            </a:r>
            <a:endParaRPr lang="hu-HU" sz="1800" dirty="0"/>
          </a:p>
          <a:p>
            <a:pPr>
              <a:lnSpc>
                <a:spcPct val="110000"/>
              </a:lnSpc>
            </a:pPr>
            <a:endParaRPr lang="hu-HU" sz="1800" dirty="0"/>
          </a:p>
          <a:p>
            <a:pPr>
              <a:lnSpc>
                <a:spcPct val="110000"/>
              </a:lnSpc>
            </a:pPr>
            <a:r>
              <a:rPr lang="hu-HU" sz="1800" dirty="0"/>
              <a:t>agency.txt</a:t>
            </a:r>
          </a:p>
          <a:p>
            <a:pPr>
              <a:lnSpc>
                <a:spcPct val="110000"/>
              </a:lnSpc>
            </a:pPr>
            <a:r>
              <a:rPr lang="hu-HU" sz="1800" dirty="0"/>
              <a:t>calendar_dates.txt</a:t>
            </a:r>
          </a:p>
          <a:p>
            <a:pPr>
              <a:lnSpc>
                <a:spcPct val="110000"/>
              </a:lnSpc>
            </a:pPr>
            <a:r>
              <a:rPr lang="hu-HU" sz="1800" dirty="0"/>
              <a:t>feed_info.txt</a:t>
            </a:r>
          </a:p>
          <a:p>
            <a:pPr>
              <a:lnSpc>
                <a:spcPct val="110000"/>
              </a:lnSpc>
            </a:pPr>
            <a:r>
              <a:rPr lang="hu-HU" sz="1800" dirty="0"/>
              <a:t>pathways.txt</a:t>
            </a:r>
          </a:p>
          <a:p>
            <a:pPr>
              <a:lnSpc>
                <a:spcPct val="110000"/>
              </a:lnSpc>
            </a:pPr>
            <a:r>
              <a:rPr lang="hu-HU" sz="1800" dirty="0">
                <a:solidFill>
                  <a:srgbClr val="92D050"/>
                </a:solidFill>
              </a:rPr>
              <a:t>routes.txt</a:t>
            </a:r>
          </a:p>
          <a:p>
            <a:pPr>
              <a:lnSpc>
                <a:spcPct val="110000"/>
              </a:lnSpc>
            </a:pPr>
            <a:r>
              <a:rPr lang="en-GB" sz="1800" dirty="0"/>
              <a:t>shapes</a:t>
            </a:r>
            <a:r>
              <a:rPr lang="hu-HU" sz="1800" dirty="0"/>
              <a:t>.txt</a:t>
            </a:r>
          </a:p>
          <a:p>
            <a:pPr>
              <a:lnSpc>
                <a:spcPct val="110000"/>
              </a:lnSpc>
            </a:pPr>
            <a:r>
              <a:rPr lang="hu-HU" sz="1800" dirty="0">
                <a:solidFill>
                  <a:srgbClr val="92D050"/>
                </a:solidFill>
              </a:rPr>
              <a:t>stop_times.txt</a:t>
            </a:r>
          </a:p>
          <a:p>
            <a:pPr>
              <a:lnSpc>
                <a:spcPct val="110000"/>
              </a:lnSpc>
            </a:pPr>
            <a:r>
              <a:rPr lang="hu-HU" sz="1800" dirty="0">
                <a:solidFill>
                  <a:srgbClr val="92D050"/>
                </a:solidFill>
              </a:rPr>
              <a:t>stops.txt</a:t>
            </a:r>
          </a:p>
          <a:p>
            <a:pPr>
              <a:lnSpc>
                <a:spcPct val="110000"/>
              </a:lnSpc>
            </a:pPr>
            <a:r>
              <a:rPr lang="hu-HU" sz="1800" dirty="0">
                <a:solidFill>
                  <a:srgbClr val="92D050"/>
                </a:solidFill>
              </a:rPr>
              <a:t>trips.txt</a:t>
            </a:r>
          </a:p>
          <a:p>
            <a:pPr>
              <a:lnSpc>
                <a:spcPct val="110000"/>
              </a:lnSpc>
            </a:pPr>
            <a:endParaRPr lang="hu-HU" sz="14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2F820D0-5033-4D28-94EF-4FFE7D8FEA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8724" y="1469455"/>
            <a:ext cx="6370116" cy="390169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9" name="Tartalom helye 2">
            <a:extLst>
              <a:ext uri="{FF2B5EF4-FFF2-40B4-BE49-F238E27FC236}">
                <a16:creationId xmlns:a16="http://schemas.microsoft.com/office/drawing/2014/main" id="{0850C432-394D-495D-9AD2-5A507D323AFB}"/>
              </a:ext>
            </a:extLst>
          </p:cNvPr>
          <p:cNvSpPr txBox="1">
            <a:spLocks/>
          </p:cNvSpPr>
          <p:nvPr/>
        </p:nvSpPr>
        <p:spPr>
          <a:xfrm>
            <a:off x="8124149" y="5453341"/>
            <a:ext cx="3440788" cy="40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hu-HU" sz="1400" dirty="0"/>
              <a:t>GTFS </a:t>
            </a:r>
            <a:r>
              <a:rPr lang="hu-HU" sz="1400" dirty="0" err="1"/>
              <a:t>format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267642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F669C5-5A2C-404D-AB6E-D4281788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Data pre</a:t>
            </a:r>
            <a:r>
              <a:rPr lang="en-US" dirty="0"/>
              <a:t>-</a:t>
            </a:r>
            <a:r>
              <a:rPr lang="hu-HU" dirty="0"/>
              <a:t>processing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481F50-44F6-48CB-ABBC-601C94890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372" y="1755648"/>
            <a:ext cx="9905999" cy="1767840"/>
          </a:xfrm>
        </p:spPr>
        <p:txBody>
          <a:bodyPr/>
          <a:lstStyle/>
          <a:p>
            <a:endParaRPr lang="hu-HU" dirty="0"/>
          </a:p>
          <a:p>
            <a:r>
              <a:rPr lang="hu-HU" dirty="0"/>
              <a:t>REMOVING UNNECESSARY COLUMNS</a:t>
            </a:r>
          </a:p>
          <a:p>
            <a:r>
              <a:rPr lang="hu-HU" dirty="0"/>
              <a:t>JOINING TABLES (</a:t>
            </a:r>
            <a:r>
              <a:rPr lang="hu-HU" dirty="0" err="1"/>
              <a:t>dataframes</a:t>
            </a:r>
            <a:r>
              <a:rPr lang="hu-HU" dirty="0"/>
              <a:t>)</a:t>
            </a:r>
          </a:p>
          <a:p>
            <a:endParaRPr lang="hu-HU" dirty="0"/>
          </a:p>
        </p:txBody>
      </p:sp>
      <p:pic>
        <p:nvPicPr>
          <p:cNvPr id="7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21723690-BD09-4E6F-8815-D75EA39F4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336" y="3834795"/>
            <a:ext cx="7878069" cy="234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83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F02382-0052-482B-BBE7-DEBBDB77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581" y="115951"/>
            <a:ext cx="9905998" cy="1478570"/>
          </a:xfrm>
        </p:spPr>
        <p:txBody>
          <a:bodyPr/>
          <a:lstStyle/>
          <a:p>
            <a:r>
              <a:rPr lang="hu-HU" dirty="0"/>
              <a:t>CREATING Network </a:t>
            </a:r>
            <a:r>
              <a:rPr lang="en-US" dirty="0"/>
              <a:t>by</a:t>
            </a:r>
            <a:r>
              <a:rPr lang="hu-HU" dirty="0"/>
              <a:t> </a:t>
            </a:r>
            <a:r>
              <a:rPr lang="en-GB" dirty="0" err="1"/>
              <a:t>networkx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CD6B7E-A5CF-495B-9485-A6509D4FA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948" y="1594521"/>
            <a:ext cx="9905999" cy="1981137"/>
          </a:xfrm>
        </p:spPr>
        <p:txBody>
          <a:bodyPr>
            <a:normAutofit fontScale="92500"/>
          </a:bodyPr>
          <a:lstStyle/>
          <a:p>
            <a:r>
              <a:rPr lang="hu-HU" dirty="0"/>
              <a:t>UNDIRECTED -</a:t>
            </a:r>
            <a:r>
              <a:rPr lang="en-US" dirty="0"/>
              <a:t> W</a:t>
            </a:r>
            <a:r>
              <a:rPr lang="hu-HU" dirty="0"/>
              <a:t>e assume that all lines have two directions</a:t>
            </a:r>
            <a:r>
              <a:rPr lang="en-US" dirty="0"/>
              <a:t>.</a:t>
            </a:r>
            <a:endParaRPr lang="hu-HU" dirty="0"/>
          </a:p>
          <a:p>
            <a:r>
              <a:rPr lang="hu-HU" dirty="0"/>
              <a:t>WEIGHTED - </a:t>
            </a:r>
            <a:r>
              <a:rPr lang="en-US" dirty="0"/>
              <a:t>Ti</a:t>
            </a:r>
            <a:r>
              <a:rPr lang="hu-HU" dirty="0"/>
              <a:t>me difference between stations according to the schedule + 5s</a:t>
            </a:r>
            <a:r>
              <a:rPr lang="en-US" dirty="0"/>
              <a:t>.</a:t>
            </a:r>
            <a:endParaRPr lang="hu-HU" dirty="0"/>
          </a:p>
          <a:p>
            <a:r>
              <a:rPr lang="hu-HU" dirty="0"/>
              <a:t>ONE HUGE COMPONENT, dens</a:t>
            </a:r>
            <a:r>
              <a:rPr lang="en-US" dirty="0"/>
              <a:t>e</a:t>
            </a:r>
            <a:r>
              <a:rPr lang="hu-HU" dirty="0"/>
              <a:t> near</a:t>
            </a:r>
            <a:r>
              <a:rPr lang="en-US" dirty="0"/>
              <a:t> </a:t>
            </a:r>
            <a:r>
              <a:rPr lang="hu-HU" dirty="0"/>
              <a:t>to th</a:t>
            </a:r>
            <a:r>
              <a:rPr lang="en-US" dirty="0"/>
              <a:t>e</a:t>
            </a:r>
            <a:r>
              <a:rPr lang="hu-HU" dirty="0"/>
              <a:t> center, </a:t>
            </a:r>
            <a:r>
              <a:rPr lang="hu-HU" dirty="0" err="1"/>
              <a:t>gets</a:t>
            </a:r>
            <a:r>
              <a:rPr lang="en-US" dirty="0"/>
              <a:t> sparser</a:t>
            </a:r>
            <a:r>
              <a:rPr lang="hu-HU" dirty="0"/>
              <a:t> a</a:t>
            </a:r>
            <a:r>
              <a:rPr lang="en-US" dirty="0"/>
              <a:t>s</a:t>
            </a:r>
            <a:r>
              <a:rPr lang="hu-HU" dirty="0"/>
              <a:t> w</a:t>
            </a:r>
            <a:r>
              <a:rPr lang="en-US" dirty="0"/>
              <a:t>e</a:t>
            </a:r>
            <a:r>
              <a:rPr lang="hu-HU" dirty="0"/>
              <a:t> gettin</a:t>
            </a:r>
            <a:r>
              <a:rPr lang="en-US" dirty="0"/>
              <a:t>g</a:t>
            </a:r>
            <a:r>
              <a:rPr lang="hu-HU" dirty="0"/>
              <a:t> furthe</a:t>
            </a:r>
            <a:r>
              <a:rPr lang="en-US" dirty="0"/>
              <a:t>r</a:t>
            </a:r>
            <a:r>
              <a:rPr lang="hu-HU" dirty="0"/>
              <a:t> fro</a:t>
            </a:r>
            <a:r>
              <a:rPr lang="en-US" dirty="0"/>
              <a:t>m</a:t>
            </a:r>
            <a:r>
              <a:rPr lang="hu-HU" dirty="0"/>
              <a:t> i</a:t>
            </a:r>
            <a:r>
              <a:rPr lang="en-US" dirty="0"/>
              <a:t>t.</a:t>
            </a:r>
            <a:endParaRPr lang="hu-HU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551A8DD1-48DD-4F72-985C-AC3F91EC36B2}"/>
              </a:ext>
            </a:extLst>
          </p:cNvPr>
          <p:cNvSpPr txBox="1">
            <a:spLocks/>
          </p:cNvSpPr>
          <p:nvPr/>
        </p:nvSpPr>
        <p:spPr>
          <a:xfrm>
            <a:off x="1391348" y="3807369"/>
            <a:ext cx="9905999" cy="587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/>
              <a:t>PROBLEM: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808A5566-4445-406F-844D-B1CC27EB5572}"/>
              </a:ext>
            </a:extLst>
          </p:cNvPr>
          <p:cNvSpPr txBox="1">
            <a:spLocks/>
          </p:cNvSpPr>
          <p:nvPr/>
        </p:nvSpPr>
        <p:spPr>
          <a:xfrm>
            <a:off x="1391349" y="4192795"/>
            <a:ext cx="5064316" cy="9156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/>
              <a:t>Due to inconsistency in th</a:t>
            </a:r>
            <a:r>
              <a:rPr lang="en-US" dirty="0"/>
              <a:t>e</a:t>
            </a:r>
            <a:r>
              <a:rPr lang="hu-HU" dirty="0"/>
              <a:t> dataset</a:t>
            </a:r>
            <a:r>
              <a:rPr lang="en-US" dirty="0"/>
              <a:t>,</a:t>
            </a:r>
            <a:r>
              <a:rPr lang="hu-HU" dirty="0"/>
              <a:t> </a:t>
            </a:r>
          </a:p>
          <a:p>
            <a:pPr marL="0" indent="0">
              <a:buNone/>
            </a:pPr>
            <a:r>
              <a:rPr lang="hu-HU" dirty="0"/>
              <a:t>we have the same stations multiple times</a:t>
            </a:r>
            <a:r>
              <a:rPr lang="en-US" dirty="0"/>
              <a:t>.</a:t>
            </a:r>
            <a:endParaRPr lang="hu-HU" dirty="0"/>
          </a:p>
        </p:txBody>
      </p:sp>
      <p:pic>
        <p:nvPicPr>
          <p:cNvPr id="7" name="Kép 6" descr="A képen nyíl látható&#10;&#10;Automatikusan generált leírás">
            <a:extLst>
              <a:ext uri="{FF2B5EF4-FFF2-40B4-BE49-F238E27FC236}">
                <a16:creationId xmlns:a16="http://schemas.microsoft.com/office/drawing/2014/main" id="{5F0F7D31-D138-40BC-A568-3795C9F39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747" y="3931919"/>
            <a:ext cx="3552431" cy="244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0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4EB6E8-E20A-4BDA-A8D8-06C9C70C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773" y="167414"/>
            <a:ext cx="9905998" cy="1478570"/>
          </a:xfrm>
        </p:spPr>
        <p:txBody>
          <a:bodyPr/>
          <a:lstStyle/>
          <a:p>
            <a:r>
              <a:rPr lang="hu-HU" dirty="0"/>
              <a:t>SOLUTION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252912-E99E-4551-A2A2-836946A5C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772" y="1304607"/>
            <a:ext cx="9905999" cy="3541714"/>
          </a:xfrm>
        </p:spPr>
        <p:txBody>
          <a:bodyPr/>
          <a:lstStyle/>
          <a:p>
            <a:r>
              <a:rPr lang="hu-HU" dirty="0"/>
              <a:t>I</a:t>
            </a:r>
            <a:r>
              <a:rPr lang="en-US" dirty="0"/>
              <a:t>t</a:t>
            </a:r>
            <a:r>
              <a:rPr lang="hu-HU" dirty="0"/>
              <a:t> is possibl</a:t>
            </a:r>
            <a:r>
              <a:rPr lang="en-US" dirty="0"/>
              <a:t>e</a:t>
            </a:r>
            <a:r>
              <a:rPr lang="hu-HU" dirty="0"/>
              <a:t> tha</a:t>
            </a:r>
            <a:r>
              <a:rPr lang="en-US" dirty="0"/>
              <a:t>t</a:t>
            </a:r>
            <a:r>
              <a:rPr lang="hu-HU" dirty="0"/>
              <a:t> ther</a:t>
            </a:r>
            <a:r>
              <a:rPr lang="en-US" dirty="0"/>
              <a:t>e</a:t>
            </a:r>
            <a:r>
              <a:rPr lang="hu-HU" dirty="0"/>
              <a:t> ar</a:t>
            </a:r>
            <a:r>
              <a:rPr lang="en-US" dirty="0"/>
              <a:t>e</a:t>
            </a:r>
            <a:r>
              <a:rPr lang="hu-HU" dirty="0"/>
              <a:t> differen</a:t>
            </a:r>
            <a:r>
              <a:rPr lang="en-US" dirty="0"/>
              <a:t>t</a:t>
            </a:r>
            <a:r>
              <a:rPr lang="hu-HU" dirty="0"/>
              <a:t> station</a:t>
            </a:r>
            <a:r>
              <a:rPr lang="en-US" dirty="0"/>
              <a:t>s</a:t>
            </a:r>
            <a:r>
              <a:rPr lang="hu-HU" dirty="0"/>
              <a:t> wit</a:t>
            </a:r>
            <a:r>
              <a:rPr lang="en-US" dirty="0"/>
              <a:t>h</a:t>
            </a:r>
            <a:r>
              <a:rPr lang="hu-HU" dirty="0"/>
              <a:t> th</a:t>
            </a:r>
            <a:r>
              <a:rPr lang="en-US" dirty="0"/>
              <a:t>e</a:t>
            </a:r>
            <a:r>
              <a:rPr lang="hu-HU" dirty="0"/>
              <a:t> sam</a:t>
            </a:r>
            <a:r>
              <a:rPr lang="en-US" dirty="0"/>
              <a:t>e</a:t>
            </a:r>
            <a:r>
              <a:rPr lang="hu-HU" dirty="0"/>
              <a:t> nam</a:t>
            </a:r>
            <a:r>
              <a:rPr lang="en-US" dirty="0"/>
              <a:t>e</a:t>
            </a:r>
            <a:r>
              <a:rPr lang="hu-HU" dirty="0"/>
              <a:t> (fo</a:t>
            </a:r>
            <a:r>
              <a:rPr lang="en-US" dirty="0"/>
              <a:t>r</a:t>
            </a:r>
            <a:r>
              <a:rPr lang="hu-HU" dirty="0"/>
              <a:t> exampl</a:t>
            </a:r>
            <a:r>
              <a:rPr lang="en-US" dirty="0"/>
              <a:t>e</a:t>
            </a:r>
            <a:r>
              <a:rPr lang="hu-HU" dirty="0"/>
              <a:t> in differen</a:t>
            </a:r>
            <a:r>
              <a:rPr lang="en-US" dirty="0"/>
              <a:t>t</a:t>
            </a:r>
            <a:r>
              <a:rPr lang="hu-HU" dirty="0"/>
              <a:t> district</a:t>
            </a:r>
            <a:r>
              <a:rPr lang="en-US" dirty="0"/>
              <a:t>s</a:t>
            </a:r>
            <a:r>
              <a:rPr lang="hu-HU" dirty="0"/>
              <a:t>)</a:t>
            </a:r>
            <a:r>
              <a:rPr lang="en-US" dirty="0"/>
              <a:t>.</a:t>
            </a:r>
            <a:endParaRPr lang="hu-HU" dirty="0"/>
          </a:p>
          <a:p>
            <a:r>
              <a:rPr lang="hu-HU" dirty="0"/>
              <a:t>Mergin</a:t>
            </a:r>
            <a:r>
              <a:rPr lang="en-US" dirty="0"/>
              <a:t>g</a:t>
            </a:r>
            <a:r>
              <a:rPr lang="hu-HU" dirty="0"/>
              <a:t> al</a:t>
            </a:r>
            <a:r>
              <a:rPr lang="en-US" dirty="0"/>
              <a:t>l</a:t>
            </a:r>
            <a:r>
              <a:rPr lang="hu-HU" dirty="0"/>
              <a:t> node</a:t>
            </a:r>
            <a:r>
              <a:rPr lang="en-US" dirty="0"/>
              <a:t>s</a:t>
            </a:r>
            <a:r>
              <a:rPr lang="hu-HU" dirty="0"/>
              <a:t> wit</a:t>
            </a:r>
            <a:r>
              <a:rPr lang="en-US" dirty="0"/>
              <a:t>h</a:t>
            </a:r>
            <a:r>
              <a:rPr lang="hu-HU" dirty="0"/>
              <a:t> th</a:t>
            </a:r>
            <a:r>
              <a:rPr lang="en-US" dirty="0"/>
              <a:t>e</a:t>
            </a:r>
            <a:r>
              <a:rPr lang="hu-HU" dirty="0"/>
              <a:t> sam</a:t>
            </a:r>
            <a:r>
              <a:rPr lang="en-US" dirty="0"/>
              <a:t>e</a:t>
            </a:r>
            <a:r>
              <a:rPr lang="hu-HU" dirty="0"/>
              <a:t> nam</a:t>
            </a:r>
            <a:r>
              <a:rPr lang="en-US" dirty="0"/>
              <a:t>e</a:t>
            </a:r>
            <a:r>
              <a:rPr lang="hu-HU" dirty="0"/>
              <a:t> (stop_i</a:t>
            </a:r>
            <a:r>
              <a:rPr lang="en-US" dirty="0"/>
              <a:t>d</a:t>
            </a:r>
            <a:r>
              <a:rPr lang="hu-HU" dirty="0"/>
              <a:t>) would create new problems</a:t>
            </a:r>
          </a:p>
          <a:p>
            <a:r>
              <a:rPr lang="hu-HU" dirty="0"/>
              <a:t>W</a:t>
            </a:r>
            <a:r>
              <a:rPr lang="en-US" dirty="0"/>
              <a:t>e</a:t>
            </a:r>
            <a:r>
              <a:rPr lang="hu-HU" dirty="0"/>
              <a:t> had t</a:t>
            </a:r>
            <a:r>
              <a:rPr lang="en-US" dirty="0"/>
              <a:t>o</a:t>
            </a:r>
            <a:r>
              <a:rPr lang="hu-HU" dirty="0"/>
              <a:t> take int</a:t>
            </a:r>
            <a:r>
              <a:rPr lang="en-US" dirty="0"/>
              <a:t>o</a:t>
            </a:r>
            <a:r>
              <a:rPr lang="hu-HU" dirty="0"/>
              <a:t> acccoun</a:t>
            </a:r>
            <a:r>
              <a:rPr lang="en-US" dirty="0"/>
              <a:t>t</a:t>
            </a:r>
            <a:r>
              <a:rPr lang="hu-HU" dirty="0"/>
              <a:t> th</a:t>
            </a:r>
            <a:r>
              <a:rPr lang="en-US" dirty="0"/>
              <a:t>e</a:t>
            </a:r>
            <a:r>
              <a:rPr lang="hu-HU" dirty="0"/>
              <a:t> distanc</a:t>
            </a:r>
            <a:r>
              <a:rPr lang="en-US" dirty="0"/>
              <a:t>e</a:t>
            </a:r>
            <a:r>
              <a:rPr lang="hu-HU" dirty="0"/>
              <a:t> amon</a:t>
            </a:r>
            <a:r>
              <a:rPr lang="en-US" dirty="0"/>
              <a:t>g</a:t>
            </a:r>
            <a:r>
              <a:rPr lang="hu-HU" dirty="0"/>
              <a:t> thes</a:t>
            </a:r>
            <a:r>
              <a:rPr lang="en-US" dirty="0"/>
              <a:t>e</a:t>
            </a:r>
            <a:r>
              <a:rPr lang="hu-HU" dirty="0"/>
              <a:t> station</a:t>
            </a:r>
            <a:r>
              <a:rPr lang="en-US" dirty="0"/>
              <a:t>s</a:t>
            </a:r>
            <a:r>
              <a:rPr lang="hu-HU" dirty="0"/>
              <a:t> to</a:t>
            </a:r>
            <a:r>
              <a:rPr lang="en-US" dirty="0"/>
              <a:t>o</a:t>
            </a:r>
            <a:r>
              <a:rPr lang="hu-HU" dirty="0"/>
              <a:t>! </a:t>
            </a:r>
          </a:p>
        </p:txBody>
      </p:sp>
      <p:pic>
        <p:nvPicPr>
          <p:cNvPr id="5" name="Kép 4" descr="A képen nyíl látható&#10;&#10;Automatikusan generált leírás">
            <a:extLst>
              <a:ext uri="{FF2B5EF4-FFF2-40B4-BE49-F238E27FC236}">
                <a16:creationId xmlns:a16="http://schemas.microsoft.com/office/drawing/2014/main" id="{3B73E126-4A65-4275-9FF5-E3E0BF4DE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984" y="3596639"/>
            <a:ext cx="3168239" cy="216329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A41E2D0-B603-47DE-99EB-99C3C9DFD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827" y="3596638"/>
            <a:ext cx="3168240" cy="2163295"/>
          </a:xfrm>
          <a:prstGeom prst="rect">
            <a:avLst/>
          </a:prstGeom>
        </p:spPr>
      </p:pic>
      <p:sp>
        <p:nvSpPr>
          <p:cNvPr id="8" name="Tartalom helye 2">
            <a:extLst>
              <a:ext uri="{FF2B5EF4-FFF2-40B4-BE49-F238E27FC236}">
                <a16:creationId xmlns:a16="http://schemas.microsoft.com/office/drawing/2014/main" id="{5E48ACBC-84F0-4921-8E58-1B3318BCADC3}"/>
              </a:ext>
            </a:extLst>
          </p:cNvPr>
          <p:cNvSpPr txBox="1">
            <a:spLocks/>
          </p:cNvSpPr>
          <p:nvPr/>
        </p:nvSpPr>
        <p:spPr>
          <a:xfrm>
            <a:off x="1488884" y="5959065"/>
            <a:ext cx="9905999" cy="731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Numbe</a:t>
            </a:r>
            <a:r>
              <a:rPr lang="en-US" dirty="0"/>
              <a:t>r</a:t>
            </a:r>
            <a:r>
              <a:rPr lang="hu-HU" dirty="0"/>
              <a:t> of node</a:t>
            </a:r>
            <a:r>
              <a:rPr lang="en-US" dirty="0"/>
              <a:t>s</a:t>
            </a:r>
            <a:r>
              <a:rPr lang="hu-HU" dirty="0"/>
              <a:t> has bee</a:t>
            </a:r>
            <a:r>
              <a:rPr lang="en-US" dirty="0"/>
              <a:t>n</a:t>
            </a:r>
            <a:r>
              <a:rPr lang="hu-HU" dirty="0"/>
              <a:t> decrease</a:t>
            </a:r>
            <a:r>
              <a:rPr lang="en-US" dirty="0"/>
              <a:t>d</a:t>
            </a:r>
            <a:r>
              <a:rPr lang="hu-HU" dirty="0"/>
              <a:t> fro</a:t>
            </a:r>
            <a:r>
              <a:rPr lang="en-US" dirty="0"/>
              <a:t>m</a:t>
            </a:r>
            <a:r>
              <a:rPr lang="hu-HU" dirty="0"/>
              <a:t> ~3900 t</a:t>
            </a:r>
            <a:r>
              <a:rPr lang="en-US" dirty="0"/>
              <a:t>o</a:t>
            </a:r>
            <a:r>
              <a:rPr lang="hu-HU" dirty="0"/>
              <a:t> ~2300 in th</a:t>
            </a:r>
            <a:r>
              <a:rPr lang="en-US" dirty="0"/>
              <a:t>e</a:t>
            </a:r>
            <a:r>
              <a:rPr lang="hu-HU" dirty="0"/>
              <a:t> networ</a:t>
            </a:r>
            <a:r>
              <a:rPr lang="en-US" dirty="0"/>
              <a:t>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425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EE4E66-9038-46D6-B85F-213FC05F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algorith</a:t>
            </a:r>
            <a:r>
              <a:rPr lang="en-US" dirty="0"/>
              <a:t>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886D6F-D19B-4F3A-AC4F-63978985D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sz="2800" dirty="0"/>
              <a:t>PREREQUISITES</a:t>
            </a:r>
          </a:p>
          <a:p>
            <a:pPr marL="0" indent="0">
              <a:buNone/>
            </a:pPr>
            <a:r>
              <a:rPr lang="hu-HU" dirty="0"/>
              <a:t>W</a:t>
            </a:r>
            <a:r>
              <a:rPr lang="en-US" dirty="0"/>
              <a:t>e</a:t>
            </a:r>
            <a:r>
              <a:rPr lang="hu-HU" dirty="0"/>
              <a:t> create</a:t>
            </a:r>
            <a:r>
              <a:rPr lang="en-US" dirty="0"/>
              <a:t>d</a:t>
            </a:r>
            <a:r>
              <a:rPr lang="hu-HU" dirty="0"/>
              <a:t> multipl</a:t>
            </a:r>
            <a:r>
              <a:rPr lang="en-US" dirty="0"/>
              <a:t>e</a:t>
            </a:r>
            <a:r>
              <a:rPr lang="hu-HU" dirty="0"/>
              <a:t> version</a:t>
            </a:r>
            <a:r>
              <a:rPr lang="en-US" dirty="0"/>
              <a:t>s</a:t>
            </a:r>
            <a:r>
              <a:rPr lang="hu-HU" dirty="0"/>
              <a:t> of th</a:t>
            </a:r>
            <a:r>
              <a:rPr lang="en-US" dirty="0"/>
              <a:t>e</a:t>
            </a:r>
            <a:r>
              <a:rPr lang="hu-HU" dirty="0"/>
              <a:t> networ</a:t>
            </a:r>
            <a:r>
              <a:rPr lang="en-US" dirty="0"/>
              <a:t>k</a:t>
            </a:r>
            <a:r>
              <a:rPr lang="hu-HU" dirty="0"/>
              <a:t>, base</a:t>
            </a:r>
            <a:r>
              <a:rPr lang="en-US" dirty="0"/>
              <a:t>d</a:t>
            </a:r>
            <a:r>
              <a:rPr lang="hu-HU" dirty="0"/>
              <a:t> o</a:t>
            </a:r>
            <a:r>
              <a:rPr lang="en-US" dirty="0"/>
              <a:t>n</a:t>
            </a:r>
            <a:r>
              <a:rPr lang="hu-HU" dirty="0"/>
              <a:t> th</a:t>
            </a:r>
            <a:r>
              <a:rPr lang="en-US" dirty="0"/>
              <a:t>e </a:t>
            </a:r>
            <a:r>
              <a:rPr lang="en-US" dirty="0" err="1"/>
              <a:t>transporta</a:t>
            </a:r>
            <a:r>
              <a:rPr lang="hu-HU"/>
              <a:t>t</a:t>
            </a:r>
            <a:r>
              <a:rPr lang="en-US"/>
              <a:t>ion</a:t>
            </a:r>
            <a:r>
              <a:rPr lang="hu-HU" dirty="0"/>
              <a:t> schedul</a:t>
            </a:r>
            <a:r>
              <a:rPr lang="en-US" dirty="0"/>
              <a:t>e:</a:t>
            </a:r>
            <a:endParaRPr lang="hu-HU" dirty="0"/>
          </a:p>
          <a:p>
            <a:r>
              <a:rPr lang="hu-HU" dirty="0"/>
              <a:t>Mornin</a:t>
            </a:r>
            <a:r>
              <a:rPr lang="en-US" dirty="0"/>
              <a:t>g</a:t>
            </a:r>
            <a:endParaRPr lang="hu-HU" dirty="0"/>
          </a:p>
          <a:p>
            <a:r>
              <a:rPr lang="hu-HU" dirty="0" err="1"/>
              <a:t>Noon</a:t>
            </a:r>
            <a:endParaRPr lang="hu-HU" dirty="0"/>
          </a:p>
          <a:p>
            <a:r>
              <a:rPr lang="hu-HU" dirty="0"/>
              <a:t>Evening</a:t>
            </a:r>
          </a:p>
          <a:p>
            <a:r>
              <a:rPr lang="hu-HU" dirty="0"/>
              <a:t>Random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82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(Breadth First 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Suitable for visiting all nodes of the network.</a:t>
            </a:r>
          </a:p>
          <a:p>
            <a:endParaRPr lang="en-US" dirty="0"/>
          </a:p>
          <a:p>
            <a:r>
              <a:rPr lang="en-US" dirty="0"/>
              <a:t>Other options</a:t>
            </a:r>
          </a:p>
          <a:p>
            <a:pPr>
              <a:buFontTx/>
              <a:buChar char="-"/>
            </a:pPr>
            <a:r>
              <a:rPr lang="en-US" dirty="0" err="1"/>
              <a:t>Dijkstra</a:t>
            </a:r>
            <a:r>
              <a:rPr lang="en-US" dirty="0"/>
              <a:t> algorithm (Source to destination)</a:t>
            </a:r>
          </a:p>
          <a:p>
            <a:pPr>
              <a:buFontTx/>
              <a:buChar char="-"/>
            </a:pPr>
            <a:r>
              <a:rPr lang="en-US" dirty="0"/>
              <a:t>Ford Bellman algorithm (not mentioned during the course).</a:t>
            </a:r>
          </a:p>
        </p:txBody>
      </p:sp>
    </p:spTree>
    <p:extLst>
      <p:ext uri="{BB962C8B-B14F-4D97-AF65-F5344CB8AC3E}">
        <p14:creationId xmlns:p14="http://schemas.microsoft.com/office/powerpoint/2010/main" val="42223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in BKK network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957" y="1842081"/>
            <a:ext cx="6145461" cy="3941737"/>
          </a:xfrm>
        </p:spPr>
      </p:pic>
      <p:sp>
        <p:nvSpPr>
          <p:cNvPr id="5" name="TextBox 4"/>
          <p:cNvSpPr txBox="1"/>
          <p:nvPr/>
        </p:nvSpPr>
        <p:spPr>
          <a:xfrm>
            <a:off x="1267485" y="2172831"/>
            <a:ext cx="5033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BFS is a property of </a:t>
            </a:r>
            <a:r>
              <a:rPr lang="en-US" sz="2800" dirty="0" err="1"/>
              <a:t>Networkx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67485" y="2797431"/>
            <a:ext cx="5033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Calculate the weight of each edge.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67485" y="3852382"/>
            <a:ext cx="5033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Arrival time – departure time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7485" y="4476446"/>
            <a:ext cx="5033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Add 5 seconds</a:t>
            </a:r>
          </a:p>
        </p:txBody>
      </p:sp>
    </p:spTree>
    <p:extLst>
      <p:ext uri="{BB962C8B-B14F-4D97-AF65-F5344CB8AC3E}">
        <p14:creationId xmlns:p14="http://schemas.microsoft.com/office/powerpoint/2010/main" val="1343108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starting point is similar in all graphs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989" y="3059803"/>
            <a:ext cx="8060844" cy="297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56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235</TotalTime>
  <Words>363</Words>
  <Application>Microsoft Macintosh PowerPoint</Application>
  <PresentationFormat>Ecrã Panorâmico</PresentationFormat>
  <Paragraphs>55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Áramkör</vt:lpstr>
      <vt:lpstr>MINIMAL PATH IN BKK NETWORK</vt:lpstr>
      <vt:lpstr>Data source</vt:lpstr>
      <vt:lpstr>Data pre-processing</vt:lpstr>
      <vt:lpstr>CREATING Network by networkx</vt:lpstr>
      <vt:lpstr>SOLUTION</vt:lpstr>
      <vt:lpstr>algorithm</vt:lpstr>
      <vt:lpstr>BFS (Breadth First search)</vt:lpstr>
      <vt:lpstr>Shortest path in BKK network</vt:lpstr>
      <vt:lpstr>Result</vt:lpstr>
      <vt:lpstr>Thank you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 PATH IN BKK NETWORK</dc:title>
  <dc:creator>Dániel Grimm</dc:creator>
  <cp:lastModifiedBy>Grimm Dániel</cp:lastModifiedBy>
  <cp:revision>29</cp:revision>
  <dcterms:created xsi:type="dcterms:W3CDTF">2020-12-06T14:07:01Z</dcterms:created>
  <dcterms:modified xsi:type="dcterms:W3CDTF">2021-01-15T17:36:41Z</dcterms:modified>
</cp:coreProperties>
</file>