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F"/>
    <a:srgbClr val="FCE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>
        <p:scale>
          <a:sx n="115" d="100"/>
          <a:sy n="115" d="100"/>
        </p:scale>
        <p:origin x="7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F9F7-BD69-7C13-BC76-90AB5C4BC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8BCAC-985E-D693-F2AA-CBB89E65F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14CF-EB43-93B4-25A5-6F4638E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A311-B39D-F051-647B-E7C1476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8D7A-B726-C350-2D62-FBEA4A90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9EB7-E3B6-D953-E9EC-870DE810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6AC50-F9DE-9F55-7524-C62691194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6CBB-A8D6-70CC-FC67-994E4796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4E73-F02A-D873-5665-1167B3F8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C12D-9FD5-0EE8-DBE0-EC93181B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969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D3D7D-708B-B5AA-F9C6-DF407FFE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110E6-74AB-A64D-EDC6-0D6D28258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485B-ADE3-7717-0D7C-C1716631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81E7-ECB3-15A1-2987-627E127D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343E-65C6-8FAF-A11B-CB0D7595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17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9198-FE81-578D-F372-852E7A3A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57BA-6E75-FA0A-6CE2-C94E48FB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9833-043A-40CA-6EDF-D06FC3CB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FA1F-5100-AABD-C72B-4047BBE7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7CA0-7C3F-9AEC-D293-CEFB724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60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A45F-9616-851A-E05B-DC72A629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4D87-1469-E9D0-E5BC-15553CE8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B6A7-BEB9-9E9E-61C3-C6B11B3C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55C1-1723-8021-27A7-28F228B4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FFF1-92DC-B4F5-136F-7EA49DB7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97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5FD-9044-4840-1D87-FC939691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A00F-C13C-2388-0C09-AF827938A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BC3F4-8008-A5E8-DE43-0B7BBCA7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EFAA1-3400-4927-B370-ED9A8CCD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D27F-9081-E35E-B8E8-790160F3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81D70-9C10-B657-40D4-A9DEA333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2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A685-FAC2-3AC1-A20D-1FF8157A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20F3-388E-81AA-EF7D-925F8710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EA3C2-84B9-78BA-AACE-742F3ED1D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40492-5A8D-A3D7-B308-85AD701B4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DBD53-D772-3431-D4CF-7BD5662C9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369F5-3242-C01B-6032-E14D37F8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0A18-02E0-1DAF-32FE-2AC16C5B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C42D4-8733-ED21-D114-A1FC20D8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DA86-AE88-0AA2-D566-292AA603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BCC70-3FB8-D750-582F-C3971E7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94B55-FFE5-5F79-E708-065719F5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131E4-EC25-E84F-5810-02CDF6F9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4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F89FA-CC53-6931-3B51-C8D1480B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F9FD-49E2-266C-E181-7F02F75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6C27F-32D6-2B69-CD23-8943F46B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39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C757-2E9A-FCED-84DA-77C4213D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8686-610A-CABC-BCD3-112C6373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C70E-B867-D6D0-0712-C42FAFB5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BA61-1CF6-5221-1068-2FEB5DF0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13B9-1AA8-5866-C799-2FC520F1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8EBB3-8075-AB78-B357-0CDCFADF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0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F355-905B-9622-6E29-CE7CE346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0C4C0-5241-2720-180D-E31D1EDC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762B-39C5-2588-5555-38420BCA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0DE5-C979-FC11-8C33-498FAAD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372B2-DF60-D349-9CD3-D14E849F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F3CB1-665F-B026-8E9E-EAE98A75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9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1B18B-5CDA-A7D7-BE23-B5EC92C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83A4-D9E9-5304-E0C3-AC46D35D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A70F-599D-4BAC-D90A-E93F6754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AD0E3-8066-0D46-80FD-C516C543B4EE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ED1F-DB46-F737-F05E-63ACE5081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5301-93BD-5065-A28B-2DEC723D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FC344-7643-5243-AC89-CDBCA64CE8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605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A44B90-13F5-2B32-4A86-36015390340D}"/>
              </a:ext>
            </a:extLst>
          </p:cNvPr>
          <p:cNvSpPr/>
          <p:nvPr/>
        </p:nvSpPr>
        <p:spPr>
          <a:xfrm>
            <a:off x="5170099" y="17092"/>
            <a:ext cx="6944987" cy="3587383"/>
          </a:xfrm>
          <a:prstGeom prst="roundRect">
            <a:avLst>
              <a:gd name="adj" fmla="val 8557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 descr="A model of a molecule&#10;&#10;Description automatically generated">
            <a:extLst>
              <a:ext uri="{FF2B5EF4-FFF2-40B4-BE49-F238E27FC236}">
                <a16:creationId xmlns:a16="http://schemas.microsoft.com/office/drawing/2014/main" id="{BD497177-E731-97AB-A1E5-A53BA20D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47" y="2044094"/>
            <a:ext cx="2558878" cy="1862863"/>
          </a:xfrm>
          <a:prstGeom prst="rect">
            <a:avLst/>
          </a:prstGeom>
        </p:spPr>
      </p:pic>
      <p:pic>
        <p:nvPicPr>
          <p:cNvPr id="7" name="Picture 6" descr="A colorful structure with balls&#10;&#10;Description automatically generated with medium confidence">
            <a:extLst>
              <a:ext uri="{FF2B5EF4-FFF2-40B4-BE49-F238E27FC236}">
                <a16:creationId xmlns:a16="http://schemas.microsoft.com/office/drawing/2014/main" id="{2CFF676B-FE01-0489-DED1-D47DCF267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4421">
            <a:off x="7559290" y="66427"/>
            <a:ext cx="2558878" cy="1862863"/>
          </a:xfrm>
          <a:prstGeom prst="rect">
            <a:avLst/>
          </a:prstGeom>
        </p:spPr>
      </p:pic>
      <p:pic>
        <p:nvPicPr>
          <p:cNvPr id="9" name="Picture 8" descr="A colorful molecule model&#10;&#10;Description automatically generated with medium confidence">
            <a:extLst>
              <a:ext uri="{FF2B5EF4-FFF2-40B4-BE49-F238E27FC236}">
                <a16:creationId xmlns:a16="http://schemas.microsoft.com/office/drawing/2014/main" id="{B44F8B47-7E12-E778-D4A0-061D37185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190" y="263984"/>
            <a:ext cx="3704041" cy="2696542"/>
          </a:xfrm>
          <a:prstGeom prst="rect">
            <a:avLst/>
          </a:prstGeom>
        </p:spPr>
      </p:pic>
      <p:pic>
        <p:nvPicPr>
          <p:cNvPr id="11" name="Picture 10" descr="A colorful molecule structur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89304BE2-3297-BDDC-3AB0-75C6F233E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425979">
            <a:off x="8820872" y="504657"/>
            <a:ext cx="3973743" cy="2654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13F8DC-B267-EACF-DF5B-759E190BF327}"/>
              </a:ext>
            </a:extLst>
          </p:cNvPr>
          <p:cNvSpPr txBox="1"/>
          <p:nvPr/>
        </p:nvSpPr>
        <p:spPr>
          <a:xfrm>
            <a:off x="181317" y="26223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rgbClr val="004E9F"/>
                </a:solidFill>
                <a:latin typeface="Exo 2" pitchFamily="2" charset="77"/>
              </a:rPr>
              <a:t>MindlessGen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F4A94-CF5B-A97C-FAA0-0EA46B61C4BB}"/>
              </a:ext>
            </a:extLst>
          </p:cNvPr>
          <p:cNvSpPr txBox="1"/>
          <p:nvPr/>
        </p:nvSpPr>
        <p:spPr>
          <a:xfrm>
            <a:off x="8540517" y="6448018"/>
            <a:ext cx="35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github.com</a:t>
            </a:r>
            <a:r>
              <a:rPr lang="en-GB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/grimme-lab/</a:t>
            </a:r>
            <a:r>
              <a:rPr lang="en-GB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MindlessGen</a:t>
            </a:r>
            <a:endParaRPr lang="en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3842D-3A48-D303-3AFE-4466CA1FB621}"/>
              </a:ext>
            </a:extLst>
          </p:cNvPr>
          <p:cNvSpPr txBox="1"/>
          <p:nvPr/>
        </p:nvSpPr>
        <p:spPr>
          <a:xfrm>
            <a:off x="181318" y="1233868"/>
            <a:ext cx="45695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Roboto" panose="02000000000000000000" pitchFamily="2" charset="0"/>
                <a:ea typeface="Roboto" panose="02000000000000000000" pitchFamily="2" charset="0"/>
              </a:rPr>
              <a:t>Generate ”mindless” molecules from scratch!</a:t>
            </a:r>
          </a:p>
          <a:p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… p</a:t>
            </a:r>
            <a:r>
              <a:rPr lang="en-DE" sz="1600" dirty="0">
                <a:latin typeface="Roboto" panose="02000000000000000000" pitchFamily="2" charset="0"/>
                <a:ea typeface="Roboto" panose="02000000000000000000" pitchFamily="2" charset="0"/>
              </a:rPr>
              <a:t>owered by xTB and ORCA.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FB05D2-C110-3E58-2BCC-E33B44BB1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3636" y="3921951"/>
            <a:ext cx="2025313" cy="245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45DA11-7069-816C-54D2-C342F413969A}"/>
              </a:ext>
            </a:extLst>
          </p:cNvPr>
          <p:cNvSpPr txBox="1"/>
          <p:nvPr/>
        </p:nvSpPr>
        <p:spPr>
          <a:xfrm>
            <a:off x="3708671" y="3751939"/>
            <a:ext cx="2087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DE" sz="1600" dirty="0">
                <a:latin typeface="Roboto" panose="02000000000000000000" pitchFamily="2" charset="0"/>
                <a:ea typeface="Roboto" panose="02000000000000000000" pitchFamily="2" charset="0"/>
              </a:rPr>
              <a:t>imple but extensive input in </a:t>
            </a:r>
            <a:r>
              <a:rPr lang="en-DE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TOML</a:t>
            </a:r>
            <a:r>
              <a:rPr lang="en-DE" sz="1600" dirty="0">
                <a:latin typeface="Roboto" panose="02000000000000000000" pitchFamily="2" charset="0"/>
                <a:ea typeface="Roboto" panose="02000000000000000000" pitchFamily="2" charset="0"/>
              </a:rPr>
              <a:t> format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FE255C-0F11-14DF-F51A-CA9F0D9B4692}"/>
              </a:ext>
            </a:extLst>
          </p:cNvPr>
          <p:cNvGrpSpPr/>
          <p:nvPr/>
        </p:nvGrpSpPr>
        <p:grpSpPr>
          <a:xfrm>
            <a:off x="8574062" y="4206976"/>
            <a:ext cx="1326560" cy="2209374"/>
            <a:chOff x="8565517" y="4416465"/>
            <a:chExt cx="1326560" cy="2209374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B878DC28-DFAF-AF25-3DE6-32685077DB77}"/>
                </a:ext>
              </a:extLst>
            </p:cNvPr>
            <p:cNvSpPr/>
            <p:nvPr/>
          </p:nvSpPr>
          <p:spPr bwMode="gray">
            <a:xfrm>
              <a:off x="8565517" y="4416465"/>
              <a:ext cx="1326560" cy="2209374"/>
            </a:xfrm>
            <a:prstGeom prst="can">
              <a:avLst>
                <a:gd name="adj" fmla="val 42233"/>
              </a:avLst>
            </a:prstGeom>
            <a:solidFill>
              <a:srgbClr val="FCBA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en-DE" sz="1400" kern="0" dirty="0">
                <a:solidFill>
                  <a:srgbClr val="FFDCB9"/>
                </a:solidFill>
                <a:latin typeface="Verdana"/>
              </a:endParaRPr>
            </a:p>
          </p:txBody>
        </p:sp>
        <p:pic>
          <p:nvPicPr>
            <p:cNvPr id="24" name="Picture 23" descr="A qr code with dots and lines&#10;&#10;Description automatically generated">
              <a:extLst>
                <a:ext uri="{FF2B5EF4-FFF2-40B4-BE49-F238E27FC236}">
                  <a16:creationId xmlns:a16="http://schemas.microsoft.com/office/drawing/2014/main" id="{EC80FC3B-6FAA-8A5C-5AFC-775A2AD2D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0523" y="5115013"/>
              <a:ext cx="1236548" cy="123654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9B7157-DAF8-5B30-0401-721AAC19274F}"/>
              </a:ext>
            </a:extLst>
          </p:cNvPr>
          <p:cNvSpPr txBox="1"/>
          <p:nvPr/>
        </p:nvSpPr>
        <p:spPr>
          <a:xfrm>
            <a:off x="5592805" y="4379798"/>
            <a:ext cx="238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SotA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 Python code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</a:rPr>
              <a:t>base</a:t>
            </a:r>
            <a:endParaRPr lang="en-DE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DB1885E-7C93-257F-1D45-2231A1B804E5}"/>
              </a:ext>
            </a:extLst>
          </p:cNvPr>
          <p:cNvCxnSpPr>
            <a:cxnSpLocks/>
          </p:cNvCxnSpPr>
          <p:nvPr/>
        </p:nvCxnSpPr>
        <p:spPr>
          <a:xfrm>
            <a:off x="8001002" y="4543404"/>
            <a:ext cx="509245" cy="151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CEEBC35B-E0F5-38A2-A957-02B6606CA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759" y="2297601"/>
            <a:ext cx="3251555" cy="4308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0B16B3D-84B9-3877-D077-7F6923D9DB83}"/>
              </a:ext>
            </a:extLst>
          </p:cNvPr>
          <p:cNvSpPr txBox="1"/>
          <p:nvPr/>
        </p:nvSpPr>
        <p:spPr>
          <a:xfrm>
            <a:off x="3835579" y="4897751"/>
            <a:ext cx="42975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4E9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Detailed atom composition possible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4E9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Self-consistent fragment detection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4E9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xTB geometry optimization &amp; </a:t>
            </a:r>
            <a:br>
              <a:rPr lang="en-US" b="1" dirty="0">
                <a:solidFill>
                  <a:srgbClr val="004E9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b="1" dirty="0">
                <a:solidFill>
                  <a:srgbClr val="004E9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DFT sanity check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4E9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Isomerization reactions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DD19B6-AA6F-53DB-BDCD-31526BA9B64D}"/>
              </a:ext>
            </a:extLst>
          </p:cNvPr>
          <p:cNvSpPr txBox="1"/>
          <p:nvPr/>
        </p:nvSpPr>
        <p:spPr>
          <a:xfrm>
            <a:off x="5304639" y="208931"/>
            <a:ext cx="206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He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Ca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Sn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Bi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endParaRPr lang="en-DE" sz="1400" baseline="-25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85D51F-898E-17CA-5B9C-57B64E1AFBBB}"/>
              </a:ext>
            </a:extLst>
          </p:cNvPr>
          <p:cNvSpPr txBox="1"/>
          <p:nvPr/>
        </p:nvSpPr>
        <p:spPr>
          <a:xfrm>
            <a:off x="6353978" y="3054371"/>
            <a:ext cx="158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Si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Bi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</a:t>
            </a:r>
            <a:endParaRPr lang="en-DE" sz="1400" baseline="-25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FD495-F6EB-8F10-F58F-FDB47497D93D}"/>
              </a:ext>
            </a:extLst>
          </p:cNvPr>
          <p:cNvSpPr txBox="1"/>
          <p:nvPr/>
        </p:nvSpPr>
        <p:spPr>
          <a:xfrm>
            <a:off x="9441637" y="174187"/>
            <a:ext cx="139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Ga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-Sr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Xe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endParaRPr lang="en-DE" sz="1400" baseline="-25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3066BD-55C9-0E40-55E9-23AE10E55D5D}"/>
              </a:ext>
            </a:extLst>
          </p:cNvPr>
          <p:cNvSpPr txBox="1"/>
          <p:nvPr/>
        </p:nvSpPr>
        <p:spPr>
          <a:xfrm>
            <a:off x="11009998" y="2723162"/>
            <a:ext cx="145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-Te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Er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Lu</a:t>
            </a:r>
            <a:r>
              <a:rPr lang="en-GB" sz="1400" baseline="-25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endParaRPr lang="en-DE" sz="1400" baseline="-25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96D85BF-5D1D-D7EC-9080-733F14E929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46416" y="3073456"/>
            <a:ext cx="785410" cy="571555"/>
          </a:xfrm>
          <a:prstGeom prst="bentConnector3">
            <a:avLst>
              <a:gd name="adj1" fmla="val 98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AD8D68-5C0E-F7B9-11C4-5C3091DD2E16}"/>
              </a:ext>
            </a:extLst>
          </p:cNvPr>
          <p:cNvCxnSpPr>
            <a:stCxn id="22" idx="3"/>
          </p:cNvCxnSpPr>
          <p:nvPr/>
        </p:nvCxnSpPr>
        <p:spPr>
          <a:xfrm flipV="1">
            <a:off x="5795938" y="4044326"/>
            <a:ext cx="40581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ack cat in a circle&#10;&#10;Description automatically generated">
            <a:extLst>
              <a:ext uri="{FF2B5EF4-FFF2-40B4-BE49-F238E27FC236}">
                <a16:creationId xmlns:a16="http://schemas.microsoft.com/office/drawing/2014/main" id="{5B432FF1-4945-23CB-4F89-93A366CA2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8108" y="4234944"/>
            <a:ext cx="498467" cy="4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57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Exo 2</vt:lpstr>
      <vt:lpstr>Menlo</vt:lpstr>
      <vt:lpstr>Roboto</vt:lpstr>
      <vt:lpstr>Roboto Condensed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 Müller</dc:creator>
  <cp:lastModifiedBy>Marcel Müller</cp:lastModifiedBy>
  <cp:revision>14</cp:revision>
  <dcterms:created xsi:type="dcterms:W3CDTF">2024-08-27T12:35:43Z</dcterms:created>
  <dcterms:modified xsi:type="dcterms:W3CDTF">2024-09-01T20:33:31Z</dcterms:modified>
</cp:coreProperties>
</file>