
<file path=[Content_Types].xml><?xml version="1.0" encoding="utf-8"?>
<Types xmlns="http://schemas.openxmlformats.org/package/2006/content-types">
  <Default Extension="wav" ContentType="audio/x-wav"/>
  <Default Extension="emf" ContentType="image/x-emf"/>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30"/>
  </p:notesMasterIdLst>
  <p:handoutMasterIdLst>
    <p:handoutMasterId r:id="rId31"/>
  </p:handoutMasterIdLst>
  <p:sldIdLst>
    <p:sldId id="256" r:id="rId5"/>
    <p:sldId id="262" r:id="rId6"/>
    <p:sldId id="287" r:id="rId7"/>
    <p:sldId id="264" r:id="rId8"/>
    <p:sldId id="286" r:id="rId9"/>
    <p:sldId id="266" r:id="rId10"/>
    <p:sldId id="288" r:id="rId11"/>
    <p:sldId id="268" r:id="rId12"/>
    <p:sldId id="289" r:id="rId13"/>
    <p:sldId id="290" r:id="rId14"/>
    <p:sldId id="292" r:id="rId15"/>
    <p:sldId id="294" r:id="rId16"/>
    <p:sldId id="295" r:id="rId17"/>
    <p:sldId id="274" r:id="rId18"/>
    <p:sldId id="297" r:id="rId19"/>
    <p:sldId id="277" r:id="rId20"/>
    <p:sldId id="298" r:id="rId21"/>
    <p:sldId id="279" r:id="rId22"/>
    <p:sldId id="300" r:id="rId23"/>
    <p:sldId id="301" r:id="rId24"/>
    <p:sldId id="282" r:id="rId25"/>
    <p:sldId id="302" r:id="rId26"/>
    <p:sldId id="283" r:id="rId27"/>
    <p:sldId id="310" r:id="rId28"/>
    <p:sldId id="260" r:id="rId29"/>
  </p:sldIdLst>
  <p:sldSz cx="9144000" cy="5143500" type="screen16x9"/>
  <p:notesSz cx="7559675" cy="106914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07" autoAdjust="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611028" cy="627215"/>
          </a:xfrm>
          <a:prstGeom prst="rect">
            <a:avLst/>
          </a:prstGeom>
        </p:spPr>
        <p:txBody>
          <a:bodyPr vert="horz" lIns="91440" tIns="45720" rIns="91440" bIns="45720" rtlCol="0"/>
          <a:lstStyle>
            <a:lvl1pPr algn="l">
              <a:defRPr sz="1460"/>
            </a:lvl1pPr>
          </a:lstStyle>
          <a:p>
            <a:endParaRPr lang="zh-CN" altLang="en-US">
              <a:cs typeface="微软雅黑" panose="020B0503020204020204" charset="-122"/>
            </a:endParaRPr>
          </a:p>
        </p:txBody>
      </p:sp>
      <p:sp>
        <p:nvSpPr>
          <p:cNvPr id="3" name="日期占位符 2"/>
          <p:cNvSpPr>
            <a:spLocks noGrp="1"/>
          </p:cNvSpPr>
          <p:nvPr>
            <p:ph type="dt" sz="quarter" idx="1"/>
          </p:nvPr>
        </p:nvSpPr>
        <p:spPr>
          <a:xfrm>
            <a:off x="4720185" y="0"/>
            <a:ext cx="3611028" cy="627215"/>
          </a:xfrm>
          <a:prstGeom prst="rect">
            <a:avLst/>
          </a:prstGeom>
        </p:spPr>
        <p:txBody>
          <a:bodyPr vert="horz" lIns="91440" tIns="45720" rIns="91440" bIns="45720" rtlCol="0"/>
          <a:lstStyle>
            <a:lvl1pPr algn="r">
              <a:defRPr sz="1460"/>
            </a:lvl1pPr>
          </a:lstStyle>
          <a:p>
            <a:fld id="{0F9B84EA-7D68-4D60-9CB1-D50884785D1C}" type="datetimeFigureOut">
              <a:rPr lang="zh-CN" altLang="en-US" smtClean="0">
                <a:cs typeface="微软雅黑" panose="020B0503020204020204" charset="-122"/>
              </a:rPr>
            </a:fld>
            <a:endParaRPr lang="zh-CN" altLang="en-US">
              <a:cs typeface="微软雅黑" panose="020B0503020204020204" charset="-122"/>
            </a:endParaRPr>
          </a:p>
        </p:txBody>
      </p:sp>
      <p:sp>
        <p:nvSpPr>
          <p:cNvPr id="4" name="页脚占位符 3"/>
          <p:cNvSpPr>
            <a:spLocks noGrp="1"/>
          </p:cNvSpPr>
          <p:nvPr>
            <p:ph type="ftr" sz="quarter" idx="2"/>
          </p:nvPr>
        </p:nvSpPr>
        <p:spPr>
          <a:xfrm>
            <a:off x="0" y="11873668"/>
            <a:ext cx="3611028" cy="627214"/>
          </a:xfrm>
          <a:prstGeom prst="rect">
            <a:avLst/>
          </a:prstGeom>
        </p:spPr>
        <p:txBody>
          <a:bodyPr vert="horz" lIns="91440" tIns="45720" rIns="91440" bIns="45720" rtlCol="0" anchor="b"/>
          <a:lstStyle>
            <a:lvl1pPr algn="l">
              <a:defRPr sz="1460"/>
            </a:lvl1pPr>
          </a:lstStyle>
          <a:p>
            <a:endParaRPr lang="zh-CN" altLang="en-US">
              <a:cs typeface="微软雅黑" panose="020B0503020204020204" charset="-122"/>
            </a:endParaRPr>
          </a:p>
        </p:txBody>
      </p:sp>
      <p:sp>
        <p:nvSpPr>
          <p:cNvPr id="5" name="灯片编号占位符 4"/>
          <p:cNvSpPr>
            <a:spLocks noGrp="1"/>
          </p:cNvSpPr>
          <p:nvPr>
            <p:ph type="sldNum" sz="quarter" idx="3"/>
          </p:nvPr>
        </p:nvSpPr>
        <p:spPr>
          <a:xfrm>
            <a:off x="4720185" y="11873668"/>
            <a:ext cx="3611028" cy="627214"/>
          </a:xfrm>
          <a:prstGeom prst="rect">
            <a:avLst/>
          </a:prstGeom>
        </p:spPr>
        <p:txBody>
          <a:bodyPr vert="horz" lIns="91440" tIns="45720" rIns="91440" bIns="45720" rtlCol="0" anchor="b"/>
          <a:lstStyle>
            <a:lvl1pPr algn="r">
              <a:defRPr sz="1460"/>
            </a:lvl1pPr>
          </a:lstStyle>
          <a:p>
            <a:fld id="{8D4E0FC9-F1F8-4FAE-9988-3BA365CFD46F}" type="slidenum">
              <a:rPr lang="zh-CN" altLang="en-US" smtClean="0">
                <a:cs typeface="微软雅黑" panose="020B0503020204020204" charset="-122"/>
              </a:rPr>
            </a:fld>
            <a:endParaRPr lang="zh-CN" altLang="en-US">
              <a:cs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611028" cy="627215"/>
          </a:xfrm>
          <a:prstGeom prst="rect">
            <a:avLst/>
          </a:prstGeom>
        </p:spPr>
        <p:txBody>
          <a:bodyPr vert="horz" lIns="91440" tIns="45720" rIns="91440" bIns="45720" rtlCol="0"/>
          <a:lstStyle>
            <a:lvl1pPr algn="l">
              <a:defRPr sz="1200">
                <a:cs typeface="微软雅黑" panose="020B0503020204020204" charset="-122"/>
              </a:defRPr>
            </a:lvl1pPr>
          </a:lstStyle>
          <a:p>
            <a:endParaRPr lang="zh-CN" altLang="en-US"/>
          </a:p>
        </p:txBody>
      </p:sp>
      <p:sp>
        <p:nvSpPr>
          <p:cNvPr id="3" name="日期占位符 2"/>
          <p:cNvSpPr>
            <a:spLocks noGrp="1"/>
          </p:cNvSpPr>
          <p:nvPr>
            <p:ph type="dt" idx="1"/>
          </p:nvPr>
        </p:nvSpPr>
        <p:spPr>
          <a:xfrm>
            <a:off x="4720185" y="0"/>
            <a:ext cx="3611028" cy="627215"/>
          </a:xfrm>
          <a:prstGeom prst="rect">
            <a:avLst/>
          </a:prstGeom>
        </p:spPr>
        <p:txBody>
          <a:bodyPr vert="horz" lIns="91440" tIns="45720" rIns="91440" bIns="45720" rtlCol="0"/>
          <a:lstStyle>
            <a:lvl1pPr algn="r">
              <a:defRPr sz="1200">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16306" y="1562610"/>
            <a:ext cx="7500529" cy="421904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833314" y="6016049"/>
            <a:ext cx="6666513" cy="4922222"/>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1873668"/>
            <a:ext cx="3611028" cy="627214"/>
          </a:xfrm>
          <a:prstGeom prst="rect">
            <a:avLst/>
          </a:prstGeom>
        </p:spPr>
        <p:txBody>
          <a:bodyPr vert="horz" lIns="91440" tIns="45720" rIns="91440" bIns="45720" rtlCol="0" anchor="b"/>
          <a:lstStyle>
            <a:lvl1pPr algn="l">
              <a:defRPr sz="1200">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4720185" y="11873668"/>
            <a:ext cx="3611028" cy="627214"/>
          </a:xfrm>
          <a:prstGeom prst="rect">
            <a:avLst/>
          </a:prstGeom>
        </p:spPr>
        <p:txBody>
          <a:bodyPr vert="horz" lIns="91440" tIns="45720" rIns="91440" bIns="45720" rtlCol="0" anchor="b"/>
          <a:lstStyle>
            <a:lvl1pPr algn="r">
              <a:defRPr sz="1200">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微软雅黑" panose="020B0503020204020204" charset="-122"/>
      </a:defRPr>
    </a:lvl1pPr>
    <a:lvl2pPr marL="457200" algn="l" defTabSz="914400" rtl="0" eaLnBrk="1" latinLnBrk="0" hangingPunct="1">
      <a:defRPr sz="1200" kern="1200">
        <a:solidFill>
          <a:schemeClr val="tx1"/>
        </a:solidFill>
        <a:latin typeface="+mn-lt"/>
        <a:ea typeface="+mn-ea"/>
        <a:cs typeface="微软雅黑" panose="020B0503020204020204" charset="-122"/>
      </a:defRPr>
    </a:lvl2pPr>
    <a:lvl3pPr marL="914400" algn="l" defTabSz="914400" rtl="0" eaLnBrk="1" latinLnBrk="0" hangingPunct="1">
      <a:defRPr sz="1200" kern="1200">
        <a:solidFill>
          <a:schemeClr val="tx1"/>
        </a:solidFill>
        <a:latin typeface="+mn-lt"/>
        <a:ea typeface="+mn-ea"/>
        <a:cs typeface="微软雅黑" panose="020B0503020204020204" charset="-122"/>
      </a:defRPr>
    </a:lvl3pPr>
    <a:lvl4pPr marL="1371600" algn="l" defTabSz="914400" rtl="0" eaLnBrk="1" latinLnBrk="0" hangingPunct="1">
      <a:defRPr sz="1200" kern="1200">
        <a:solidFill>
          <a:schemeClr val="tx1"/>
        </a:solidFill>
        <a:latin typeface="+mn-lt"/>
        <a:ea typeface="+mn-ea"/>
        <a:cs typeface="微软雅黑" panose="020B0503020204020204" charset="-122"/>
      </a:defRPr>
    </a:lvl4pPr>
    <a:lvl5pPr marL="1828800" algn="l" defTabSz="914400" rtl="0" eaLnBrk="1" latinLnBrk="0" hangingPunct="1">
      <a:defRPr sz="1200" kern="1200">
        <a:solidFill>
          <a:schemeClr val="tx1"/>
        </a:solidFill>
        <a:latin typeface="+mn-lt"/>
        <a:ea typeface="+mn-ea"/>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12" name="PlaceHolder 2"/>
          <p:cNvSpPr>
            <a:spLocks noGrp="1"/>
          </p:cNvSpPr>
          <p:nvPr>
            <p:ph type="body"/>
          </p:nvPr>
        </p:nvSpPr>
        <p:spPr>
          <a:xfrm>
            <a:off x="457200" y="120348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13" name="PlaceHolder 3"/>
          <p:cNvSpPr>
            <a:spLocks noGrp="1"/>
          </p:cNvSpPr>
          <p:nvPr>
            <p:ph type="body"/>
          </p:nvPr>
        </p:nvSpPr>
        <p:spPr>
          <a:xfrm>
            <a:off x="457200" y="276192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16"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17" name="PlaceHolder 4"/>
          <p:cNvSpPr>
            <a:spLocks noGrp="1"/>
          </p:cNvSpPr>
          <p:nvPr>
            <p:ph type="body"/>
          </p:nvPr>
        </p:nvSpPr>
        <p:spPr>
          <a:xfrm>
            <a:off x="45720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18" name="PlaceHolder 5"/>
          <p:cNvSpPr>
            <a:spLocks noGrp="1"/>
          </p:cNvSpPr>
          <p:nvPr>
            <p:ph type="body"/>
          </p:nvPr>
        </p:nvSpPr>
        <p:spPr>
          <a:xfrm>
            <a:off x="467424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20" name="PlaceHolder 2"/>
          <p:cNvSpPr>
            <a:spLocks noGrp="1"/>
          </p:cNvSpPr>
          <p:nvPr>
            <p:ph type="body"/>
          </p:nvPr>
        </p:nvSpPr>
        <p:spPr>
          <a:xfrm>
            <a:off x="45720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21" name="PlaceHolder 3"/>
          <p:cNvSpPr>
            <a:spLocks noGrp="1"/>
          </p:cNvSpPr>
          <p:nvPr>
            <p:ph type="body"/>
          </p:nvPr>
        </p:nvSpPr>
        <p:spPr>
          <a:xfrm>
            <a:off x="323964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22" name="PlaceHolder 4"/>
          <p:cNvSpPr>
            <a:spLocks noGrp="1"/>
          </p:cNvSpPr>
          <p:nvPr>
            <p:ph type="body"/>
          </p:nvPr>
        </p:nvSpPr>
        <p:spPr>
          <a:xfrm>
            <a:off x="602208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23" name="PlaceHolder 5"/>
          <p:cNvSpPr>
            <a:spLocks noGrp="1"/>
          </p:cNvSpPr>
          <p:nvPr>
            <p:ph type="body"/>
          </p:nvPr>
        </p:nvSpPr>
        <p:spPr>
          <a:xfrm>
            <a:off x="45720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24" name="PlaceHolder 6"/>
          <p:cNvSpPr>
            <a:spLocks noGrp="1"/>
          </p:cNvSpPr>
          <p:nvPr>
            <p:ph type="body"/>
          </p:nvPr>
        </p:nvSpPr>
        <p:spPr>
          <a:xfrm>
            <a:off x="323964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25" name="PlaceHolder 7"/>
          <p:cNvSpPr>
            <a:spLocks noGrp="1"/>
          </p:cNvSpPr>
          <p:nvPr>
            <p:ph type="body"/>
          </p:nvPr>
        </p:nvSpPr>
        <p:spPr>
          <a:xfrm>
            <a:off x="602208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73" name="PlaceHolder 2"/>
          <p:cNvSpPr>
            <a:spLocks noGrp="1"/>
          </p:cNvSpPr>
          <p:nvPr>
            <p:ph type="subTitle"/>
          </p:nvPr>
        </p:nvSpPr>
        <p:spPr>
          <a:xfrm>
            <a:off x="457200" y="1203480"/>
            <a:ext cx="8229240" cy="2982960"/>
          </a:xfrm>
          <a:prstGeom prst="rect">
            <a:avLst/>
          </a:prstGeom>
        </p:spPr>
        <p:txBody>
          <a:bodyPr lIns="0" tIns="0" rIns="0" bIns="0" anchor="ctr"/>
          <a:lstStyle>
            <a:lvl1pPr>
              <a:defRPr>
                <a:latin typeface="微软雅黑" panose="020B0503020204020204" charset="-122"/>
              </a:defRPr>
            </a:lvl1pPr>
          </a:lstStyle>
          <a:p>
            <a:pPr algn="ctr"/>
            <a:endParaRPr lang="en-GB"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75" name="PlaceHolder 2"/>
          <p:cNvSpPr>
            <a:spLocks noGrp="1"/>
          </p:cNvSpPr>
          <p:nvPr>
            <p:ph type="body"/>
          </p:nvPr>
        </p:nvSpPr>
        <p:spPr>
          <a:xfrm>
            <a:off x="457200" y="1203480"/>
            <a:ext cx="822924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77" name="PlaceHolder 2"/>
          <p:cNvSpPr>
            <a:spLocks noGrp="1"/>
          </p:cNvSpPr>
          <p:nvPr>
            <p:ph type="body"/>
          </p:nvPr>
        </p:nvSpPr>
        <p:spPr>
          <a:xfrm>
            <a:off x="45720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78" name="PlaceHolder 3"/>
          <p:cNvSpPr>
            <a:spLocks noGrp="1"/>
          </p:cNvSpPr>
          <p:nvPr>
            <p:ph type="body"/>
          </p:nvPr>
        </p:nvSpPr>
        <p:spPr>
          <a:xfrm>
            <a:off x="467424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457200" y="205200"/>
            <a:ext cx="8229240" cy="3981240"/>
          </a:xfrm>
          <a:prstGeom prst="rect">
            <a:avLst/>
          </a:prstGeom>
        </p:spPr>
        <p:txBody>
          <a:bodyPr lIns="0" tIns="0" rIns="0" bIns="0" anchor="ctr"/>
          <a:lstStyle>
            <a:lvl1pPr>
              <a:defRPr>
                <a:latin typeface="微软雅黑" panose="020B0503020204020204" charset="-122"/>
              </a:defRPr>
            </a:lvl1pPr>
          </a:lstStyle>
          <a:p>
            <a:pPr algn="ctr"/>
            <a:endParaRPr lang="en-GB"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82"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83" name="PlaceHolder 3"/>
          <p:cNvSpPr>
            <a:spLocks noGrp="1"/>
          </p:cNvSpPr>
          <p:nvPr>
            <p:ph type="body"/>
          </p:nvPr>
        </p:nvSpPr>
        <p:spPr>
          <a:xfrm>
            <a:off x="467424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84" name="PlaceHolder 4"/>
          <p:cNvSpPr>
            <a:spLocks noGrp="1"/>
          </p:cNvSpPr>
          <p:nvPr>
            <p:ph type="body"/>
          </p:nvPr>
        </p:nvSpPr>
        <p:spPr>
          <a:xfrm>
            <a:off x="45720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91" name="PlaceHolder 2"/>
          <p:cNvSpPr>
            <a:spLocks noGrp="1"/>
          </p:cNvSpPr>
          <p:nvPr>
            <p:ph type="subTitle"/>
          </p:nvPr>
        </p:nvSpPr>
        <p:spPr>
          <a:xfrm>
            <a:off x="457200" y="1203480"/>
            <a:ext cx="8229240" cy="2982960"/>
          </a:xfrm>
          <a:prstGeom prst="rect">
            <a:avLst/>
          </a:prstGeom>
        </p:spPr>
        <p:txBody>
          <a:bodyPr lIns="0" tIns="0" rIns="0" bIns="0" anchor="ctr"/>
          <a:lstStyle>
            <a:lvl1pPr>
              <a:defRPr>
                <a:latin typeface="微软雅黑" panose="020B0503020204020204" charset="-122"/>
              </a:defRPr>
            </a:lvl1pPr>
          </a:lstStyle>
          <a:p>
            <a:pPr algn="ctr"/>
            <a:endParaRPr lang="en-GB"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86" name="PlaceHolder 2"/>
          <p:cNvSpPr>
            <a:spLocks noGrp="1"/>
          </p:cNvSpPr>
          <p:nvPr>
            <p:ph type="body"/>
          </p:nvPr>
        </p:nvSpPr>
        <p:spPr>
          <a:xfrm>
            <a:off x="45720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87"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88" name="PlaceHolder 4"/>
          <p:cNvSpPr>
            <a:spLocks noGrp="1"/>
          </p:cNvSpPr>
          <p:nvPr>
            <p:ph type="body"/>
          </p:nvPr>
        </p:nvSpPr>
        <p:spPr>
          <a:xfrm>
            <a:off x="467424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90"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91"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92" name="PlaceHolder 4"/>
          <p:cNvSpPr>
            <a:spLocks noGrp="1"/>
          </p:cNvSpPr>
          <p:nvPr>
            <p:ph type="body"/>
          </p:nvPr>
        </p:nvSpPr>
        <p:spPr>
          <a:xfrm>
            <a:off x="457200" y="276192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94" name="PlaceHolder 2"/>
          <p:cNvSpPr>
            <a:spLocks noGrp="1"/>
          </p:cNvSpPr>
          <p:nvPr>
            <p:ph type="body"/>
          </p:nvPr>
        </p:nvSpPr>
        <p:spPr>
          <a:xfrm>
            <a:off x="457200" y="120348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95" name="PlaceHolder 3"/>
          <p:cNvSpPr>
            <a:spLocks noGrp="1"/>
          </p:cNvSpPr>
          <p:nvPr>
            <p:ph type="body"/>
          </p:nvPr>
        </p:nvSpPr>
        <p:spPr>
          <a:xfrm>
            <a:off x="457200" y="276192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97"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98"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99" name="PlaceHolder 4"/>
          <p:cNvSpPr>
            <a:spLocks noGrp="1"/>
          </p:cNvSpPr>
          <p:nvPr>
            <p:ph type="body"/>
          </p:nvPr>
        </p:nvSpPr>
        <p:spPr>
          <a:xfrm>
            <a:off x="45720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00" name="PlaceHolder 5"/>
          <p:cNvSpPr>
            <a:spLocks noGrp="1"/>
          </p:cNvSpPr>
          <p:nvPr>
            <p:ph type="body"/>
          </p:nvPr>
        </p:nvSpPr>
        <p:spPr>
          <a:xfrm>
            <a:off x="467424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02" name="PlaceHolder 2"/>
          <p:cNvSpPr>
            <a:spLocks noGrp="1"/>
          </p:cNvSpPr>
          <p:nvPr>
            <p:ph type="body"/>
          </p:nvPr>
        </p:nvSpPr>
        <p:spPr>
          <a:xfrm>
            <a:off x="45720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03" name="PlaceHolder 3"/>
          <p:cNvSpPr>
            <a:spLocks noGrp="1"/>
          </p:cNvSpPr>
          <p:nvPr>
            <p:ph type="body"/>
          </p:nvPr>
        </p:nvSpPr>
        <p:spPr>
          <a:xfrm>
            <a:off x="323964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04" name="PlaceHolder 4"/>
          <p:cNvSpPr>
            <a:spLocks noGrp="1"/>
          </p:cNvSpPr>
          <p:nvPr>
            <p:ph type="body"/>
          </p:nvPr>
        </p:nvSpPr>
        <p:spPr>
          <a:xfrm>
            <a:off x="602208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05" name="PlaceHolder 5"/>
          <p:cNvSpPr>
            <a:spLocks noGrp="1"/>
          </p:cNvSpPr>
          <p:nvPr>
            <p:ph type="body"/>
          </p:nvPr>
        </p:nvSpPr>
        <p:spPr>
          <a:xfrm>
            <a:off x="45720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06" name="PlaceHolder 6"/>
          <p:cNvSpPr>
            <a:spLocks noGrp="1"/>
          </p:cNvSpPr>
          <p:nvPr>
            <p:ph type="body"/>
          </p:nvPr>
        </p:nvSpPr>
        <p:spPr>
          <a:xfrm>
            <a:off x="323964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07" name="PlaceHolder 7"/>
          <p:cNvSpPr>
            <a:spLocks noGrp="1"/>
          </p:cNvSpPr>
          <p:nvPr>
            <p:ph type="body"/>
          </p:nvPr>
        </p:nvSpPr>
        <p:spPr>
          <a:xfrm>
            <a:off x="602208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55" name="PlaceHolder 2"/>
          <p:cNvSpPr>
            <a:spLocks noGrp="1"/>
          </p:cNvSpPr>
          <p:nvPr>
            <p:ph type="subTitle"/>
          </p:nvPr>
        </p:nvSpPr>
        <p:spPr>
          <a:xfrm>
            <a:off x="457200" y="1203480"/>
            <a:ext cx="8229240" cy="2982960"/>
          </a:xfrm>
          <a:prstGeom prst="rect">
            <a:avLst/>
          </a:prstGeom>
        </p:spPr>
        <p:txBody>
          <a:bodyPr lIns="0" tIns="0" rIns="0" bIns="0" anchor="ctr"/>
          <a:lstStyle>
            <a:lvl1pPr>
              <a:defRPr>
                <a:latin typeface="微软雅黑" panose="020B0503020204020204" charset="-122"/>
              </a:defRPr>
            </a:lvl1pPr>
          </a:lstStyle>
          <a:p>
            <a:pPr algn="ctr"/>
            <a:endParaRPr lang="en-GB"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57" name="PlaceHolder 2"/>
          <p:cNvSpPr>
            <a:spLocks noGrp="1"/>
          </p:cNvSpPr>
          <p:nvPr>
            <p:ph type="body"/>
          </p:nvPr>
        </p:nvSpPr>
        <p:spPr>
          <a:xfrm>
            <a:off x="457200" y="1203480"/>
            <a:ext cx="822924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59" name="PlaceHolder 2"/>
          <p:cNvSpPr>
            <a:spLocks noGrp="1"/>
          </p:cNvSpPr>
          <p:nvPr>
            <p:ph type="body"/>
          </p:nvPr>
        </p:nvSpPr>
        <p:spPr>
          <a:xfrm>
            <a:off x="45720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60" name="PlaceHolder 3"/>
          <p:cNvSpPr>
            <a:spLocks noGrp="1"/>
          </p:cNvSpPr>
          <p:nvPr>
            <p:ph type="body"/>
          </p:nvPr>
        </p:nvSpPr>
        <p:spPr>
          <a:xfrm>
            <a:off x="467424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93" name="PlaceHolder 2"/>
          <p:cNvSpPr>
            <a:spLocks noGrp="1"/>
          </p:cNvSpPr>
          <p:nvPr>
            <p:ph type="body"/>
          </p:nvPr>
        </p:nvSpPr>
        <p:spPr>
          <a:xfrm>
            <a:off x="457200" y="1203480"/>
            <a:ext cx="822924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p:spPr>
        <p:txBody>
          <a:bodyPr lIns="0" tIns="0" rIns="0" bIns="0" anchor="ctr"/>
          <a:lstStyle>
            <a:lvl1pPr>
              <a:defRPr>
                <a:latin typeface="微软雅黑" panose="020B0503020204020204" charset="-122"/>
              </a:defRPr>
            </a:lvl1pPr>
          </a:lstStyle>
          <a:p>
            <a:pPr algn="ctr"/>
            <a:endParaRPr lang="en-GB"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64"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65" name="PlaceHolder 3"/>
          <p:cNvSpPr>
            <a:spLocks noGrp="1"/>
          </p:cNvSpPr>
          <p:nvPr>
            <p:ph type="body"/>
          </p:nvPr>
        </p:nvSpPr>
        <p:spPr>
          <a:xfrm>
            <a:off x="467424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66" name="PlaceHolder 4"/>
          <p:cNvSpPr>
            <a:spLocks noGrp="1"/>
          </p:cNvSpPr>
          <p:nvPr>
            <p:ph type="body"/>
          </p:nvPr>
        </p:nvSpPr>
        <p:spPr>
          <a:xfrm>
            <a:off x="45720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68" name="PlaceHolder 2"/>
          <p:cNvSpPr>
            <a:spLocks noGrp="1"/>
          </p:cNvSpPr>
          <p:nvPr>
            <p:ph type="body"/>
          </p:nvPr>
        </p:nvSpPr>
        <p:spPr>
          <a:xfrm>
            <a:off x="45720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69"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70" name="PlaceHolder 4"/>
          <p:cNvSpPr>
            <a:spLocks noGrp="1"/>
          </p:cNvSpPr>
          <p:nvPr>
            <p:ph type="body"/>
          </p:nvPr>
        </p:nvSpPr>
        <p:spPr>
          <a:xfrm>
            <a:off x="467424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72"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73"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74" name="PlaceHolder 4"/>
          <p:cNvSpPr>
            <a:spLocks noGrp="1"/>
          </p:cNvSpPr>
          <p:nvPr>
            <p:ph type="body"/>
          </p:nvPr>
        </p:nvSpPr>
        <p:spPr>
          <a:xfrm>
            <a:off x="457200" y="276192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76" name="PlaceHolder 2"/>
          <p:cNvSpPr>
            <a:spLocks noGrp="1"/>
          </p:cNvSpPr>
          <p:nvPr>
            <p:ph type="body"/>
          </p:nvPr>
        </p:nvSpPr>
        <p:spPr>
          <a:xfrm>
            <a:off x="457200" y="120348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77" name="PlaceHolder 3"/>
          <p:cNvSpPr>
            <a:spLocks noGrp="1"/>
          </p:cNvSpPr>
          <p:nvPr>
            <p:ph type="body"/>
          </p:nvPr>
        </p:nvSpPr>
        <p:spPr>
          <a:xfrm>
            <a:off x="457200" y="276192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79"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0"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1" name="PlaceHolder 4"/>
          <p:cNvSpPr>
            <a:spLocks noGrp="1"/>
          </p:cNvSpPr>
          <p:nvPr>
            <p:ph type="body"/>
          </p:nvPr>
        </p:nvSpPr>
        <p:spPr>
          <a:xfrm>
            <a:off x="45720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2" name="PlaceHolder 5"/>
          <p:cNvSpPr>
            <a:spLocks noGrp="1"/>
          </p:cNvSpPr>
          <p:nvPr>
            <p:ph type="body"/>
          </p:nvPr>
        </p:nvSpPr>
        <p:spPr>
          <a:xfrm>
            <a:off x="467424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284" name="PlaceHolder 2"/>
          <p:cNvSpPr>
            <a:spLocks noGrp="1"/>
          </p:cNvSpPr>
          <p:nvPr>
            <p:ph type="body"/>
          </p:nvPr>
        </p:nvSpPr>
        <p:spPr>
          <a:xfrm>
            <a:off x="45720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5" name="PlaceHolder 3"/>
          <p:cNvSpPr>
            <a:spLocks noGrp="1"/>
          </p:cNvSpPr>
          <p:nvPr>
            <p:ph type="body"/>
          </p:nvPr>
        </p:nvSpPr>
        <p:spPr>
          <a:xfrm>
            <a:off x="323964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6" name="PlaceHolder 4"/>
          <p:cNvSpPr>
            <a:spLocks noGrp="1"/>
          </p:cNvSpPr>
          <p:nvPr>
            <p:ph type="body"/>
          </p:nvPr>
        </p:nvSpPr>
        <p:spPr>
          <a:xfrm>
            <a:off x="6022080" y="120348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7" name="PlaceHolder 5"/>
          <p:cNvSpPr>
            <a:spLocks noGrp="1"/>
          </p:cNvSpPr>
          <p:nvPr>
            <p:ph type="body"/>
          </p:nvPr>
        </p:nvSpPr>
        <p:spPr>
          <a:xfrm>
            <a:off x="45720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8" name="PlaceHolder 6"/>
          <p:cNvSpPr>
            <a:spLocks noGrp="1"/>
          </p:cNvSpPr>
          <p:nvPr>
            <p:ph type="body"/>
          </p:nvPr>
        </p:nvSpPr>
        <p:spPr>
          <a:xfrm>
            <a:off x="323964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289" name="PlaceHolder 7"/>
          <p:cNvSpPr>
            <a:spLocks noGrp="1"/>
          </p:cNvSpPr>
          <p:nvPr>
            <p:ph type="body"/>
          </p:nvPr>
        </p:nvSpPr>
        <p:spPr>
          <a:xfrm>
            <a:off x="6022080" y="2761920"/>
            <a:ext cx="26496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tIns="0" rIns="0" bIns="0" anchor="ctr"/>
          <a:lstStyle>
            <a:lvl1pPr>
              <a:defRPr>
                <a:latin typeface="微软雅黑" panose="020B0503020204020204" charset="-122"/>
              </a:defRPr>
            </a:lvl1pPr>
          </a:lstStyle>
          <a:p>
            <a:pPr algn="ctr"/>
            <a:endParaRPr lang="en-GB"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01" name="PlaceHolder 3"/>
          <p:cNvSpPr>
            <a:spLocks noGrp="1"/>
          </p:cNvSpPr>
          <p:nvPr>
            <p:ph type="body"/>
          </p:nvPr>
        </p:nvSpPr>
        <p:spPr>
          <a:xfrm>
            <a:off x="467424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02" name="PlaceHolder 4"/>
          <p:cNvSpPr>
            <a:spLocks noGrp="1"/>
          </p:cNvSpPr>
          <p:nvPr>
            <p:ph type="body"/>
          </p:nvPr>
        </p:nvSpPr>
        <p:spPr>
          <a:xfrm>
            <a:off x="45720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06" name="PlaceHolder 4"/>
          <p:cNvSpPr>
            <a:spLocks noGrp="1"/>
          </p:cNvSpPr>
          <p:nvPr>
            <p:ph type="body"/>
          </p:nvPr>
        </p:nvSpPr>
        <p:spPr>
          <a:xfrm>
            <a:off x="4674240" y="276192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lvl1pPr>
              <a:defRPr>
                <a:latin typeface="微软雅黑" panose="020B0503020204020204" charset="-122"/>
              </a:defRPr>
            </a:lvl1pPr>
          </a:lstStyle>
          <a:p>
            <a:pPr algn="ctr"/>
            <a:endParaRPr lang="en-GB" sz="4400" b="0" strike="noStrike" spc="-1">
              <a:latin typeface="Arial" panose="020B0604020202020204"/>
            </a:endParaRPr>
          </a:p>
        </p:txBody>
      </p:sp>
      <p:sp>
        <p:nvSpPr>
          <p:cNvPr id="108" name="PlaceHolder 2"/>
          <p:cNvSpPr>
            <a:spLocks noGrp="1"/>
          </p:cNvSpPr>
          <p:nvPr>
            <p:ph type="body"/>
          </p:nvPr>
        </p:nvSpPr>
        <p:spPr>
          <a:xfrm>
            <a:off x="45720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09" name="PlaceHolder 3"/>
          <p:cNvSpPr>
            <a:spLocks noGrp="1"/>
          </p:cNvSpPr>
          <p:nvPr>
            <p:ph type="body"/>
          </p:nvPr>
        </p:nvSpPr>
        <p:spPr>
          <a:xfrm>
            <a:off x="4674240" y="1203480"/>
            <a:ext cx="401580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
        <p:nvSpPr>
          <p:cNvPr id="110" name="PlaceHolder 4"/>
          <p:cNvSpPr>
            <a:spLocks noGrp="1"/>
          </p:cNvSpPr>
          <p:nvPr>
            <p:ph type="body"/>
          </p:nvPr>
        </p:nvSpPr>
        <p:spPr>
          <a:xfrm>
            <a:off x="457200" y="2761920"/>
            <a:ext cx="8229240" cy="1422720"/>
          </a:xfrm>
          <a:prstGeom prst="rect">
            <a:avLst/>
          </a:prstGeom>
        </p:spPr>
        <p:txBody>
          <a:bodyPr lIns="0" tIns="0" rIns="0" bIns="0">
            <a:normAutofit/>
          </a:bodyPr>
          <a:lstStyle>
            <a:lvl1pPr>
              <a:defRPr>
                <a:latin typeface="微软雅黑" panose="020B0503020204020204" charset="-122"/>
              </a:defRPr>
            </a:lvl1pPr>
          </a:lstStyle>
          <a:p>
            <a:endParaRPr lang="en-GB"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emf"/><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emf"/><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 name="Group 1"/>
          <p:cNvGrpSpPr/>
          <p:nvPr/>
        </p:nvGrpSpPr>
        <p:grpSpPr>
          <a:xfrm>
            <a:off x="0" y="0"/>
            <a:ext cx="1172160" cy="1180440"/>
            <a:chOff x="0" y="0"/>
            <a:chExt cx="1172160" cy="1180440"/>
          </a:xfrm>
        </p:grpSpPr>
        <p:pic>
          <p:nvPicPr>
            <p:cNvPr id="91" name="Picture 2"/>
            <p:cNvPicPr/>
            <p:nvPr/>
          </p:nvPicPr>
          <p:blipFill>
            <a:blip r:embed="rId13"/>
            <a:stretch>
              <a:fillRect/>
            </a:stretch>
          </p:blipFill>
          <p:spPr>
            <a:xfrm>
              <a:off x="250200" y="249480"/>
              <a:ext cx="671760" cy="680400"/>
            </a:xfrm>
            <a:prstGeom prst="rect">
              <a:avLst/>
            </a:prstGeom>
            <a:ln>
              <a:noFill/>
            </a:ln>
          </p:spPr>
        </p:pic>
        <p:grpSp>
          <p:nvGrpSpPr>
            <p:cNvPr id="2" name="Group 2"/>
            <p:cNvGrpSpPr/>
            <p:nvPr/>
          </p:nvGrpSpPr>
          <p:grpSpPr>
            <a:xfrm>
              <a:off x="461160" y="0"/>
              <a:ext cx="249840" cy="249840"/>
              <a:chOff x="461160" y="0"/>
              <a:chExt cx="249840" cy="249840"/>
            </a:xfrm>
          </p:grpSpPr>
          <p:sp>
            <p:nvSpPr>
              <p:cNvPr id="3" name="CustomShape 3"/>
              <p:cNvSpPr/>
              <p:nvPr/>
            </p:nvSpPr>
            <p:spPr>
              <a:xfrm>
                <a:off x="46116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 name="CustomShape 4"/>
              <p:cNvSpPr/>
              <p:nvPr/>
            </p:nvSpPr>
            <p:spPr>
              <a:xfrm>
                <a:off x="46116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a:off x="46116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 name="CustomShape 6"/>
              <p:cNvSpPr/>
              <p:nvPr/>
            </p:nvSpPr>
            <p:spPr>
              <a:xfrm>
                <a:off x="54468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 name="CustomShape 7"/>
              <p:cNvSpPr/>
              <p:nvPr/>
            </p:nvSpPr>
            <p:spPr>
              <a:xfrm>
                <a:off x="62820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 name="CustomShape 8"/>
              <p:cNvSpPr/>
              <p:nvPr/>
            </p:nvSpPr>
            <p:spPr>
              <a:xfrm>
                <a:off x="54468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 name="CustomShape 9"/>
              <p:cNvSpPr/>
              <p:nvPr/>
            </p:nvSpPr>
            <p:spPr>
              <a:xfrm>
                <a:off x="62820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0" name="CustomShape 10"/>
              <p:cNvSpPr/>
              <p:nvPr/>
            </p:nvSpPr>
            <p:spPr>
              <a:xfrm>
                <a:off x="62820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1" name="CustomShape 11"/>
              <p:cNvSpPr/>
              <p:nvPr/>
            </p:nvSpPr>
            <p:spPr>
              <a:xfrm>
                <a:off x="54468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12" name="Group 12"/>
            <p:cNvGrpSpPr/>
            <p:nvPr/>
          </p:nvGrpSpPr>
          <p:grpSpPr>
            <a:xfrm>
              <a:off x="461160" y="930960"/>
              <a:ext cx="249840" cy="249480"/>
              <a:chOff x="461160" y="930960"/>
              <a:chExt cx="249840" cy="249480"/>
            </a:xfrm>
          </p:grpSpPr>
          <p:sp>
            <p:nvSpPr>
              <p:cNvPr id="13" name="CustomShape 13"/>
              <p:cNvSpPr/>
              <p:nvPr/>
            </p:nvSpPr>
            <p:spPr>
              <a:xfrm>
                <a:off x="46116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 name="CustomShape 14"/>
              <p:cNvSpPr/>
              <p:nvPr/>
            </p:nvSpPr>
            <p:spPr>
              <a:xfrm>
                <a:off x="46116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 name="CustomShape 15"/>
              <p:cNvSpPr/>
              <p:nvPr/>
            </p:nvSpPr>
            <p:spPr>
              <a:xfrm>
                <a:off x="46116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 name="CustomShape 16"/>
              <p:cNvSpPr/>
              <p:nvPr/>
            </p:nvSpPr>
            <p:spPr>
              <a:xfrm>
                <a:off x="54468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7" name="CustomShape 17"/>
              <p:cNvSpPr/>
              <p:nvPr/>
            </p:nvSpPr>
            <p:spPr>
              <a:xfrm>
                <a:off x="62820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8" name="CustomShape 18"/>
              <p:cNvSpPr/>
              <p:nvPr/>
            </p:nvSpPr>
            <p:spPr>
              <a:xfrm>
                <a:off x="54468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9" name="CustomShape 19"/>
              <p:cNvSpPr/>
              <p:nvPr/>
            </p:nvSpPr>
            <p:spPr>
              <a:xfrm>
                <a:off x="62820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0" name="CustomShape 20"/>
              <p:cNvSpPr/>
              <p:nvPr/>
            </p:nvSpPr>
            <p:spPr>
              <a:xfrm>
                <a:off x="62820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 name="CustomShape 21"/>
              <p:cNvSpPr/>
              <p:nvPr/>
            </p:nvSpPr>
            <p:spPr>
              <a:xfrm>
                <a:off x="54468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22" name="Group 22"/>
            <p:cNvGrpSpPr/>
            <p:nvPr/>
          </p:nvGrpSpPr>
          <p:grpSpPr>
            <a:xfrm>
              <a:off x="0" y="464760"/>
              <a:ext cx="249480" cy="249840"/>
              <a:chOff x="0" y="464760"/>
              <a:chExt cx="249480" cy="249840"/>
            </a:xfrm>
          </p:grpSpPr>
          <p:sp>
            <p:nvSpPr>
              <p:cNvPr id="23" name="CustomShape 23"/>
              <p:cNvSpPr/>
              <p:nvPr/>
            </p:nvSpPr>
            <p:spPr>
              <a:xfrm>
                <a:off x="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 name="CustomShape 24"/>
              <p:cNvSpPr/>
              <p:nvPr/>
            </p:nvSpPr>
            <p:spPr>
              <a:xfrm>
                <a:off x="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5" name="CustomShape 25"/>
              <p:cNvSpPr/>
              <p:nvPr/>
            </p:nvSpPr>
            <p:spPr>
              <a:xfrm>
                <a:off x="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6" name="CustomShape 26"/>
              <p:cNvSpPr/>
              <p:nvPr/>
            </p:nvSpPr>
            <p:spPr>
              <a:xfrm>
                <a:off x="8352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7" name="CustomShape 27"/>
              <p:cNvSpPr/>
              <p:nvPr/>
            </p:nvSpPr>
            <p:spPr>
              <a:xfrm>
                <a:off x="166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8" name="CustomShape 28"/>
              <p:cNvSpPr/>
              <p:nvPr/>
            </p:nvSpPr>
            <p:spPr>
              <a:xfrm>
                <a:off x="8352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9" name="CustomShape 29"/>
              <p:cNvSpPr/>
              <p:nvPr/>
            </p:nvSpPr>
            <p:spPr>
              <a:xfrm>
                <a:off x="166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0" name="CustomShape 30"/>
              <p:cNvSpPr/>
              <p:nvPr/>
            </p:nvSpPr>
            <p:spPr>
              <a:xfrm>
                <a:off x="166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1" name="CustomShape 31"/>
              <p:cNvSpPr/>
              <p:nvPr/>
            </p:nvSpPr>
            <p:spPr>
              <a:xfrm>
                <a:off x="8352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32" name="Group 32"/>
            <p:cNvGrpSpPr/>
            <p:nvPr/>
          </p:nvGrpSpPr>
          <p:grpSpPr>
            <a:xfrm>
              <a:off x="922680" y="464760"/>
              <a:ext cx="249480" cy="249840"/>
              <a:chOff x="922680" y="464760"/>
              <a:chExt cx="249480" cy="249840"/>
            </a:xfrm>
          </p:grpSpPr>
          <p:sp>
            <p:nvSpPr>
              <p:cNvPr id="33" name="CustomShape 33"/>
              <p:cNvSpPr/>
              <p:nvPr/>
            </p:nvSpPr>
            <p:spPr>
              <a:xfrm>
                <a:off x="922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4" name="CustomShape 34"/>
              <p:cNvSpPr/>
              <p:nvPr/>
            </p:nvSpPr>
            <p:spPr>
              <a:xfrm>
                <a:off x="922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5" name="CustomShape 35"/>
              <p:cNvSpPr/>
              <p:nvPr/>
            </p:nvSpPr>
            <p:spPr>
              <a:xfrm>
                <a:off x="922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6" name="CustomShape 36"/>
              <p:cNvSpPr/>
              <p:nvPr/>
            </p:nvSpPr>
            <p:spPr>
              <a:xfrm>
                <a:off x="100584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7" name="CustomShape 37"/>
              <p:cNvSpPr/>
              <p:nvPr/>
            </p:nvSpPr>
            <p:spPr>
              <a:xfrm>
                <a:off x="108936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8" name="CustomShape 38"/>
              <p:cNvSpPr/>
              <p:nvPr/>
            </p:nvSpPr>
            <p:spPr>
              <a:xfrm>
                <a:off x="100584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9" name="CustomShape 39"/>
              <p:cNvSpPr/>
              <p:nvPr/>
            </p:nvSpPr>
            <p:spPr>
              <a:xfrm>
                <a:off x="108936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0" name="CustomShape 40"/>
              <p:cNvSpPr/>
              <p:nvPr/>
            </p:nvSpPr>
            <p:spPr>
              <a:xfrm>
                <a:off x="108936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1" name="CustomShape 41"/>
              <p:cNvSpPr/>
              <p:nvPr/>
            </p:nvSpPr>
            <p:spPr>
              <a:xfrm>
                <a:off x="100584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42" name="Line 42"/>
          <p:cNvSpPr/>
          <p:nvPr/>
        </p:nvSpPr>
        <p:spPr>
          <a:xfrm>
            <a:off x="1625400" y="27255600"/>
            <a:ext cx="39578040" cy="360"/>
          </a:xfrm>
          <a:prstGeom prst="line">
            <a:avLst/>
          </a:prstGeom>
          <a:ln w="57240">
            <a:solidFill>
              <a:schemeClr val="accent1"/>
            </a:solidFill>
            <a:round/>
          </a:ln>
        </p:spPr>
        <p:style>
          <a:lnRef idx="1">
            <a:schemeClr val="accent1"/>
          </a:lnRef>
          <a:fillRef idx="0">
            <a:schemeClr val="accent1"/>
          </a:fillRef>
          <a:effectRef idx="0">
            <a:schemeClr val="accent1"/>
          </a:effectRef>
          <a:fontRef idx="minor"/>
        </p:style>
      </p:sp>
      <p:sp>
        <p:nvSpPr>
          <p:cNvPr id="43" name="Line 43"/>
          <p:cNvSpPr/>
          <p:nvPr/>
        </p:nvSpPr>
        <p:spPr>
          <a:xfrm>
            <a:off x="247320" y="4891680"/>
            <a:ext cx="8645760" cy="3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pic>
        <p:nvPicPr>
          <p:cNvPr id="44" name="Bildobjekt 18"/>
          <p:cNvPicPr/>
          <p:nvPr/>
        </p:nvPicPr>
        <p:blipFill>
          <a:blip r:embed="rId14"/>
          <a:srcRect l="27231" t="40906" r="20988" b="17530"/>
          <a:stretch>
            <a:fillRect/>
          </a:stretch>
        </p:blipFill>
        <p:spPr>
          <a:xfrm>
            <a:off x="250920" y="2542680"/>
            <a:ext cx="8641800" cy="2425680"/>
          </a:xfrm>
          <a:prstGeom prst="rect">
            <a:avLst/>
          </a:prstGeom>
          <a:ln>
            <a:noFill/>
          </a:ln>
        </p:spPr>
      </p:pic>
      <p:grpSp>
        <p:nvGrpSpPr>
          <p:cNvPr id="45" name="Group 44"/>
          <p:cNvGrpSpPr/>
          <p:nvPr/>
        </p:nvGrpSpPr>
        <p:grpSpPr>
          <a:xfrm>
            <a:off x="0" y="0"/>
            <a:ext cx="1172160" cy="1180440"/>
            <a:chOff x="0" y="0"/>
            <a:chExt cx="1172160" cy="1180440"/>
          </a:xfrm>
        </p:grpSpPr>
        <p:pic>
          <p:nvPicPr>
            <p:cNvPr id="46" name="Picture 2"/>
            <p:cNvPicPr/>
            <p:nvPr/>
          </p:nvPicPr>
          <p:blipFill>
            <a:blip r:embed="rId13"/>
            <a:stretch>
              <a:fillRect/>
            </a:stretch>
          </p:blipFill>
          <p:spPr>
            <a:xfrm>
              <a:off x="250200" y="249480"/>
              <a:ext cx="671760" cy="680400"/>
            </a:xfrm>
            <a:prstGeom prst="rect">
              <a:avLst/>
            </a:prstGeom>
            <a:ln>
              <a:noFill/>
            </a:ln>
          </p:spPr>
        </p:pic>
        <p:grpSp>
          <p:nvGrpSpPr>
            <p:cNvPr id="47" name="Group 45"/>
            <p:cNvGrpSpPr/>
            <p:nvPr/>
          </p:nvGrpSpPr>
          <p:grpSpPr>
            <a:xfrm>
              <a:off x="461160" y="0"/>
              <a:ext cx="249840" cy="249840"/>
              <a:chOff x="461160" y="0"/>
              <a:chExt cx="249840" cy="249840"/>
            </a:xfrm>
          </p:grpSpPr>
          <p:sp>
            <p:nvSpPr>
              <p:cNvPr id="48" name="CustomShape 46"/>
              <p:cNvSpPr/>
              <p:nvPr/>
            </p:nvSpPr>
            <p:spPr>
              <a:xfrm>
                <a:off x="46116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9" name="CustomShape 47"/>
              <p:cNvSpPr/>
              <p:nvPr/>
            </p:nvSpPr>
            <p:spPr>
              <a:xfrm>
                <a:off x="46116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 name="CustomShape 48"/>
              <p:cNvSpPr/>
              <p:nvPr/>
            </p:nvSpPr>
            <p:spPr>
              <a:xfrm>
                <a:off x="46116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1" name="CustomShape 49"/>
              <p:cNvSpPr/>
              <p:nvPr/>
            </p:nvSpPr>
            <p:spPr>
              <a:xfrm>
                <a:off x="54468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2" name="CustomShape 50"/>
              <p:cNvSpPr/>
              <p:nvPr/>
            </p:nvSpPr>
            <p:spPr>
              <a:xfrm>
                <a:off x="62820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3" name="CustomShape 51"/>
              <p:cNvSpPr/>
              <p:nvPr/>
            </p:nvSpPr>
            <p:spPr>
              <a:xfrm>
                <a:off x="54468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4" name="CustomShape 52"/>
              <p:cNvSpPr/>
              <p:nvPr/>
            </p:nvSpPr>
            <p:spPr>
              <a:xfrm>
                <a:off x="62820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5" name="CustomShape 53"/>
              <p:cNvSpPr/>
              <p:nvPr/>
            </p:nvSpPr>
            <p:spPr>
              <a:xfrm>
                <a:off x="62820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6" name="CustomShape 54"/>
              <p:cNvSpPr/>
              <p:nvPr/>
            </p:nvSpPr>
            <p:spPr>
              <a:xfrm>
                <a:off x="54468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57" name="Group 55"/>
            <p:cNvGrpSpPr/>
            <p:nvPr/>
          </p:nvGrpSpPr>
          <p:grpSpPr>
            <a:xfrm>
              <a:off x="461160" y="930960"/>
              <a:ext cx="249840" cy="249480"/>
              <a:chOff x="461160" y="930960"/>
              <a:chExt cx="249840" cy="249480"/>
            </a:xfrm>
          </p:grpSpPr>
          <p:sp>
            <p:nvSpPr>
              <p:cNvPr id="58" name="CustomShape 56"/>
              <p:cNvSpPr/>
              <p:nvPr/>
            </p:nvSpPr>
            <p:spPr>
              <a:xfrm>
                <a:off x="46116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9" name="CustomShape 57"/>
              <p:cNvSpPr/>
              <p:nvPr/>
            </p:nvSpPr>
            <p:spPr>
              <a:xfrm>
                <a:off x="46116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0" name="CustomShape 58"/>
              <p:cNvSpPr/>
              <p:nvPr/>
            </p:nvSpPr>
            <p:spPr>
              <a:xfrm>
                <a:off x="46116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1" name="CustomShape 59"/>
              <p:cNvSpPr/>
              <p:nvPr/>
            </p:nvSpPr>
            <p:spPr>
              <a:xfrm>
                <a:off x="54468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2" name="CustomShape 60"/>
              <p:cNvSpPr/>
              <p:nvPr/>
            </p:nvSpPr>
            <p:spPr>
              <a:xfrm>
                <a:off x="62820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3" name="CustomShape 61"/>
              <p:cNvSpPr/>
              <p:nvPr/>
            </p:nvSpPr>
            <p:spPr>
              <a:xfrm>
                <a:off x="54468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4" name="CustomShape 62"/>
              <p:cNvSpPr/>
              <p:nvPr/>
            </p:nvSpPr>
            <p:spPr>
              <a:xfrm>
                <a:off x="62820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5" name="CustomShape 63"/>
              <p:cNvSpPr/>
              <p:nvPr/>
            </p:nvSpPr>
            <p:spPr>
              <a:xfrm>
                <a:off x="62820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6" name="CustomShape 64"/>
              <p:cNvSpPr/>
              <p:nvPr/>
            </p:nvSpPr>
            <p:spPr>
              <a:xfrm>
                <a:off x="54468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67" name="Group 65"/>
            <p:cNvGrpSpPr/>
            <p:nvPr/>
          </p:nvGrpSpPr>
          <p:grpSpPr>
            <a:xfrm>
              <a:off x="0" y="464760"/>
              <a:ext cx="249480" cy="249840"/>
              <a:chOff x="0" y="464760"/>
              <a:chExt cx="249480" cy="249840"/>
            </a:xfrm>
          </p:grpSpPr>
          <p:sp>
            <p:nvSpPr>
              <p:cNvPr id="68" name="CustomShape 66"/>
              <p:cNvSpPr/>
              <p:nvPr/>
            </p:nvSpPr>
            <p:spPr>
              <a:xfrm>
                <a:off x="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9" name="CustomShape 67"/>
              <p:cNvSpPr/>
              <p:nvPr/>
            </p:nvSpPr>
            <p:spPr>
              <a:xfrm>
                <a:off x="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0" name="CustomShape 68"/>
              <p:cNvSpPr/>
              <p:nvPr/>
            </p:nvSpPr>
            <p:spPr>
              <a:xfrm>
                <a:off x="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1" name="CustomShape 69"/>
              <p:cNvSpPr/>
              <p:nvPr/>
            </p:nvSpPr>
            <p:spPr>
              <a:xfrm>
                <a:off x="8352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2" name="CustomShape 70"/>
              <p:cNvSpPr/>
              <p:nvPr/>
            </p:nvSpPr>
            <p:spPr>
              <a:xfrm>
                <a:off x="166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3" name="CustomShape 71"/>
              <p:cNvSpPr/>
              <p:nvPr/>
            </p:nvSpPr>
            <p:spPr>
              <a:xfrm>
                <a:off x="8352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4" name="CustomShape 72"/>
              <p:cNvSpPr/>
              <p:nvPr/>
            </p:nvSpPr>
            <p:spPr>
              <a:xfrm>
                <a:off x="166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5" name="CustomShape 73"/>
              <p:cNvSpPr/>
              <p:nvPr/>
            </p:nvSpPr>
            <p:spPr>
              <a:xfrm>
                <a:off x="166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6" name="CustomShape 74"/>
              <p:cNvSpPr/>
              <p:nvPr/>
            </p:nvSpPr>
            <p:spPr>
              <a:xfrm>
                <a:off x="8352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77" name="Group 75"/>
            <p:cNvGrpSpPr/>
            <p:nvPr/>
          </p:nvGrpSpPr>
          <p:grpSpPr>
            <a:xfrm>
              <a:off x="922680" y="464760"/>
              <a:ext cx="249480" cy="249840"/>
              <a:chOff x="922680" y="464760"/>
              <a:chExt cx="249480" cy="249840"/>
            </a:xfrm>
          </p:grpSpPr>
          <p:sp>
            <p:nvSpPr>
              <p:cNvPr id="78" name="CustomShape 76"/>
              <p:cNvSpPr/>
              <p:nvPr/>
            </p:nvSpPr>
            <p:spPr>
              <a:xfrm>
                <a:off x="922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9" name="CustomShape 77"/>
              <p:cNvSpPr/>
              <p:nvPr/>
            </p:nvSpPr>
            <p:spPr>
              <a:xfrm>
                <a:off x="922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0" name="CustomShape 78"/>
              <p:cNvSpPr/>
              <p:nvPr/>
            </p:nvSpPr>
            <p:spPr>
              <a:xfrm>
                <a:off x="922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1" name="CustomShape 79"/>
              <p:cNvSpPr/>
              <p:nvPr/>
            </p:nvSpPr>
            <p:spPr>
              <a:xfrm>
                <a:off x="100584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2" name="CustomShape 80"/>
              <p:cNvSpPr/>
              <p:nvPr/>
            </p:nvSpPr>
            <p:spPr>
              <a:xfrm>
                <a:off x="108936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3" name="CustomShape 81"/>
              <p:cNvSpPr/>
              <p:nvPr/>
            </p:nvSpPr>
            <p:spPr>
              <a:xfrm>
                <a:off x="100584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4" name="CustomShape 82"/>
              <p:cNvSpPr/>
              <p:nvPr/>
            </p:nvSpPr>
            <p:spPr>
              <a:xfrm>
                <a:off x="108936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5" name="CustomShape 83"/>
              <p:cNvSpPr/>
              <p:nvPr/>
            </p:nvSpPr>
            <p:spPr>
              <a:xfrm>
                <a:off x="108936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6" name="CustomShape 84"/>
              <p:cNvSpPr/>
              <p:nvPr/>
            </p:nvSpPr>
            <p:spPr>
              <a:xfrm>
                <a:off x="100584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87" name="Line 85"/>
          <p:cNvSpPr/>
          <p:nvPr/>
        </p:nvSpPr>
        <p:spPr>
          <a:xfrm>
            <a:off x="247320" y="4891680"/>
            <a:ext cx="8645760" cy="3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sp>
        <p:nvSpPr>
          <p:cNvPr id="88" name="PlaceHolder 86"/>
          <p:cNvSpPr>
            <a:spLocks noGrp="1"/>
          </p:cNvSpPr>
          <p:nvPr>
            <p:ph type="title"/>
          </p:nvPr>
        </p:nvSpPr>
        <p:spPr>
          <a:xfrm>
            <a:off x="457200" y="205200"/>
            <a:ext cx="8229240" cy="858600"/>
          </a:xfrm>
          <a:prstGeom prst="rect">
            <a:avLst/>
          </a:prstGeom>
        </p:spPr>
        <p:txBody>
          <a:bodyPr lIns="0" tIns="0" rIns="0" bIns="0" anchor="ctr"/>
          <a:lstStyle/>
          <a:p>
            <a:pPr algn="ctr"/>
            <a:r>
              <a:rPr lang="en-GB" sz="4400" b="0" strike="noStrike" spc="-1">
                <a:latin typeface="Arial" panose="020B0604020202020204"/>
              </a:rPr>
              <a:t>Click to edit the title text format</a:t>
            </a:r>
            <a:endParaRPr lang="en-GB" sz="4400" b="0" strike="noStrike" spc="-1">
              <a:latin typeface="Arial" panose="020B0604020202020204"/>
            </a:endParaRPr>
          </a:p>
        </p:txBody>
      </p:sp>
      <p:sp>
        <p:nvSpPr>
          <p:cNvPr id="89" name="PlaceHolder 87"/>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GB" sz="3200" b="0" strike="noStrike" spc="-1">
                <a:latin typeface="Arial" panose="020B0604020202020204"/>
              </a:rPr>
              <a:t>Click to edit the outline text format</a:t>
            </a:r>
            <a:endParaRPr lang="en-GB"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GB" sz="2800" b="0" strike="noStrike" spc="-1">
                <a:latin typeface="Arial" panose="020B0604020202020204"/>
              </a:rPr>
              <a:t>Second Outline Level</a:t>
            </a:r>
            <a:endParaRPr lang="en-GB"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GB" sz="2400" b="0" strike="noStrike" spc="-1">
                <a:latin typeface="Arial" panose="020B0604020202020204"/>
              </a:rPr>
              <a:t>Third Outline Level</a:t>
            </a:r>
            <a:endParaRPr lang="en-GB"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GB" sz="2000" b="0" strike="noStrike" spc="-1">
                <a:latin typeface="Arial" panose="020B0604020202020204"/>
              </a:rPr>
              <a:t>Fourth Outline Level</a:t>
            </a:r>
            <a:endParaRPr lang="en-GB"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Fifth Outline Level</a:t>
            </a:r>
            <a:endParaRPr lang="en-GB"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Sixth Outline Level</a:t>
            </a:r>
            <a:endParaRPr lang="en-GB"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Seventh Outline Level</a:t>
            </a:r>
            <a:endParaRPr lang="en-GB"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mj-ea"/>
          <a:cs typeface="+mj-cs"/>
          <a:sym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mn-ea"/>
          <a:cs typeface="+mn-cs"/>
          <a:sym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mn-ea"/>
          <a:cs typeface="+mn-cs"/>
          <a:sym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mn-ea"/>
          <a:cs typeface="+mn-cs"/>
          <a:sym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 name="Group 1"/>
          <p:cNvGrpSpPr/>
          <p:nvPr/>
        </p:nvGrpSpPr>
        <p:grpSpPr>
          <a:xfrm>
            <a:off x="0" y="0"/>
            <a:ext cx="1172160" cy="1180440"/>
            <a:chOff x="0" y="0"/>
            <a:chExt cx="1172160" cy="1180440"/>
          </a:xfrm>
        </p:grpSpPr>
        <p:pic>
          <p:nvPicPr>
            <p:cNvPr id="127" name="Picture 2"/>
            <p:cNvPicPr/>
            <p:nvPr/>
          </p:nvPicPr>
          <p:blipFill>
            <a:blip r:embed="rId13"/>
            <a:stretch>
              <a:fillRect/>
            </a:stretch>
          </p:blipFill>
          <p:spPr>
            <a:xfrm>
              <a:off x="250200" y="249480"/>
              <a:ext cx="671760" cy="680400"/>
            </a:xfrm>
            <a:prstGeom prst="rect">
              <a:avLst/>
            </a:prstGeom>
            <a:ln>
              <a:noFill/>
            </a:ln>
          </p:spPr>
        </p:pic>
        <p:grpSp>
          <p:nvGrpSpPr>
            <p:cNvPr id="128" name="Group 2"/>
            <p:cNvGrpSpPr/>
            <p:nvPr/>
          </p:nvGrpSpPr>
          <p:grpSpPr>
            <a:xfrm>
              <a:off x="461160" y="0"/>
              <a:ext cx="249840" cy="249840"/>
              <a:chOff x="461160" y="0"/>
              <a:chExt cx="249840" cy="249840"/>
            </a:xfrm>
          </p:grpSpPr>
          <p:sp>
            <p:nvSpPr>
              <p:cNvPr id="129" name="CustomShape 3"/>
              <p:cNvSpPr/>
              <p:nvPr/>
            </p:nvSpPr>
            <p:spPr>
              <a:xfrm>
                <a:off x="46116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0" name="CustomShape 4"/>
              <p:cNvSpPr/>
              <p:nvPr/>
            </p:nvSpPr>
            <p:spPr>
              <a:xfrm>
                <a:off x="46116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1" name="CustomShape 5"/>
              <p:cNvSpPr/>
              <p:nvPr/>
            </p:nvSpPr>
            <p:spPr>
              <a:xfrm>
                <a:off x="46116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2" name="CustomShape 6"/>
              <p:cNvSpPr/>
              <p:nvPr/>
            </p:nvSpPr>
            <p:spPr>
              <a:xfrm>
                <a:off x="54468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3" name="CustomShape 7"/>
              <p:cNvSpPr/>
              <p:nvPr/>
            </p:nvSpPr>
            <p:spPr>
              <a:xfrm>
                <a:off x="62820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4" name="CustomShape 8"/>
              <p:cNvSpPr/>
              <p:nvPr/>
            </p:nvSpPr>
            <p:spPr>
              <a:xfrm>
                <a:off x="54468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5" name="CustomShape 9"/>
              <p:cNvSpPr/>
              <p:nvPr/>
            </p:nvSpPr>
            <p:spPr>
              <a:xfrm>
                <a:off x="62820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6" name="CustomShape 10"/>
              <p:cNvSpPr/>
              <p:nvPr/>
            </p:nvSpPr>
            <p:spPr>
              <a:xfrm>
                <a:off x="62820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7" name="CustomShape 11"/>
              <p:cNvSpPr/>
              <p:nvPr/>
            </p:nvSpPr>
            <p:spPr>
              <a:xfrm>
                <a:off x="54468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138" name="Group 12"/>
            <p:cNvGrpSpPr/>
            <p:nvPr/>
          </p:nvGrpSpPr>
          <p:grpSpPr>
            <a:xfrm>
              <a:off x="461160" y="930960"/>
              <a:ext cx="249840" cy="249480"/>
              <a:chOff x="461160" y="930960"/>
              <a:chExt cx="249840" cy="249480"/>
            </a:xfrm>
          </p:grpSpPr>
          <p:sp>
            <p:nvSpPr>
              <p:cNvPr id="139" name="CustomShape 13"/>
              <p:cNvSpPr/>
              <p:nvPr/>
            </p:nvSpPr>
            <p:spPr>
              <a:xfrm>
                <a:off x="46116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0" name="CustomShape 14"/>
              <p:cNvSpPr/>
              <p:nvPr/>
            </p:nvSpPr>
            <p:spPr>
              <a:xfrm>
                <a:off x="46116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1" name="CustomShape 15"/>
              <p:cNvSpPr/>
              <p:nvPr/>
            </p:nvSpPr>
            <p:spPr>
              <a:xfrm>
                <a:off x="46116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2" name="CustomShape 16"/>
              <p:cNvSpPr/>
              <p:nvPr/>
            </p:nvSpPr>
            <p:spPr>
              <a:xfrm>
                <a:off x="54468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3" name="CustomShape 17"/>
              <p:cNvSpPr/>
              <p:nvPr/>
            </p:nvSpPr>
            <p:spPr>
              <a:xfrm>
                <a:off x="62820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4" name="CustomShape 18"/>
              <p:cNvSpPr/>
              <p:nvPr/>
            </p:nvSpPr>
            <p:spPr>
              <a:xfrm>
                <a:off x="54468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5" name="CustomShape 19"/>
              <p:cNvSpPr/>
              <p:nvPr/>
            </p:nvSpPr>
            <p:spPr>
              <a:xfrm>
                <a:off x="62820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6" name="CustomShape 20"/>
              <p:cNvSpPr/>
              <p:nvPr/>
            </p:nvSpPr>
            <p:spPr>
              <a:xfrm>
                <a:off x="62820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7" name="CustomShape 21"/>
              <p:cNvSpPr/>
              <p:nvPr/>
            </p:nvSpPr>
            <p:spPr>
              <a:xfrm>
                <a:off x="54468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148" name="Group 22"/>
            <p:cNvGrpSpPr/>
            <p:nvPr/>
          </p:nvGrpSpPr>
          <p:grpSpPr>
            <a:xfrm>
              <a:off x="0" y="464760"/>
              <a:ext cx="249480" cy="249840"/>
              <a:chOff x="0" y="464760"/>
              <a:chExt cx="249480" cy="249840"/>
            </a:xfrm>
          </p:grpSpPr>
          <p:sp>
            <p:nvSpPr>
              <p:cNvPr id="149" name="CustomShape 23"/>
              <p:cNvSpPr/>
              <p:nvPr/>
            </p:nvSpPr>
            <p:spPr>
              <a:xfrm>
                <a:off x="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0" name="CustomShape 24"/>
              <p:cNvSpPr/>
              <p:nvPr/>
            </p:nvSpPr>
            <p:spPr>
              <a:xfrm>
                <a:off x="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1" name="CustomShape 25"/>
              <p:cNvSpPr/>
              <p:nvPr/>
            </p:nvSpPr>
            <p:spPr>
              <a:xfrm>
                <a:off x="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2" name="CustomShape 26"/>
              <p:cNvSpPr/>
              <p:nvPr/>
            </p:nvSpPr>
            <p:spPr>
              <a:xfrm>
                <a:off x="8352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3" name="CustomShape 27"/>
              <p:cNvSpPr/>
              <p:nvPr/>
            </p:nvSpPr>
            <p:spPr>
              <a:xfrm>
                <a:off x="166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4" name="CustomShape 28"/>
              <p:cNvSpPr/>
              <p:nvPr/>
            </p:nvSpPr>
            <p:spPr>
              <a:xfrm>
                <a:off x="8352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5" name="CustomShape 29"/>
              <p:cNvSpPr/>
              <p:nvPr/>
            </p:nvSpPr>
            <p:spPr>
              <a:xfrm>
                <a:off x="166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6" name="CustomShape 30"/>
              <p:cNvSpPr/>
              <p:nvPr/>
            </p:nvSpPr>
            <p:spPr>
              <a:xfrm>
                <a:off x="166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7" name="CustomShape 31"/>
              <p:cNvSpPr/>
              <p:nvPr/>
            </p:nvSpPr>
            <p:spPr>
              <a:xfrm>
                <a:off x="8352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158" name="Group 32"/>
            <p:cNvGrpSpPr/>
            <p:nvPr/>
          </p:nvGrpSpPr>
          <p:grpSpPr>
            <a:xfrm>
              <a:off x="922680" y="464760"/>
              <a:ext cx="249480" cy="249840"/>
              <a:chOff x="922680" y="464760"/>
              <a:chExt cx="249480" cy="249840"/>
            </a:xfrm>
          </p:grpSpPr>
          <p:sp>
            <p:nvSpPr>
              <p:cNvPr id="159" name="CustomShape 33"/>
              <p:cNvSpPr/>
              <p:nvPr/>
            </p:nvSpPr>
            <p:spPr>
              <a:xfrm>
                <a:off x="922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0" name="CustomShape 34"/>
              <p:cNvSpPr/>
              <p:nvPr/>
            </p:nvSpPr>
            <p:spPr>
              <a:xfrm>
                <a:off x="922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1" name="CustomShape 35"/>
              <p:cNvSpPr/>
              <p:nvPr/>
            </p:nvSpPr>
            <p:spPr>
              <a:xfrm>
                <a:off x="922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2" name="CustomShape 36"/>
              <p:cNvSpPr/>
              <p:nvPr/>
            </p:nvSpPr>
            <p:spPr>
              <a:xfrm>
                <a:off x="100584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3" name="CustomShape 37"/>
              <p:cNvSpPr/>
              <p:nvPr/>
            </p:nvSpPr>
            <p:spPr>
              <a:xfrm>
                <a:off x="108936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4" name="CustomShape 38"/>
              <p:cNvSpPr/>
              <p:nvPr/>
            </p:nvSpPr>
            <p:spPr>
              <a:xfrm>
                <a:off x="100584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5" name="CustomShape 39"/>
              <p:cNvSpPr/>
              <p:nvPr/>
            </p:nvSpPr>
            <p:spPr>
              <a:xfrm>
                <a:off x="108936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6" name="CustomShape 40"/>
              <p:cNvSpPr/>
              <p:nvPr/>
            </p:nvSpPr>
            <p:spPr>
              <a:xfrm>
                <a:off x="108936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7" name="CustomShape 41"/>
              <p:cNvSpPr/>
              <p:nvPr/>
            </p:nvSpPr>
            <p:spPr>
              <a:xfrm>
                <a:off x="100584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168" name="Line 42"/>
          <p:cNvSpPr/>
          <p:nvPr/>
        </p:nvSpPr>
        <p:spPr>
          <a:xfrm>
            <a:off x="1625400" y="27255600"/>
            <a:ext cx="39578040" cy="360"/>
          </a:xfrm>
          <a:prstGeom prst="line">
            <a:avLst/>
          </a:prstGeom>
          <a:ln w="57240">
            <a:solidFill>
              <a:schemeClr val="accent1"/>
            </a:solidFill>
            <a:round/>
          </a:ln>
        </p:spPr>
        <p:style>
          <a:lnRef idx="1">
            <a:schemeClr val="accent1"/>
          </a:lnRef>
          <a:fillRef idx="0">
            <a:schemeClr val="accent1"/>
          </a:fillRef>
          <a:effectRef idx="0">
            <a:schemeClr val="accent1"/>
          </a:effectRef>
          <a:fontRef idx="minor"/>
        </p:style>
      </p:sp>
      <p:sp>
        <p:nvSpPr>
          <p:cNvPr id="169" name="Line 43"/>
          <p:cNvSpPr/>
          <p:nvPr/>
        </p:nvSpPr>
        <p:spPr>
          <a:xfrm>
            <a:off x="247320" y="4891680"/>
            <a:ext cx="8645760" cy="3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sp>
        <p:nvSpPr>
          <p:cNvPr id="170" name="PlaceHolder 44"/>
          <p:cNvSpPr>
            <a:spLocks noGrp="1"/>
          </p:cNvSpPr>
          <p:nvPr>
            <p:ph type="title"/>
          </p:nvPr>
        </p:nvSpPr>
        <p:spPr>
          <a:xfrm>
            <a:off x="457200" y="205200"/>
            <a:ext cx="8229240" cy="858600"/>
          </a:xfrm>
          <a:prstGeom prst="rect">
            <a:avLst/>
          </a:prstGeom>
        </p:spPr>
        <p:txBody>
          <a:bodyPr lIns="0" tIns="0" rIns="0" bIns="0" anchor="ctr"/>
          <a:lstStyle/>
          <a:p>
            <a:pPr algn="ctr"/>
            <a:r>
              <a:rPr lang="en-GB" sz="4400" b="0" strike="noStrike" spc="-1">
                <a:latin typeface="Arial" panose="020B0604020202020204"/>
              </a:rPr>
              <a:t>Click to edit the title text format</a:t>
            </a:r>
            <a:endParaRPr lang="en-GB" sz="4400" b="0" strike="noStrike" spc="-1">
              <a:latin typeface="Arial" panose="020B0604020202020204"/>
            </a:endParaRPr>
          </a:p>
        </p:txBody>
      </p:sp>
      <p:sp>
        <p:nvSpPr>
          <p:cNvPr id="171" name="PlaceHolder 45"/>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GB" sz="3200" b="0" strike="noStrike" spc="-1">
                <a:latin typeface="Arial" panose="020B0604020202020204"/>
              </a:rPr>
              <a:t>Click to edit the outline text format</a:t>
            </a:r>
            <a:endParaRPr lang="en-GB"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GB" sz="2800" b="0" strike="noStrike" spc="-1">
                <a:latin typeface="Arial" panose="020B0604020202020204"/>
              </a:rPr>
              <a:t>Second Outline Level</a:t>
            </a:r>
            <a:endParaRPr lang="en-GB"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GB" sz="2400" b="0" strike="noStrike" spc="-1">
                <a:latin typeface="Arial" panose="020B0604020202020204"/>
              </a:rPr>
              <a:t>Third Outline Level</a:t>
            </a:r>
            <a:endParaRPr lang="en-GB"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GB" sz="2000" b="0" strike="noStrike" spc="-1">
                <a:latin typeface="Arial" panose="020B0604020202020204"/>
              </a:rPr>
              <a:t>Fourth Outline Level</a:t>
            </a:r>
            <a:endParaRPr lang="en-GB"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Fifth Outline Level</a:t>
            </a:r>
            <a:endParaRPr lang="en-GB"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Sixth Outline Level</a:t>
            </a:r>
            <a:endParaRPr lang="en-GB"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Seventh Outline Level</a:t>
            </a:r>
            <a:endParaRPr lang="en-GB"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mj-ea"/>
          <a:cs typeface="+mj-cs"/>
          <a:sym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mn-ea"/>
          <a:cs typeface="+mn-cs"/>
          <a:sym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mn-ea"/>
          <a:cs typeface="+mn-cs"/>
          <a:sym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mn-ea"/>
          <a:cs typeface="+mn-cs"/>
          <a:sym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8" name="Group 1"/>
          <p:cNvGrpSpPr/>
          <p:nvPr/>
        </p:nvGrpSpPr>
        <p:grpSpPr>
          <a:xfrm>
            <a:off x="0" y="0"/>
            <a:ext cx="1172160" cy="1180440"/>
            <a:chOff x="0" y="0"/>
            <a:chExt cx="1172160" cy="1180440"/>
          </a:xfrm>
        </p:grpSpPr>
        <p:pic>
          <p:nvPicPr>
            <p:cNvPr id="209" name="Picture 2"/>
            <p:cNvPicPr/>
            <p:nvPr/>
          </p:nvPicPr>
          <p:blipFill>
            <a:blip r:embed="rId13"/>
            <a:stretch>
              <a:fillRect/>
            </a:stretch>
          </p:blipFill>
          <p:spPr>
            <a:xfrm>
              <a:off x="250200" y="249480"/>
              <a:ext cx="671760" cy="680400"/>
            </a:xfrm>
            <a:prstGeom prst="rect">
              <a:avLst/>
            </a:prstGeom>
            <a:ln>
              <a:noFill/>
            </a:ln>
          </p:spPr>
        </p:pic>
        <p:grpSp>
          <p:nvGrpSpPr>
            <p:cNvPr id="210" name="Group 2"/>
            <p:cNvGrpSpPr/>
            <p:nvPr/>
          </p:nvGrpSpPr>
          <p:grpSpPr>
            <a:xfrm>
              <a:off x="461160" y="0"/>
              <a:ext cx="249840" cy="249840"/>
              <a:chOff x="461160" y="0"/>
              <a:chExt cx="249840" cy="249840"/>
            </a:xfrm>
          </p:grpSpPr>
          <p:sp>
            <p:nvSpPr>
              <p:cNvPr id="211" name="CustomShape 3"/>
              <p:cNvSpPr/>
              <p:nvPr/>
            </p:nvSpPr>
            <p:spPr>
              <a:xfrm>
                <a:off x="46116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2" name="CustomShape 4"/>
              <p:cNvSpPr/>
              <p:nvPr/>
            </p:nvSpPr>
            <p:spPr>
              <a:xfrm>
                <a:off x="46116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3" name="CustomShape 5"/>
              <p:cNvSpPr/>
              <p:nvPr/>
            </p:nvSpPr>
            <p:spPr>
              <a:xfrm>
                <a:off x="46116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4" name="CustomShape 6"/>
              <p:cNvSpPr/>
              <p:nvPr/>
            </p:nvSpPr>
            <p:spPr>
              <a:xfrm>
                <a:off x="54468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5" name="CustomShape 7"/>
              <p:cNvSpPr/>
              <p:nvPr/>
            </p:nvSpPr>
            <p:spPr>
              <a:xfrm>
                <a:off x="628200" y="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6" name="CustomShape 8"/>
              <p:cNvSpPr/>
              <p:nvPr/>
            </p:nvSpPr>
            <p:spPr>
              <a:xfrm>
                <a:off x="54468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7" name="CustomShape 9"/>
              <p:cNvSpPr/>
              <p:nvPr/>
            </p:nvSpPr>
            <p:spPr>
              <a:xfrm>
                <a:off x="628200" y="1670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8" name="CustomShape 10"/>
              <p:cNvSpPr/>
              <p:nvPr/>
            </p:nvSpPr>
            <p:spPr>
              <a:xfrm>
                <a:off x="62820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9" name="CustomShape 11"/>
              <p:cNvSpPr/>
              <p:nvPr/>
            </p:nvSpPr>
            <p:spPr>
              <a:xfrm>
                <a:off x="544680" y="835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220" name="Group 12"/>
            <p:cNvGrpSpPr/>
            <p:nvPr/>
          </p:nvGrpSpPr>
          <p:grpSpPr>
            <a:xfrm>
              <a:off x="461160" y="930960"/>
              <a:ext cx="249840" cy="249480"/>
              <a:chOff x="461160" y="930960"/>
              <a:chExt cx="249840" cy="249480"/>
            </a:xfrm>
          </p:grpSpPr>
          <p:sp>
            <p:nvSpPr>
              <p:cNvPr id="221" name="CustomShape 13"/>
              <p:cNvSpPr/>
              <p:nvPr/>
            </p:nvSpPr>
            <p:spPr>
              <a:xfrm>
                <a:off x="46116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2" name="CustomShape 14"/>
              <p:cNvSpPr/>
              <p:nvPr/>
            </p:nvSpPr>
            <p:spPr>
              <a:xfrm>
                <a:off x="46116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3" name="CustomShape 15"/>
              <p:cNvSpPr/>
              <p:nvPr/>
            </p:nvSpPr>
            <p:spPr>
              <a:xfrm>
                <a:off x="46116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4" name="CustomShape 16"/>
              <p:cNvSpPr/>
              <p:nvPr/>
            </p:nvSpPr>
            <p:spPr>
              <a:xfrm>
                <a:off x="54468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5" name="CustomShape 17"/>
              <p:cNvSpPr/>
              <p:nvPr/>
            </p:nvSpPr>
            <p:spPr>
              <a:xfrm>
                <a:off x="628200" y="9309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6" name="CustomShape 18"/>
              <p:cNvSpPr/>
              <p:nvPr/>
            </p:nvSpPr>
            <p:spPr>
              <a:xfrm>
                <a:off x="54468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7" name="CustomShape 19"/>
              <p:cNvSpPr/>
              <p:nvPr/>
            </p:nvSpPr>
            <p:spPr>
              <a:xfrm>
                <a:off x="628200" y="109764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8" name="CustomShape 20"/>
              <p:cNvSpPr/>
              <p:nvPr/>
            </p:nvSpPr>
            <p:spPr>
              <a:xfrm>
                <a:off x="62820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29" name="CustomShape 21"/>
              <p:cNvSpPr/>
              <p:nvPr/>
            </p:nvSpPr>
            <p:spPr>
              <a:xfrm>
                <a:off x="544680" y="101412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230" name="Group 22"/>
            <p:cNvGrpSpPr/>
            <p:nvPr/>
          </p:nvGrpSpPr>
          <p:grpSpPr>
            <a:xfrm>
              <a:off x="0" y="464760"/>
              <a:ext cx="249480" cy="249840"/>
              <a:chOff x="0" y="464760"/>
              <a:chExt cx="249480" cy="249840"/>
            </a:xfrm>
          </p:grpSpPr>
          <p:sp>
            <p:nvSpPr>
              <p:cNvPr id="231" name="CustomShape 23"/>
              <p:cNvSpPr/>
              <p:nvPr/>
            </p:nvSpPr>
            <p:spPr>
              <a:xfrm>
                <a:off x="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2" name="CustomShape 24"/>
              <p:cNvSpPr/>
              <p:nvPr/>
            </p:nvSpPr>
            <p:spPr>
              <a:xfrm>
                <a:off x="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3" name="CustomShape 25"/>
              <p:cNvSpPr/>
              <p:nvPr/>
            </p:nvSpPr>
            <p:spPr>
              <a:xfrm>
                <a:off x="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4" name="CustomShape 26"/>
              <p:cNvSpPr/>
              <p:nvPr/>
            </p:nvSpPr>
            <p:spPr>
              <a:xfrm>
                <a:off x="8352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5" name="CustomShape 27"/>
              <p:cNvSpPr/>
              <p:nvPr/>
            </p:nvSpPr>
            <p:spPr>
              <a:xfrm>
                <a:off x="166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6" name="CustomShape 28"/>
              <p:cNvSpPr/>
              <p:nvPr/>
            </p:nvSpPr>
            <p:spPr>
              <a:xfrm>
                <a:off x="8352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7" name="CustomShape 29"/>
              <p:cNvSpPr/>
              <p:nvPr/>
            </p:nvSpPr>
            <p:spPr>
              <a:xfrm>
                <a:off x="166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8" name="CustomShape 30"/>
              <p:cNvSpPr/>
              <p:nvPr/>
            </p:nvSpPr>
            <p:spPr>
              <a:xfrm>
                <a:off x="166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39" name="CustomShape 31"/>
              <p:cNvSpPr/>
              <p:nvPr/>
            </p:nvSpPr>
            <p:spPr>
              <a:xfrm>
                <a:off x="8352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nvGrpSpPr>
            <p:cNvPr id="240" name="Group 32"/>
            <p:cNvGrpSpPr/>
            <p:nvPr/>
          </p:nvGrpSpPr>
          <p:grpSpPr>
            <a:xfrm>
              <a:off x="922680" y="464760"/>
              <a:ext cx="249480" cy="249840"/>
              <a:chOff x="922680" y="464760"/>
              <a:chExt cx="249480" cy="249840"/>
            </a:xfrm>
          </p:grpSpPr>
          <p:sp>
            <p:nvSpPr>
              <p:cNvPr id="241" name="CustomShape 33"/>
              <p:cNvSpPr/>
              <p:nvPr/>
            </p:nvSpPr>
            <p:spPr>
              <a:xfrm>
                <a:off x="92268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2" name="CustomShape 34"/>
              <p:cNvSpPr/>
              <p:nvPr/>
            </p:nvSpPr>
            <p:spPr>
              <a:xfrm>
                <a:off x="92268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3" name="CustomShape 35"/>
              <p:cNvSpPr/>
              <p:nvPr/>
            </p:nvSpPr>
            <p:spPr>
              <a:xfrm>
                <a:off x="92268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4" name="CustomShape 36"/>
              <p:cNvSpPr/>
              <p:nvPr/>
            </p:nvSpPr>
            <p:spPr>
              <a:xfrm>
                <a:off x="100584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5" name="CustomShape 37"/>
              <p:cNvSpPr/>
              <p:nvPr/>
            </p:nvSpPr>
            <p:spPr>
              <a:xfrm>
                <a:off x="1089360" y="46476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6" name="CustomShape 38"/>
              <p:cNvSpPr/>
              <p:nvPr/>
            </p:nvSpPr>
            <p:spPr>
              <a:xfrm>
                <a:off x="100584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7" name="CustomShape 39"/>
              <p:cNvSpPr/>
              <p:nvPr/>
            </p:nvSpPr>
            <p:spPr>
              <a:xfrm>
                <a:off x="1089360" y="63180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8" name="CustomShape 40"/>
              <p:cNvSpPr/>
              <p:nvPr/>
            </p:nvSpPr>
            <p:spPr>
              <a:xfrm>
                <a:off x="108936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49" name="CustomShape 41"/>
              <p:cNvSpPr/>
              <p:nvPr/>
            </p:nvSpPr>
            <p:spPr>
              <a:xfrm>
                <a:off x="1005840" y="548280"/>
                <a:ext cx="82800" cy="8280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grpSp>
      <p:sp>
        <p:nvSpPr>
          <p:cNvPr id="250" name="Line 42"/>
          <p:cNvSpPr/>
          <p:nvPr/>
        </p:nvSpPr>
        <p:spPr>
          <a:xfrm>
            <a:off x="1625400" y="27255600"/>
            <a:ext cx="39578040" cy="360"/>
          </a:xfrm>
          <a:prstGeom prst="line">
            <a:avLst/>
          </a:prstGeom>
          <a:ln w="57240">
            <a:solidFill>
              <a:schemeClr val="accent1"/>
            </a:solidFill>
            <a:round/>
          </a:ln>
        </p:spPr>
        <p:style>
          <a:lnRef idx="1">
            <a:schemeClr val="accent1"/>
          </a:lnRef>
          <a:fillRef idx="0">
            <a:schemeClr val="accent1"/>
          </a:fillRef>
          <a:effectRef idx="0">
            <a:schemeClr val="accent1"/>
          </a:effectRef>
          <a:fontRef idx="minor"/>
        </p:style>
      </p:sp>
      <p:sp>
        <p:nvSpPr>
          <p:cNvPr id="251" name="Line 43"/>
          <p:cNvSpPr/>
          <p:nvPr/>
        </p:nvSpPr>
        <p:spPr>
          <a:xfrm>
            <a:off x="247320" y="4891680"/>
            <a:ext cx="8645760" cy="3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sp>
        <p:nvSpPr>
          <p:cNvPr id="252" name="PlaceHolder 44"/>
          <p:cNvSpPr>
            <a:spLocks noGrp="1"/>
          </p:cNvSpPr>
          <p:nvPr>
            <p:ph type="title"/>
          </p:nvPr>
        </p:nvSpPr>
        <p:spPr>
          <a:xfrm>
            <a:off x="457200" y="205200"/>
            <a:ext cx="8229240" cy="858600"/>
          </a:xfrm>
          <a:prstGeom prst="rect">
            <a:avLst/>
          </a:prstGeom>
        </p:spPr>
        <p:txBody>
          <a:bodyPr lIns="0" tIns="0" rIns="0" bIns="0" anchor="ctr"/>
          <a:lstStyle/>
          <a:p>
            <a:pPr algn="ctr"/>
            <a:r>
              <a:rPr lang="en-GB" sz="4400" b="0" strike="noStrike" spc="-1">
                <a:latin typeface="Arial" panose="020B0604020202020204"/>
              </a:rPr>
              <a:t>Click to edit the title text format</a:t>
            </a:r>
            <a:endParaRPr lang="en-GB" sz="4400" b="0" strike="noStrike" spc="-1">
              <a:latin typeface="Arial" panose="020B0604020202020204"/>
            </a:endParaRPr>
          </a:p>
        </p:txBody>
      </p:sp>
      <p:sp>
        <p:nvSpPr>
          <p:cNvPr id="253" name="PlaceHolder 45"/>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GB" sz="3200" b="0" strike="noStrike" spc="-1">
                <a:latin typeface="Arial" panose="020B0604020202020204"/>
              </a:rPr>
              <a:t>Click to edit the outline text format</a:t>
            </a:r>
            <a:endParaRPr lang="en-GB"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GB" sz="2800" b="0" strike="noStrike" spc="-1">
                <a:latin typeface="Arial" panose="020B0604020202020204"/>
              </a:rPr>
              <a:t>Second Outline Level</a:t>
            </a:r>
            <a:endParaRPr lang="en-GB"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GB" sz="2400" b="0" strike="noStrike" spc="-1">
                <a:latin typeface="Arial" panose="020B0604020202020204"/>
              </a:rPr>
              <a:t>Third Outline Level</a:t>
            </a:r>
            <a:endParaRPr lang="en-GB"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GB" sz="2000" b="0" strike="noStrike" spc="-1">
                <a:latin typeface="Arial" panose="020B0604020202020204"/>
              </a:rPr>
              <a:t>Fourth Outline Level</a:t>
            </a:r>
            <a:endParaRPr lang="en-GB"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Fifth Outline Level</a:t>
            </a:r>
            <a:endParaRPr lang="en-GB"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Sixth Outline Level</a:t>
            </a:r>
            <a:endParaRPr lang="en-GB"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GB" sz="2000" b="0" strike="noStrike" spc="-1">
                <a:latin typeface="Arial" panose="020B0604020202020204"/>
              </a:rPr>
              <a:t>Seventh Outline Level</a:t>
            </a:r>
            <a:endParaRPr lang="en-GB"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mj-ea"/>
          <a:cs typeface="+mj-cs"/>
          <a:sym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mn-ea"/>
          <a:cs typeface="+mn-cs"/>
          <a:sym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mn-ea"/>
          <a:cs typeface="+mn-cs"/>
          <a:sym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mn-ea"/>
          <a:cs typeface="+mn-cs"/>
          <a:sym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mn-cs"/>
          <a:sym typeface="微软雅黑" panose="020B0503020204020204" charset="-122"/>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4.png"/><Relationship Id="rId3" Type="http://schemas.openxmlformats.org/officeDocument/2006/relationships/tags" Target="../tags/tag2.xml"/><Relationship Id="rId2" Type="http://schemas.microsoft.com/office/2007/relationships/media" Target="../media/media1.mp4"/><Relationship Id="rId1" Type="http://schemas.openxmlformats.org/officeDocument/2006/relationships/video" Target="NULL"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jpe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9" Type="http://schemas.microsoft.com/office/2007/relationships/media" Target="../media/audio4.wav"/><Relationship Id="rId8" Type="http://schemas.openxmlformats.org/officeDocument/2006/relationships/audio" Target="../media/audio4.wav"/><Relationship Id="rId7" Type="http://schemas.microsoft.com/office/2007/relationships/media" Target="../media/audio3.wav"/><Relationship Id="rId6" Type="http://schemas.openxmlformats.org/officeDocument/2006/relationships/audio" Target="../media/audio3.wav"/><Relationship Id="rId5" Type="http://schemas.microsoft.com/office/2007/relationships/media" Target="../media/audio2.wav"/><Relationship Id="rId4" Type="http://schemas.openxmlformats.org/officeDocument/2006/relationships/audio" Target="../media/audio2.wav"/><Relationship Id="rId3" Type="http://schemas.openxmlformats.org/officeDocument/2006/relationships/image" Target="../media/image20.png"/><Relationship Id="rId2" Type="http://schemas.microsoft.com/office/2007/relationships/media" Target="../media/audio1.wav"/><Relationship Id="rId10" Type="http://schemas.openxmlformats.org/officeDocument/2006/relationships/slideLayout" Target="../slideLayouts/slideLayout13.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9720" y="1265760"/>
            <a:ext cx="8180640" cy="64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altLang="zh-CN" sz="3200" b="1" strike="noStrike" spc="-1" dirty="0" err="1">
                <a:latin typeface="微软雅黑" panose="020B0503020204020204" charset="-122"/>
                <a:ea typeface="微软雅黑" panose="020B0503020204020204" charset="-122"/>
              </a:rPr>
              <a:t>EQ2321: Project </a:t>
            </a:r>
            <a:r>
              <a:rPr lang="en-US" altLang="zh-CN" sz="3200" b="1" spc="-1" dirty="0" err="1">
                <a:latin typeface="微软雅黑" panose="020B0503020204020204" charset="-122"/>
                <a:ea typeface="微软雅黑" panose="020B0503020204020204" charset="-122"/>
              </a:rPr>
              <a:t>1</a:t>
            </a:r>
            <a:endParaRPr lang="en-US" altLang="zh-CN" sz="3200" b="1" strike="noStrike" spc="-1" dirty="0" err="1">
              <a:latin typeface="微软雅黑" panose="020B0503020204020204" charset="-122"/>
              <a:ea typeface="微软雅黑" panose="020B0503020204020204" charset="-122"/>
            </a:endParaRPr>
          </a:p>
        </p:txBody>
      </p:sp>
      <p:sp>
        <p:nvSpPr>
          <p:cNvPr id="291" name="CustomShape 2"/>
          <p:cNvSpPr/>
          <p:nvPr/>
        </p:nvSpPr>
        <p:spPr>
          <a:xfrm>
            <a:off x="459720" y="2098035"/>
            <a:ext cx="8180640" cy="710280"/>
          </a:xfrm>
          <a:prstGeom prst="rect">
            <a:avLst/>
          </a:prstGeom>
          <a:noFill/>
          <a:ln>
            <a:noFill/>
          </a:ln>
        </p:spPr>
        <p:style>
          <a:lnRef idx="0">
            <a:scrgbClr r="0" g="0" b="0"/>
          </a:lnRef>
          <a:fillRef idx="0">
            <a:scrgbClr r="0" g="0" b="0"/>
          </a:fillRef>
          <a:effectRef idx="0">
            <a:scrgbClr r="0" g="0" b="0"/>
          </a:effectRef>
          <a:fontRef idx="minor"/>
        </p:style>
        <p:txBody>
          <a:bodyPr lIns="108000" tIns="45000" rIns="90000" bIns="45000"/>
          <a:lstStyle/>
          <a:p>
            <a:pPr>
              <a:lnSpc>
                <a:spcPct val="90000"/>
              </a:lnSpc>
              <a:spcBef>
                <a:spcPts val="1000"/>
              </a:spcBef>
              <a:spcAft>
                <a:spcPts val="200"/>
              </a:spcAft>
            </a:pPr>
            <a:r>
              <a:rPr lang="en-US" altLang="zh-CN" sz="2000" b="0" strike="noStrike" spc="-1" dirty="0" err="1">
                <a:latin typeface="微软雅黑" panose="020B0503020204020204" charset="-122"/>
                <a:ea typeface="微软雅黑" panose="020B0503020204020204" charset="-122"/>
              </a:rPr>
              <a:t>Hanqi Yang</a:t>
            </a:r>
            <a:r>
              <a:rPr lang="en-US" altLang="zh-CN" sz="2000" b="0" strike="noStrike" spc="-1" dirty="0">
                <a:latin typeface="微软雅黑" panose="020B0503020204020204" charset="-122"/>
                <a:ea typeface="微软雅黑" panose="020B0503020204020204" charset="-122"/>
              </a:rPr>
              <a:t> &amp; </a:t>
            </a:r>
            <a:r>
              <a:rPr lang="en-US" altLang="zh-CN" sz="2000" b="0" strike="noStrike" spc="-1" dirty="0" err="1">
                <a:latin typeface="微软雅黑" panose="020B0503020204020204" charset="-122"/>
                <a:ea typeface="微软雅黑" panose="020B0503020204020204" charset="-122"/>
              </a:rPr>
              <a:t>Qian Zhou</a:t>
            </a:r>
            <a:endParaRPr lang="en-GB" sz="2000" b="0" strike="noStrike" spc="-1" dirty="0">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250826" y="1149155"/>
            <a:ext cx="506095" cy="368300"/>
          </a:xfrm>
          <a:prstGeom prst="rect">
            <a:avLst/>
          </a:prstGeom>
          <a:noFill/>
        </p:spPr>
        <p:txBody>
          <a:bodyPr wrap="none" rtlCol="0">
            <a:spAutoFit/>
          </a:bodyPr>
          <a:lstStyle/>
          <a:p>
            <a:r>
              <a:rPr lang="en-US" altLang="zh-CN" dirty="0"/>
              <a:t>3.8</a:t>
            </a:r>
            <a:endParaRPr lang="zh-CN" altLang="en-US" dirty="0"/>
          </a:p>
        </p:txBody>
      </p:sp>
      <p:pic>
        <p:nvPicPr>
          <p:cNvPr id="2" name="图片 1" descr="D:\master\EQ2321\project1\matlab_Project1Material\Assignment1\4.jpg4"/>
          <p:cNvPicPr>
            <a:picLocks noChangeAspect="1"/>
          </p:cNvPicPr>
          <p:nvPr/>
        </p:nvPicPr>
        <p:blipFill>
          <a:blip r:embed="rId1"/>
          <a:srcRect/>
          <a:stretch>
            <a:fillRect/>
          </a:stretch>
        </p:blipFill>
        <p:spPr>
          <a:xfrm>
            <a:off x="756920" y="1149350"/>
            <a:ext cx="3695576" cy="2772000"/>
          </a:xfrm>
          <a:prstGeom prst="rect">
            <a:avLst/>
          </a:prstGeom>
        </p:spPr>
      </p:pic>
      <p:pic>
        <p:nvPicPr>
          <p:cNvPr id="3" name="图片 2" descr="5"/>
          <p:cNvPicPr>
            <a:picLocks noChangeAspect="1"/>
          </p:cNvPicPr>
          <p:nvPr/>
        </p:nvPicPr>
        <p:blipFill>
          <a:blip r:embed="rId2"/>
          <a:stretch>
            <a:fillRect/>
          </a:stretch>
        </p:blipFill>
        <p:spPr>
          <a:xfrm>
            <a:off x="4564380" y="1149350"/>
            <a:ext cx="3695095" cy="2772000"/>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sym typeface="+mn-ea"/>
              </a:rPr>
              <a:t>3 </a:t>
            </a:r>
            <a:r>
              <a:rPr lang="en-US" altLang="zh-CN" sz="2600" b="1" spc="-1" dirty="0">
                <a:solidFill>
                  <a:srgbClr val="000000"/>
                </a:solidFill>
                <a:latin typeface="微软雅黑" panose="020B0503020204020204" charset="-122"/>
                <a:sym typeface="+mn-ea"/>
              </a:rPr>
              <a:t>Voiced and Unvoiced Speech Sounds</a:t>
            </a:r>
            <a:endParaRPr lang="en-GB" sz="2600" b="0" strike="noStrike" spc="-1" dirty="0">
              <a:latin typeface="微软雅黑" panose="020B0503020204020204" charset="-122"/>
              <a:ea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mc:AlternateContent xmlns:mc="http://schemas.openxmlformats.org/markup-compatibility/2006">
        <mc:Choice xmlns:a14="http://schemas.microsoft.com/office/drawing/2010/main" Requires="a14">
          <p:sp>
            <p:nvSpPr>
              <p:cNvPr id="25" name="CustomShape 4"/>
              <p:cNvSpPr/>
              <p:nvPr/>
            </p:nvSpPr>
            <p:spPr>
              <a:xfrm>
                <a:off x="792760" y="1033025"/>
                <a:ext cx="7558920" cy="361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5">
                  <a:lnSpc>
                    <a:spcPct val="150000"/>
                  </a:lnSpc>
                  <a:spcBef>
                    <a:spcPts val="1000"/>
                  </a:spcBef>
                  <a:spcAft>
                    <a:spcPts val="200"/>
                  </a:spcAft>
                  <a:buClr>
                    <a:srgbClr val="000000"/>
                  </a:buClr>
                </a:pPr>
                <a:r>
                  <a:rPr lang="en-US" altLang="zh-CN" sz="1600" spc="-1" dirty="0">
                    <a:solidFill>
                      <a:srgbClr val="000000"/>
                    </a:solidFill>
                    <a:latin typeface="微软雅黑" panose="020B0503020204020204" charset="-122"/>
                  </a:rPr>
                  <a:t>3.9 </a:t>
                </a:r>
                <a14:m>
                  <m:oMath xmlns:m="http://schemas.openxmlformats.org/officeDocument/2006/math">
                    <m:r>
                      <a:rPr lang="en-US" altLang="zh-CN" sz="1600" i="1" spc="-1" dirty="0">
                        <a:solidFill>
                          <a:srgbClr val="000000"/>
                        </a:solidFill>
                        <a:latin typeface="Cambria Math" panose="02040503050406030204" pitchFamily="18" charset="0"/>
                        <a:cs typeface="Cambria Math" panose="02040503050406030204" pitchFamily="18" charset="0"/>
                      </a:rPr>
                      <m:t> </m:t>
                    </m:r>
                  </m:oMath>
                </a14:m>
                <a:r>
                  <a:rPr lang="en-US" altLang="zh-CN" sz="1600" spc="-1" dirty="0">
                    <a:solidFill>
                      <a:srgbClr val="000000"/>
                    </a:solidFill>
                    <a:latin typeface="微软雅黑" panose="020B0503020204020204" charset="-122"/>
                    <a:ea typeface="微软雅黑" panose="020B0503020204020204" charset="-122"/>
                    <a:cs typeface="Cambria Math" panose="02040503050406030204" pitchFamily="18" charset="0"/>
                  </a:rPr>
                  <a:t>T</a:t>
                </a:r>
                <a:r>
                  <a:rPr lang="en-US" altLang="zh-CN" sz="1600" spc="-1" dirty="0">
                    <a:solidFill>
                      <a:srgbClr val="000000"/>
                    </a:solidFill>
                    <a:latin typeface="微软雅黑" panose="020B0503020204020204" charset="-122"/>
                    <a:ea typeface="微软雅黑" panose="020B0503020204020204" charset="-122"/>
                    <a:cs typeface="Cambria Math" panose="02040503050406030204" pitchFamily="18" charset="0"/>
                  </a:rPr>
                  <a:t>he mathematical expression of the MATLAB variable</a:t>
                </a:r>
                <a:endParaRPr lang="en-US" altLang="zh-CN" sz="1600" i="1" spc="-1" dirty="0">
                  <a:solidFill>
                    <a:srgbClr val="000000"/>
                  </a:solidFill>
                  <a:latin typeface="Cambria Math" panose="02040503050406030204" pitchFamily="18" charset="0"/>
                  <a:cs typeface="Cambria Math" panose="02040503050406030204" pitchFamily="18" charset="0"/>
                </a:endParaRPr>
              </a:p>
              <a:p>
                <a:pPr marL="635" fontAlgn="auto">
                  <a:lnSpc>
                    <a:spcPct val="100000"/>
                  </a:lnSpc>
                  <a:spcBef>
                    <a:spcPts val="1000"/>
                  </a:spcBef>
                  <a:spcAft>
                    <a:spcPts val="200"/>
                  </a:spcAft>
                  <a:buClr>
                    <a:srgbClr val="000000"/>
                  </a:buClr>
                </a:pPr>
                <a14:m>
                  <m:oMathPara xmlns:m="http://schemas.openxmlformats.org/officeDocument/2006/math">
                    <m:oMathParaPr>
                      <m:jc m:val="centerGroup"/>
                    </m:oMathParaPr>
                    <m:oMath xmlns:m="http://schemas.openxmlformats.org/officeDocument/2006/math">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𝑐</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3</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𝑁</m:t>
                          </m:r>
                        </m:den>
                      </m:f>
                      <m:nary>
                        <m:naryPr>
                          <m:chr m:val="∑"/>
                          <m:limLoc m:val="undOv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𝑁</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1</m:t>
                          </m:r>
                        </m:sup>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𝑥</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3</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e>
                      </m:nary>
                    </m:oMath>
                  </m:oMathPara>
                </a14:m>
                <a:endPar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endParaRPr>
              </a:p>
              <a:p>
                <a:pPr marL="635" fontAlgn="auto">
                  <a:lnSpc>
                    <a:spcPct val="100000"/>
                  </a:lnSpc>
                  <a:spcBef>
                    <a:spcPts val="1000"/>
                  </a:spcBef>
                  <a:spcAft>
                    <a:spcPts val="200"/>
                  </a:spcAft>
                  <a:buClr>
                    <a:srgbClr val="000000"/>
                  </a:buClr>
                </a:pPr>
                <a:r>
                  <a:rPr lang="en-US" altLang="zh-CN" sz="1600" kern="100">
                    <a:effectLst/>
                    <a:latin typeface="微软雅黑" panose="020B0503020204020204" charset="-122"/>
                    <a:ea typeface="微软雅黑" panose="020B0503020204020204" charset="-122"/>
                    <a:cs typeface="Times New Roman" panose="02020603050405020304" pitchFamily="18" charset="0"/>
                  </a:rPr>
                  <a:t>Accroding to AR-process</a:t>
                </a:r>
                <a:endParaRPr lang="en-US" altLang="zh-CN" sz="1600" kern="100">
                  <a:effectLst/>
                  <a:latin typeface="微软雅黑" panose="020B0503020204020204" charset="-122"/>
                  <a:ea typeface="微软雅黑" panose="020B0503020204020204" charset="-122"/>
                  <a:cs typeface="Times New Roman" panose="02020603050405020304" pitchFamily="18" charset="0"/>
                </a:endParaRPr>
              </a:p>
              <a:p>
                <a:pPr marL="635" fontAlgn="auto">
                  <a:lnSpc>
                    <a:spcPct val="100000"/>
                  </a:lnSpc>
                  <a:spcBef>
                    <a:spcPts val="1000"/>
                  </a:spcBef>
                  <a:spcAft>
                    <a:spcPts val="200"/>
                  </a:spcAft>
                  <a:buClr>
                    <a:srgbClr val="000000"/>
                  </a:buClr>
                </a:pPr>
                <a14:m>
                  <m:oMathPara xmlns:m="http://schemas.openxmlformats.org/officeDocument/2006/math">
                    <m:oMathParaPr>
                      <m:jc m:val="centerGroup"/>
                    </m:oMathParaPr>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𝑌</m:t>
                          </m:r>
                        </m:sub>
                      </m:sSub>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𝑓</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e>
                          </m:d>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2</m:t>
                          </m:r>
                        </m:sup>
                      </m:sSup>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𝑋</m:t>
                          </m:r>
                        </m:sub>
                      </m:sSub>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𝑓</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e>
                          </m:d>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𝜎</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2</m:t>
                          </m:r>
                        </m:sup>
                      </m:sSup>
                    </m:oMath>
                  </m:oMathPara>
                </a14:m>
                <a:endPar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endParaRPr>
              </a:p>
              <a:p>
                <a:pPr marL="635" fontAlgn="auto">
                  <a:lnSpc>
                    <a:spcPct val="100000"/>
                  </a:lnSpc>
                  <a:spcBef>
                    <a:spcPts val="1000"/>
                  </a:spcBef>
                  <a:spcAft>
                    <a:spcPts val="200"/>
                  </a:spcAft>
                  <a:buClr>
                    <a:srgbClr val="000000"/>
                  </a:buClr>
                </a:pPr>
                <a:r>
                  <a:rPr lang="en-US" sz="1600" spc="-1" dirty="0">
                    <a:solidFill>
                      <a:srgbClr val="000000"/>
                    </a:solidFill>
                    <a:latin typeface="微软雅黑" panose="020B0503020204020204" charset="-122"/>
                    <a:ea typeface="微软雅黑" panose="020B0503020204020204" charset="-122"/>
                    <a:cs typeface="Cambria Math" panose="02040503050406030204" pitchFamily="18" charset="0"/>
                    <a:sym typeface="微软雅黑" panose="020B0503020204020204" charset="-122"/>
                  </a:rPr>
                  <a:t>3.10 As the fact that conventional telephone speech has a frequency limitation of about 4000 Hz, we would have to consider only four resonance frequencies within the frequency band of telephone speech. Thus, the overall filter degree for synthesizing telephone speech is roughly only n = 8 as each resonance frequency corresponds to a pole-pair or second-order filter section. We choose n=10 for redundancy. [1]</a:t>
                </a:r>
                <a:endParaRPr lang="en-US" sz="1600" spc="-1" dirty="0">
                  <a:solidFill>
                    <a:srgbClr val="000000"/>
                  </a:solidFill>
                  <a:latin typeface="微软雅黑" panose="020B0503020204020204" charset="-122"/>
                  <a:ea typeface="微软雅黑" panose="020B0503020204020204" charset="-122"/>
                  <a:cs typeface="Cambria Math" panose="02040503050406030204" pitchFamily="18" charset="0"/>
                  <a:sym typeface="微软雅黑" panose="020B0503020204020204" charset="-122"/>
                </a:endParaRPr>
              </a:p>
            </p:txBody>
          </p:sp>
        </mc:Choice>
        <mc:Fallback>
          <p:sp>
            <p:nvSpPr>
              <p:cNvPr id="25" name="CustomShape 4"/>
              <p:cNvSpPr>
                <a:spLocks noRot="1" noChangeAspect="1" noMove="1" noResize="1" noEditPoints="1" noAdjustHandles="1" noChangeArrowheads="1" noChangeShapeType="1" noTextEdit="1"/>
              </p:cNvSpPr>
              <p:nvPr/>
            </p:nvSpPr>
            <p:spPr>
              <a:xfrm>
                <a:off x="792760" y="1033025"/>
                <a:ext cx="7558920" cy="3611160"/>
              </a:xfrm>
              <a:prstGeom prst="rect">
                <a:avLst/>
              </a:prstGeom>
              <a:blipFill rotWithShape="1">
                <a:blip r:embed="rId1"/>
                <a:stretch>
                  <a:fillRect l="-4" t="-14" r="2" b="12"/>
                </a:stretch>
              </a:blipFill>
              <a:ln>
                <a:noFill/>
              </a:ln>
            </p:spPr>
            <p:style>
              <a:lnRef idx="0">
                <a:scrgbClr r="0" g="0" b="0"/>
              </a:lnRef>
              <a:fillRef idx="0">
                <a:scrgbClr r="0" g="0" b="0"/>
              </a:fillRef>
              <a:effectRef idx="0">
                <a:scrgbClr r="0" g="0" b="0"/>
              </a:effectRef>
              <a:fontRef idx="minor"/>
            </p:style>
            <p:txBody>
              <a:bodyPr/>
              <a:lstStyle/>
              <a:p>
                <a:r>
                  <a:rPr lang="zh-CN" altLang="en-US">
                    <a:noFill/>
                  </a:rPr>
                  <a:t> </a:t>
                </a:r>
              </a:p>
            </p:txBody>
          </p:sp>
        </mc:Fallback>
      </mc:AlternateContent>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250826" y="1149155"/>
            <a:ext cx="640080" cy="368300"/>
          </a:xfrm>
          <a:prstGeom prst="rect">
            <a:avLst/>
          </a:prstGeom>
          <a:noFill/>
        </p:spPr>
        <p:txBody>
          <a:bodyPr wrap="none" rtlCol="0">
            <a:spAutoFit/>
          </a:bodyPr>
          <a:lstStyle/>
          <a:p>
            <a:r>
              <a:rPr lang="en-US" altLang="zh-CN" dirty="0"/>
              <a:t>3.11</a:t>
            </a:r>
            <a:endParaRPr lang="zh-CN" altLang="en-US" dirty="0"/>
          </a:p>
        </p:txBody>
      </p:sp>
      <p:pic>
        <p:nvPicPr>
          <p:cNvPr id="2" name="图片 1" descr="D:\master\EQ2321\project1\matlab_Project1Material\Assignment1\6.jpg6"/>
          <p:cNvPicPr>
            <a:picLocks noChangeAspect="1"/>
          </p:cNvPicPr>
          <p:nvPr/>
        </p:nvPicPr>
        <p:blipFill>
          <a:blip r:embed="rId1"/>
          <a:srcRect/>
          <a:stretch>
            <a:fillRect/>
          </a:stretch>
        </p:blipFill>
        <p:spPr>
          <a:xfrm>
            <a:off x="756920" y="1149780"/>
            <a:ext cx="3695576" cy="2771140"/>
          </a:xfrm>
          <a:prstGeom prst="rect">
            <a:avLst/>
          </a:prstGeom>
        </p:spPr>
      </p:pic>
      <p:pic>
        <p:nvPicPr>
          <p:cNvPr id="3" name="图片 2" descr="D:\master\EQ2321\project1\matlab_Project1Material\Assignment1\7.jpg7"/>
          <p:cNvPicPr>
            <a:picLocks noChangeAspect="1"/>
          </p:cNvPicPr>
          <p:nvPr/>
        </p:nvPicPr>
        <p:blipFill>
          <a:blip r:embed="rId2"/>
          <a:srcRect/>
          <a:stretch>
            <a:fillRect/>
          </a:stretch>
        </p:blipFill>
        <p:spPr>
          <a:xfrm>
            <a:off x="4564380" y="1149780"/>
            <a:ext cx="3695095" cy="2771140"/>
          </a:xfrm>
          <a:prstGeom prst="rect">
            <a:avLst/>
          </a:prstGeom>
        </p:spPr>
      </p:pic>
      <p:sp>
        <p:nvSpPr>
          <p:cNvPr id="4" name="文本框 3"/>
          <p:cNvSpPr txBox="1"/>
          <p:nvPr/>
        </p:nvSpPr>
        <p:spPr>
          <a:xfrm>
            <a:off x="3438525" y="3989070"/>
            <a:ext cx="2266950" cy="337185"/>
          </a:xfrm>
          <a:prstGeom prst="rect">
            <a:avLst/>
          </a:prstGeom>
          <a:noFill/>
        </p:spPr>
        <p:txBody>
          <a:bodyPr wrap="square" rtlCol="0">
            <a:spAutoFit/>
          </a:bodyPr>
          <a:p>
            <a:r>
              <a:rPr lang="en-US" altLang="zh-CN" sz="1600"/>
              <a:t>from 0.82s to 0.85s</a:t>
            </a:r>
            <a:endParaRPr lang="en-US" altLang="zh-CN" sz="160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sym typeface="+mn-ea"/>
              </a:rPr>
              <a:t>4 </a:t>
            </a:r>
            <a:r>
              <a:rPr lang="en-US" sz="2600" b="1" spc="-1" dirty="0">
                <a:solidFill>
                  <a:srgbClr val="000000"/>
                </a:solidFill>
                <a:latin typeface="微软雅黑" panose="020B0503020204020204" charset="-122"/>
                <a:sym typeface="+mn-ea"/>
              </a:rPr>
              <a:t>Formants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371476" y="1149155"/>
            <a:ext cx="506095" cy="368300"/>
          </a:xfrm>
          <a:prstGeom prst="rect">
            <a:avLst/>
          </a:prstGeom>
          <a:noFill/>
        </p:spPr>
        <p:txBody>
          <a:bodyPr wrap="none" rtlCol="0">
            <a:spAutoFit/>
          </a:bodyPr>
          <a:lstStyle/>
          <a:p>
            <a:r>
              <a:rPr lang="en-US" altLang="zh-CN" dirty="0"/>
              <a:t>4.1</a:t>
            </a:r>
            <a:endParaRPr lang="zh-CN" altLang="en-US" dirty="0"/>
          </a:p>
        </p:txBody>
      </p:sp>
      <p:pic>
        <p:nvPicPr>
          <p:cNvPr id="2" name="图片 1" descr="D:\master\EQ2321\project1\matlab_Project1Material\Assignment1\8.jpg8"/>
          <p:cNvPicPr>
            <a:picLocks noChangeAspect="1"/>
          </p:cNvPicPr>
          <p:nvPr/>
        </p:nvPicPr>
        <p:blipFill>
          <a:blip r:embed="rId1"/>
          <a:srcRect/>
          <a:stretch>
            <a:fillRect/>
          </a:stretch>
        </p:blipFill>
        <p:spPr>
          <a:xfrm>
            <a:off x="877570" y="1149350"/>
            <a:ext cx="4886960" cy="3665220"/>
          </a:xfrm>
          <a:prstGeom prst="rect">
            <a:avLst/>
          </a:prstGeom>
        </p:spPr>
      </p:pic>
      <p:sp>
        <p:nvSpPr>
          <p:cNvPr id="3" name="文本框 2"/>
          <p:cNvSpPr txBox="1"/>
          <p:nvPr/>
        </p:nvSpPr>
        <p:spPr>
          <a:xfrm>
            <a:off x="6173470" y="1517650"/>
            <a:ext cx="1990090" cy="1076325"/>
          </a:xfrm>
          <a:prstGeom prst="rect">
            <a:avLst/>
          </a:prstGeom>
          <a:noFill/>
        </p:spPr>
        <p:txBody>
          <a:bodyPr wrap="square" rtlCol="0">
            <a:spAutoFit/>
          </a:bodyPr>
          <a:p>
            <a:pPr algn="l"/>
            <a:r>
              <a:rPr lang="en-US" altLang="zh-CN" sz="1600"/>
              <a:t>                     </a:t>
            </a:r>
            <a:r>
              <a:rPr lang="en-US" altLang="zh-CN" sz="1600">
                <a:sym typeface="+mn-ea"/>
              </a:rPr>
              <a:t>ih</a:t>
            </a:r>
            <a:endParaRPr lang="zh-CN" altLang="en-US" sz="1600"/>
          </a:p>
          <a:p>
            <a:pPr algn="l"/>
            <a:r>
              <a:rPr lang="zh-CN" altLang="en-US" sz="1600"/>
              <a:t>F1: 330</a:t>
            </a:r>
            <a:r>
              <a:rPr lang="en-US" altLang="zh-CN" sz="1600"/>
              <a:t>   →  </a:t>
            </a:r>
            <a:r>
              <a:rPr lang="zh-CN" altLang="en-US" sz="1600"/>
              <a:t>390</a:t>
            </a:r>
            <a:endParaRPr lang="zh-CN" altLang="en-US" sz="1600"/>
          </a:p>
          <a:p>
            <a:pPr algn="l"/>
            <a:r>
              <a:rPr lang="zh-CN" altLang="en-US" sz="1600"/>
              <a:t>F2: 2016</a:t>
            </a:r>
            <a:r>
              <a:rPr lang="en-US" altLang="zh-CN" sz="1600"/>
              <a:t> </a:t>
            </a:r>
            <a:r>
              <a:rPr lang="en-US" altLang="zh-CN" sz="1600">
                <a:sym typeface="+mn-ea"/>
              </a:rPr>
              <a:t>→  </a:t>
            </a:r>
            <a:r>
              <a:rPr lang="zh-CN" altLang="en-US" sz="1600"/>
              <a:t>1990</a:t>
            </a:r>
            <a:endParaRPr lang="zh-CN" altLang="en-US" sz="1600"/>
          </a:p>
          <a:p>
            <a:pPr algn="l"/>
            <a:r>
              <a:rPr lang="zh-CN" altLang="en-US" sz="1600"/>
              <a:t>F3: 2380</a:t>
            </a:r>
            <a:r>
              <a:rPr lang="en-US" altLang="zh-CN" sz="1600"/>
              <a:t> </a:t>
            </a:r>
            <a:r>
              <a:rPr lang="en-US" altLang="zh-CN" sz="1600">
                <a:sym typeface="+mn-ea"/>
              </a:rPr>
              <a:t>→  </a:t>
            </a:r>
            <a:r>
              <a:rPr lang="zh-CN" altLang="en-US" sz="1600"/>
              <a:t>2550</a:t>
            </a:r>
            <a:endParaRPr lang="en-US" altLang="zh-CN" sz="160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4 </a:t>
            </a:r>
            <a:r>
              <a:rPr lang="en-US" sz="2600" b="1" spc="-1" dirty="0">
                <a:solidFill>
                  <a:srgbClr val="000000"/>
                </a:solidFill>
                <a:latin typeface="微软雅黑" panose="020B0503020204020204" charset="-122"/>
              </a:rPr>
              <a:t>Formants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CustomShape 4"/>
          <p:cNvSpPr/>
          <p:nvPr/>
        </p:nvSpPr>
        <p:spPr>
          <a:xfrm>
            <a:off x="897890" y="1131570"/>
            <a:ext cx="7347585" cy="18078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kern="100" spc="-1" dirty="0">
                <a:latin typeface="微软雅黑" panose="020B0503020204020204" charset="-122"/>
                <a:ea typeface="等线" panose="02010600030101010101" pitchFamily="2" charset="-122"/>
                <a:cs typeface="Times New Roman" panose="02020603050405020304" pitchFamily="18" charset="0"/>
              </a:rPr>
              <a:t>4.2 Each vowel has a corresponding formant frequency, and this frequency does not change with pitch. </a:t>
            </a:r>
            <a:endParaRPr lang="en-US" kern="100" spc="-1" dirty="0">
              <a:latin typeface="微软雅黑" panose="020B0503020204020204" charset="-122"/>
              <a:ea typeface="等线" panose="02010600030101010101" pitchFamily="2" charset="-122"/>
              <a:cs typeface="Times New Roman" panose="02020603050405020304" pitchFamily="18" charset="0"/>
            </a:endParaRPr>
          </a:p>
          <a:p>
            <a:pPr algn="just"/>
            <a:r>
              <a:rPr lang="en-US" kern="100" spc="-1" dirty="0">
                <a:latin typeface="微软雅黑" panose="020B0503020204020204" charset="-122"/>
                <a:ea typeface="等线" panose="02010600030101010101" pitchFamily="2" charset="-122"/>
                <a:cs typeface="Times New Roman" panose="02020603050405020304" pitchFamily="18" charset="0"/>
              </a:rPr>
              <a:t>If the fundamental frequency is below the </a:t>
            </a:r>
            <a:r>
              <a:rPr lang="en-US" kern="100" spc="-1" dirty="0">
                <a:latin typeface="微软雅黑" panose="020B0503020204020204" charset="-122"/>
                <a:ea typeface="等线" panose="02010600030101010101" pitchFamily="2" charset="-122"/>
                <a:cs typeface="Times New Roman" panose="02020603050405020304" pitchFamily="18" charset="0"/>
                <a:sym typeface="+mn-ea"/>
              </a:rPr>
              <a:t>formant frequency</a:t>
            </a:r>
            <a:r>
              <a:rPr lang="en-US" kern="100" spc="-1" dirty="0">
                <a:latin typeface="微软雅黑" panose="020B0503020204020204" charset="-122"/>
                <a:ea typeface="等线" panose="02010600030101010101" pitchFamily="2" charset="-122"/>
                <a:cs typeface="Times New Roman" panose="02020603050405020304" pitchFamily="18" charset="0"/>
              </a:rPr>
              <a:t>, however, the vocal sound will be rich and full; if the fundamental frequency is above the </a:t>
            </a:r>
            <a:r>
              <a:rPr lang="en-US" kern="100" spc="-1" dirty="0">
                <a:latin typeface="微软雅黑" panose="020B0503020204020204" charset="-122"/>
                <a:ea typeface="等线" panose="02010600030101010101" pitchFamily="2" charset="-122"/>
                <a:cs typeface="Times New Roman" panose="02020603050405020304" pitchFamily="18" charset="0"/>
                <a:sym typeface="+mn-ea"/>
              </a:rPr>
              <a:t>formant frequency</a:t>
            </a:r>
            <a:r>
              <a:rPr lang="en-US" kern="100" spc="-1" dirty="0">
                <a:latin typeface="微软雅黑" panose="020B0503020204020204" charset="-122"/>
                <a:ea typeface="等线" panose="02010600030101010101" pitchFamily="2" charset="-122"/>
                <a:cs typeface="Times New Roman" panose="02020603050405020304" pitchFamily="18" charset="0"/>
              </a:rPr>
              <a:t>, the sound will be distorted.</a:t>
            </a:r>
            <a:endParaRPr lang="en-US" kern="100" spc="-1" dirty="0">
              <a:latin typeface="微软雅黑" panose="020B0503020204020204" charset="-122"/>
              <a:ea typeface="等线" panose="02010600030101010101" pitchFamily="2" charset="-122"/>
              <a:cs typeface="Times New Roman" panose="02020603050405020304" pitchFamily="18" charset="0"/>
            </a:endParaRPr>
          </a:p>
          <a:p>
            <a:pPr marL="635">
              <a:lnSpc>
                <a:spcPct val="90000"/>
              </a:lnSpc>
              <a:spcBef>
                <a:spcPts val="1000"/>
              </a:spcBef>
              <a:spcAft>
                <a:spcPts val="200"/>
              </a:spcAft>
              <a:buClr>
                <a:srgbClr val="000000"/>
              </a:buClr>
            </a:pPr>
            <a:endParaRPr lang="en-US" b="0" strike="noStrike" kern="100" spc="-1" dirty="0">
              <a:latin typeface="微软雅黑" panose="020B0503020204020204" charset="-122"/>
              <a:ea typeface="等线"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sym typeface="+mn-ea"/>
              </a:rPr>
              <a:t>5 Phonemes and Allophones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文本框 6"/>
          <p:cNvSpPr txBox="1"/>
          <p:nvPr/>
        </p:nvSpPr>
        <p:spPr>
          <a:xfrm>
            <a:off x="1293496" y="1149155"/>
            <a:ext cx="506095" cy="368300"/>
          </a:xfrm>
          <a:prstGeom prst="rect">
            <a:avLst/>
          </a:prstGeom>
          <a:noFill/>
        </p:spPr>
        <p:txBody>
          <a:bodyPr wrap="none" rtlCol="0">
            <a:spAutoFit/>
          </a:bodyPr>
          <a:lstStyle/>
          <a:p>
            <a:r>
              <a:rPr lang="en-US" altLang="zh-CN" dirty="0"/>
              <a:t>5.1</a:t>
            </a:r>
            <a:endParaRPr lang="zh-CN" altLang="en-US" dirty="0"/>
          </a:p>
        </p:txBody>
      </p:sp>
      <p:pic>
        <p:nvPicPr>
          <p:cNvPr id="2" name="图片 1" descr="1"/>
          <p:cNvPicPr>
            <a:picLocks noChangeAspect="1"/>
          </p:cNvPicPr>
          <p:nvPr/>
        </p:nvPicPr>
        <p:blipFill>
          <a:blip r:embed="rId1"/>
          <a:srcRect l="5308" r="7063"/>
          <a:stretch>
            <a:fillRect/>
          </a:stretch>
        </p:blipFill>
        <p:spPr>
          <a:xfrm>
            <a:off x="1798955" y="1149350"/>
            <a:ext cx="5546090" cy="3505200"/>
          </a:xfrm>
          <a:prstGeom prst="rect">
            <a:avLst/>
          </a:prstGeom>
        </p:spPr>
      </p:pic>
      <p:sp>
        <p:nvSpPr>
          <p:cNvPr id="3" name="文本框 2"/>
          <p:cNvSpPr txBox="1"/>
          <p:nvPr/>
        </p:nvSpPr>
        <p:spPr>
          <a:xfrm>
            <a:off x="2315210" y="1517650"/>
            <a:ext cx="4138930" cy="368300"/>
          </a:xfrm>
          <a:prstGeom prst="rect">
            <a:avLst/>
          </a:prstGeom>
          <a:noFill/>
        </p:spPr>
        <p:txBody>
          <a:bodyPr wrap="none" rtlCol="0">
            <a:spAutoFit/>
          </a:bodyPr>
          <a:p>
            <a:pPr algn="l"/>
            <a:r>
              <a:rPr lang="en-US" altLang="zh-CN">
                <a:solidFill>
                  <a:srgbClr val="FF0000"/>
                </a:solidFill>
              </a:rPr>
              <a:t>n   aʊ   h   i    z  w ʌ n ɒvð e m  əʊ st </a:t>
            </a:r>
            <a:endParaRPr lang="en-US" altLang="zh-CN">
              <a:solidFill>
                <a:srgbClr val="FF0000"/>
              </a:solidFill>
            </a:endParaRPr>
          </a:p>
        </p:txBody>
      </p:sp>
      <p:cxnSp>
        <p:nvCxnSpPr>
          <p:cNvPr id="11" name="直接连接符 10"/>
          <p:cNvCxnSpPr/>
          <p:nvPr/>
        </p:nvCxnSpPr>
        <p:spPr>
          <a:xfrm>
            <a:off x="258826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12" name="直接连接符 11"/>
          <p:cNvCxnSpPr/>
          <p:nvPr/>
        </p:nvCxnSpPr>
        <p:spPr>
          <a:xfrm>
            <a:off x="316611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13" name="直接连接符 12"/>
          <p:cNvCxnSpPr/>
          <p:nvPr/>
        </p:nvCxnSpPr>
        <p:spPr>
          <a:xfrm>
            <a:off x="3405505"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14" name="直接连接符 13"/>
          <p:cNvCxnSpPr/>
          <p:nvPr/>
        </p:nvCxnSpPr>
        <p:spPr>
          <a:xfrm>
            <a:off x="378587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17" name="直接连接符 16"/>
          <p:cNvCxnSpPr/>
          <p:nvPr/>
        </p:nvCxnSpPr>
        <p:spPr>
          <a:xfrm>
            <a:off x="408178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18" name="直接连接符 17"/>
          <p:cNvCxnSpPr/>
          <p:nvPr/>
        </p:nvCxnSpPr>
        <p:spPr>
          <a:xfrm>
            <a:off x="433451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19" name="直接连接符 18"/>
          <p:cNvCxnSpPr/>
          <p:nvPr/>
        </p:nvCxnSpPr>
        <p:spPr>
          <a:xfrm>
            <a:off x="455930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0" name="直接连接符 19"/>
          <p:cNvCxnSpPr/>
          <p:nvPr/>
        </p:nvCxnSpPr>
        <p:spPr>
          <a:xfrm>
            <a:off x="4758055"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1" name="直接连接符 20"/>
          <p:cNvCxnSpPr/>
          <p:nvPr/>
        </p:nvCxnSpPr>
        <p:spPr>
          <a:xfrm>
            <a:off x="490093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2" name="直接连接符 21"/>
          <p:cNvCxnSpPr/>
          <p:nvPr/>
        </p:nvCxnSpPr>
        <p:spPr>
          <a:xfrm>
            <a:off x="5029835"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3" name="直接连接符 22"/>
          <p:cNvCxnSpPr/>
          <p:nvPr/>
        </p:nvCxnSpPr>
        <p:spPr>
          <a:xfrm>
            <a:off x="515874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4" name="直接连接符 23"/>
          <p:cNvCxnSpPr/>
          <p:nvPr/>
        </p:nvCxnSpPr>
        <p:spPr>
          <a:xfrm>
            <a:off x="541655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5" name="直接连接符 24"/>
          <p:cNvCxnSpPr/>
          <p:nvPr/>
        </p:nvCxnSpPr>
        <p:spPr>
          <a:xfrm>
            <a:off x="563499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6" name="直接连接符 25"/>
          <p:cNvCxnSpPr/>
          <p:nvPr/>
        </p:nvCxnSpPr>
        <p:spPr>
          <a:xfrm>
            <a:off x="609727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cxnSp>
        <p:nvCxnSpPr>
          <p:cNvPr id="27" name="直接连接符 26"/>
          <p:cNvCxnSpPr/>
          <p:nvPr/>
        </p:nvCxnSpPr>
        <p:spPr>
          <a:xfrm>
            <a:off x="6202680" y="1517650"/>
            <a:ext cx="0" cy="2715895"/>
          </a:xfrm>
          <a:prstGeom prst="line">
            <a:avLst/>
          </a:prstGeom>
          <a:ln w="12700">
            <a:prstDash val="sysDash"/>
          </a:ln>
        </p:spPr>
        <p:style>
          <a:lnRef idx="1">
            <a:schemeClr val="accent4"/>
          </a:lnRef>
          <a:fillRef idx="0">
            <a:schemeClr val="accent4"/>
          </a:fillRef>
          <a:effectRef idx="0">
            <a:schemeClr val="accent4"/>
          </a:effectRef>
          <a:fontRef idx="minor">
            <a:schemeClr val="tx1"/>
          </a:fontRef>
        </p:style>
      </p:cxn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5 Phonemes and Allophones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CustomShape 4"/>
          <p:cNvSpPr/>
          <p:nvPr/>
        </p:nvSpPr>
        <p:spPr>
          <a:xfrm>
            <a:off x="784860" y="924560"/>
            <a:ext cx="7827010" cy="36112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kern="100" spc="-1" dirty="0">
                <a:latin typeface="微软雅黑" panose="020B0503020204020204" charset="-122"/>
                <a:ea typeface="等线" panose="02010600030101010101" pitchFamily="2" charset="-122"/>
                <a:cs typeface="Times New Roman" panose="02020603050405020304" pitchFamily="18" charset="0"/>
              </a:rPr>
              <a:t>5.2 </a:t>
            </a:r>
            <a:r>
              <a:rPr lang="en-US" altLang="zh-CN" sz="1600" kern="100" spc="-1" dirty="0">
                <a:latin typeface="微软雅黑" panose="020B0503020204020204" charset="-122"/>
                <a:ea typeface="等线" panose="02010600030101010101" pitchFamily="2" charset="-122"/>
                <a:cs typeface="Times New Roman" panose="02020603050405020304" pitchFamily="18" charset="0"/>
              </a:rPr>
              <a:t>Consonants may be voice sound, so they can have formant frequency. </a:t>
            </a:r>
            <a:r>
              <a:rPr lang="en-US" altLang="zh-CN" sz="1600" kern="100" spc="-1">
                <a:latin typeface="微软雅黑" panose="020B0503020204020204" charset="-122"/>
                <a:ea typeface="等线" panose="02010600030101010101" pitchFamily="2" charset="-122"/>
                <a:cs typeface="Times New Roman" panose="02020603050405020304" pitchFamily="18" charset="0"/>
                <a:sym typeface="+mn-ea"/>
              </a:rPr>
              <a:t>Examples: /</a:t>
            </a:r>
            <a:r>
              <a:rPr lang="en-US" altLang="zh-CN" sz="1600">
                <a:solidFill>
                  <a:schemeClr val="tx1"/>
                </a:solidFill>
                <a:sym typeface="+mn-ea"/>
              </a:rPr>
              <a:t>b/, /d/, /</a:t>
            </a:r>
            <a:r>
              <a:rPr lang="en-US" altLang="zh-CN" sz="1600">
                <a:sym typeface="+mn-ea"/>
              </a:rPr>
              <a:t>ð/.</a:t>
            </a:r>
            <a:endParaRPr lang="en-US" altLang="zh-CN" sz="1600">
              <a:sym typeface="+mn-ea"/>
            </a:endParaRPr>
          </a:p>
          <a:p>
            <a:pPr algn="just">
              <a:lnSpc>
                <a:spcPct val="150000"/>
              </a:lnSpc>
            </a:pPr>
            <a:endParaRPr lang="zh-CN"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5.3 </a:t>
            </a:r>
            <a:r>
              <a:rPr lang="en-US" altLang="zh-CN" sz="1600" kern="100" spc="-1">
                <a:latin typeface="微软雅黑" panose="020B0503020204020204" charset="-122"/>
                <a:ea typeface="等线" panose="02010600030101010101" pitchFamily="2" charset="-122"/>
                <a:cs typeface="Times New Roman" panose="02020603050405020304" pitchFamily="18" charset="0"/>
              </a:rPr>
              <a:t>Diphthongs involve a gliding transition of the articulators from one vowel to another vowel. Examples: /</a:t>
            </a:r>
            <a:r>
              <a:rPr lang="en-US" altLang="zh-CN" sz="1600">
                <a:solidFill>
                  <a:schemeClr val="tx1"/>
                </a:solidFill>
                <a:sym typeface="+mn-ea"/>
              </a:rPr>
              <a:t>əʊ</a:t>
            </a:r>
            <a:r>
              <a:rPr lang="en-US" altLang="zh-CN" sz="1600" kern="100" spc="-1">
                <a:latin typeface="微软雅黑" panose="020B0503020204020204" charset="-122"/>
                <a:ea typeface="等线" panose="02010600030101010101" pitchFamily="2" charset="-122"/>
                <a:cs typeface="Times New Roman" panose="02020603050405020304" pitchFamily="18" charset="0"/>
              </a:rPr>
              <a:t>/ as in “boat”, /ju/ as in “you”. </a:t>
            </a:r>
            <a:endParaRPr lang="en-US" altLang="zh-CN" sz="1600" kern="100" spc="-1">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endParaRPr lang="en-US" altLang="zh-CN" sz="1600" kern="100" spc="-1" baseline="30000"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5.4 There are 42 phonemes in American English. </a:t>
            </a:r>
            <a:r>
              <a:rPr lang="en-US" altLang="zh-CN" sz="1600" kern="100" spc="-1">
                <a:latin typeface="微软雅黑" panose="020B0503020204020204" charset="-122"/>
                <a:ea typeface="等线" panose="02010600030101010101" pitchFamily="2" charset="-122"/>
                <a:cs typeface="Times New Roman" panose="02020603050405020304" pitchFamily="18" charset="0"/>
                <a:sym typeface="+mn-ea"/>
              </a:rPr>
              <a:t>[1]</a:t>
            </a:r>
            <a:endParaRPr lang="en-US" altLang="zh-CN" sz="1600" kern="100" spc="-1" dirty="0">
              <a:latin typeface="微软雅黑" panose="020B0503020204020204" charset="-122"/>
              <a:ea typeface="等线" panose="02010600030101010101" pitchFamily="2" charset="-122"/>
              <a:cs typeface="Times New Roman" panose="02020603050405020304" pitchFamily="18" charset="0"/>
              <a:sym typeface="+mn-ea"/>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5 Phonemes and Allophones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CustomShape 4"/>
          <p:cNvSpPr/>
          <p:nvPr/>
        </p:nvSpPr>
        <p:spPr>
          <a:xfrm>
            <a:off x="784860" y="924560"/>
            <a:ext cx="7827010" cy="36112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5.5 The acoustic representation associated with a phoneme is called a phone.[1]</a:t>
            </a: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An allophone is one of a set of multiple possible spoken sounds, or phones, or signs used to pronounce a single phoneme in a particular language. Example: [t] (as in stop [stɒp]) and the aspirated form [tʰ] (as in top [ˈtʰɒp]) </a:t>
            </a: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There are two types of allophones, based on whether a phoneme must be pronounced using a specific allophone in a specific situation or whether the speaker has the unconscious freedom to choose the allophone that is used. [2]</a:t>
            </a: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6 The Spectrogram</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1105536" y="1149155"/>
            <a:ext cx="1028065" cy="368300"/>
          </a:xfrm>
          <a:prstGeom prst="rect">
            <a:avLst/>
          </a:prstGeom>
          <a:noFill/>
        </p:spPr>
        <p:txBody>
          <a:bodyPr wrap="none" rtlCol="0">
            <a:spAutoFit/>
          </a:bodyPr>
          <a:lstStyle/>
          <a:p>
            <a:r>
              <a:rPr lang="en-US" altLang="zh-CN" dirty="0"/>
              <a:t>6.1&amp;6.2</a:t>
            </a:r>
            <a:endParaRPr lang="zh-CN" altLang="en-US" dirty="0"/>
          </a:p>
        </p:txBody>
      </p:sp>
      <p:pic>
        <p:nvPicPr>
          <p:cNvPr id="3" name="8679cea38c23df336461758c9380c608">
            <a:hlinkClick r:id="" action="ppaction://media"/>
          </p:cNvPr>
          <p:cNvPicPr/>
          <p:nvPr>
            <a:videoFile r:link="rId1"/>
            <p:extLst>
              <p:ext uri="{DAA4B4D4-6D71-4841-9C94-3DE7FCFB9230}">
                <p14:media xmlns:p14="http://schemas.microsoft.com/office/powerpoint/2010/main" r:embed="rId2">
                  <p14:trim end="692.000000"/>
                </p14:media>
              </p:ext>
            </p:extLst>
            <p:custDataLst>
              <p:tags r:id="rId3"/>
            </p:custDataLst>
          </p:nvPr>
        </p:nvPicPr>
        <p:blipFill>
          <a:blip r:embed="rId4"/>
          <a:stretch>
            <a:fillRect/>
          </a:stretch>
        </p:blipFill>
        <p:spPr>
          <a:xfrm>
            <a:off x="2133600" y="1149350"/>
            <a:ext cx="4876800" cy="3413760"/>
          </a:xfrm>
          <a:prstGeom prst="rect">
            <a:avLst/>
          </a:prstGeom>
        </p:spPr>
      </p:pic>
    </p:spTree>
  </p:cSld>
  <p:clrMapOvr>
    <a:masterClrMapping/>
  </p:clrMapOvr>
  <p:transition spd="med">
    <p:fade/>
  </p:transition>
  <p:timing>
    <p:tnLst>
      <p:par>
        <p:cTn id="1" dur="indefinite" restart="never" nodeType="tmRoot">
          <p:childTnLst>
            <p:video fullScrn="0">
              <p:cMediaNode>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sym typeface="+mn-ea"/>
              </a:rPr>
              <a:t>6 The Spectrogram</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1801496" y="1149155"/>
            <a:ext cx="506095" cy="368300"/>
          </a:xfrm>
          <a:prstGeom prst="rect">
            <a:avLst/>
          </a:prstGeom>
          <a:noFill/>
        </p:spPr>
        <p:txBody>
          <a:bodyPr wrap="none" rtlCol="0">
            <a:spAutoFit/>
          </a:bodyPr>
          <a:lstStyle/>
          <a:p>
            <a:r>
              <a:rPr lang="en-US" altLang="zh-CN" dirty="0"/>
              <a:t>6.3</a:t>
            </a:r>
            <a:endParaRPr lang="zh-CN" altLang="en-US" dirty="0"/>
          </a:p>
        </p:txBody>
      </p:sp>
      <p:pic>
        <p:nvPicPr>
          <p:cNvPr id="2" name="图片 1" descr="D:\master\EQ2321\project1\matlab_Project1Material\Assignment1\10.jpg10"/>
          <p:cNvPicPr>
            <a:picLocks noChangeAspect="1"/>
          </p:cNvPicPr>
          <p:nvPr/>
        </p:nvPicPr>
        <p:blipFill>
          <a:blip r:embed="rId1"/>
          <a:srcRect/>
          <a:stretch>
            <a:fillRect/>
          </a:stretch>
        </p:blipFill>
        <p:spPr>
          <a:xfrm>
            <a:off x="2425065" y="1149350"/>
            <a:ext cx="4530725" cy="3397885"/>
          </a:xfrm>
          <a:prstGeom prst="rect">
            <a:avLst/>
          </a:prstGeom>
        </p:spPr>
      </p:pic>
      <p:sp>
        <p:nvSpPr>
          <p:cNvPr id="3" name="文本框 2"/>
          <p:cNvSpPr txBox="1"/>
          <p:nvPr/>
        </p:nvSpPr>
        <p:spPr>
          <a:xfrm>
            <a:off x="3761105" y="4557395"/>
            <a:ext cx="2151380" cy="337185"/>
          </a:xfrm>
          <a:prstGeom prst="rect">
            <a:avLst/>
          </a:prstGeom>
          <a:noFill/>
        </p:spPr>
        <p:txBody>
          <a:bodyPr wrap="square" rtlCol="0">
            <a:spAutoFit/>
          </a:bodyPr>
          <a:p>
            <a:pPr algn="l"/>
            <a:r>
              <a:rPr lang="en-US" altLang="zh-CN" sz="1600" dirty="0">
                <a:sym typeface="+mn-ea"/>
              </a:rPr>
              <a:t>alen=256, </a:t>
            </a:r>
            <a:r>
              <a:rPr lang="en-US" altLang="zh-CN" sz="1600" dirty="0" err="1">
                <a:sym typeface="+mn-ea"/>
              </a:rPr>
              <a:t>ulen</a:t>
            </a:r>
            <a:r>
              <a:rPr lang="en-US" altLang="zh-CN" sz="1600" dirty="0">
                <a:sym typeface="+mn-ea"/>
              </a:rPr>
              <a:t>=32</a:t>
            </a:r>
            <a:endParaRPr lang="en-US" altLang="zh-CN" sz="160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trike="noStrike" spc="-1" dirty="0">
                <a:solidFill>
                  <a:srgbClr val="000000"/>
                </a:solidFill>
                <a:latin typeface="微软雅黑" panose="020B0503020204020204" charset="-122"/>
                <a:ea typeface="微软雅黑" panose="020B0503020204020204" charset="-122"/>
              </a:rPr>
              <a:t>2 Bandwidth of Speech</a:t>
            </a:r>
            <a:endParaRPr lang="en-GB" sz="2600" b="0" strike="noStrike" spc="-1" dirty="0">
              <a:latin typeface="微软雅黑" panose="020B0503020204020204" charset="-122"/>
              <a:ea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graphicFrame>
        <p:nvGraphicFramePr>
          <p:cNvPr id="2" name="表格 1"/>
          <p:cNvGraphicFramePr/>
          <p:nvPr>
            <p:custDataLst>
              <p:tags r:id="rId1"/>
            </p:custDataLst>
          </p:nvPr>
        </p:nvGraphicFramePr>
        <p:xfrm>
          <a:off x="1372235" y="1455420"/>
          <a:ext cx="6398895" cy="1524000"/>
        </p:xfrm>
        <a:graphic>
          <a:graphicData uri="http://schemas.openxmlformats.org/drawingml/2006/table">
            <a:tbl>
              <a:tblPr firstRow="1" bandRow="1">
                <a:tableStyleId>{5C22544A-7EE6-4342-B048-85BDC9FD1C3A}</a:tableStyleId>
              </a:tblPr>
              <a:tblGrid>
                <a:gridCol w="1678940"/>
                <a:gridCol w="2307590"/>
                <a:gridCol w="2412365"/>
              </a:tblGrid>
              <a:tr h="381000">
                <a:tc rowSpan="2">
                  <a:txBody>
                    <a:bodyPr/>
                    <a:p>
                      <a:pPr algn="l">
                        <a:buNone/>
                      </a:pPr>
                      <a:r>
                        <a:rPr lang="en-US" altLang="zh-CN" sz="1800" b="0" spc="-1" dirty="0">
                          <a:solidFill>
                            <a:schemeClr val="bg1"/>
                          </a:solidFill>
                          <a:latin typeface="微软雅黑" panose="020B0503020204020204" charset="-122"/>
                          <a:sym typeface="+mn-ea"/>
                        </a:rPr>
                        <a:t>2.1&amp;2.2</a:t>
                      </a:r>
                      <a:endParaRPr lang="en-US" altLang="zh-CN" sz="1800" b="0" spc="-1" dirty="0">
                        <a:solidFill>
                          <a:schemeClr val="bg1"/>
                        </a:solidFill>
                        <a:latin typeface="微软雅黑" panose="020B0503020204020204" charset="-122"/>
                        <a:sym typeface="+mn-ea"/>
                      </a:endParaRPr>
                    </a:p>
                  </a:txBody>
                  <a:tcPr/>
                </a:tc>
                <a:tc gridSpan="2">
                  <a:txBody>
                    <a:bodyPr/>
                    <a:p>
                      <a:pPr algn="ctr">
                        <a:buNone/>
                      </a:pPr>
                      <a:r>
                        <a:rPr lang="en-US" altLang="zh-CN" sz="1800" b="0" spc="-1" dirty="0">
                          <a:solidFill>
                            <a:schemeClr val="bg1"/>
                          </a:solidFill>
                          <a:latin typeface="微软雅黑" panose="020B0503020204020204" charset="-122"/>
                          <a:sym typeface="+mn-ea"/>
                        </a:rPr>
                        <a:t>cut-off frequency/Hz</a:t>
                      </a:r>
                      <a:endParaRPr lang="en-US" altLang="zh-CN" sz="1800" b="0" spc="-1" dirty="0">
                        <a:solidFill>
                          <a:schemeClr val="bg1"/>
                        </a:solidFill>
                        <a:latin typeface="微软雅黑" panose="020B0503020204020204" charset="-122"/>
                        <a:sym typeface="+mn-ea"/>
                      </a:endParaRPr>
                    </a:p>
                  </a:txBody>
                  <a:tcPr/>
                </a:tc>
                <a:tc hMerge="1">
                  <a:tcPr/>
                </a:tc>
              </a:tr>
              <a:tr h="381000">
                <a:tc vMerge="1">
                  <a:tcPr/>
                </a:tc>
                <a:tc>
                  <a:txBody>
                    <a:bodyPr/>
                    <a:p>
                      <a:pPr algn="ctr">
                        <a:buNone/>
                      </a:pPr>
                      <a:r>
                        <a:rPr sz="1800" b="0" spc="-1" dirty="0">
                          <a:solidFill>
                            <a:schemeClr val="tx1"/>
                          </a:solidFill>
                          <a:latin typeface="微软雅黑" panose="020B0503020204020204" charset="-122"/>
                          <a:sym typeface="+mn-ea"/>
                        </a:rPr>
                        <a:t>hear what is said</a:t>
                      </a:r>
                      <a:endParaRPr lang="zh-CN" altLang="en-US" sz="1800" b="0" spc="-1" dirty="0">
                        <a:solidFill>
                          <a:schemeClr val="tx1"/>
                        </a:solidFill>
                        <a:latin typeface="微软雅黑" panose="020B0503020204020204" charset="-122"/>
                        <a:sym typeface="+mn-ea"/>
                      </a:endParaRPr>
                    </a:p>
                  </a:txBody>
                  <a:tcPr/>
                </a:tc>
                <a:tc>
                  <a:txBody>
                    <a:bodyPr/>
                    <a:p>
                      <a:pPr algn="ctr">
                        <a:buNone/>
                      </a:pPr>
                      <a:r>
                        <a:rPr lang="en-US" sz="1800" b="0" spc="-1" dirty="0">
                          <a:solidFill>
                            <a:schemeClr val="tx1"/>
                          </a:solidFill>
                          <a:latin typeface="微软雅黑" panose="020B0503020204020204" charset="-122"/>
                          <a:sym typeface="+mn-ea"/>
                        </a:rPr>
                        <a:t>hear a</a:t>
                      </a:r>
                      <a:r>
                        <a:rPr lang="en-US" sz="1800" spc="-1" dirty="0">
                          <a:solidFill>
                            <a:schemeClr val="tx1"/>
                          </a:solidFill>
                          <a:latin typeface="微软雅黑" panose="020B0503020204020204" charset="-122"/>
                          <a:sym typeface="+mn-ea"/>
                        </a:rPr>
                        <a:t> </a:t>
                      </a:r>
                      <a:r>
                        <a:rPr lang="en-US" sz="1800" b="0" spc="-1" dirty="0">
                          <a:solidFill>
                            <a:schemeClr val="tx1"/>
                          </a:solidFill>
                          <a:latin typeface="微软雅黑" panose="020B0503020204020204" charset="-122"/>
                          <a:sym typeface="+mn-ea"/>
                        </a:rPr>
                        <a:t>degradation</a:t>
                      </a:r>
                      <a:endParaRPr lang="en-US" altLang="en-US" sz="1800" b="0" spc="-1" dirty="0">
                        <a:solidFill>
                          <a:schemeClr val="tx1"/>
                        </a:solidFill>
                        <a:latin typeface="微软雅黑" panose="020B0503020204020204" charset="-122"/>
                        <a:sym typeface="+mn-ea"/>
                      </a:endParaRPr>
                    </a:p>
                  </a:txBody>
                  <a:tcPr/>
                </a:tc>
              </a:tr>
              <a:tr h="381000">
                <a:tc>
                  <a:txBody>
                    <a:bodyPr/>
                    <a:p>
                      <a:pPr>
                        <a:buNone/>
                      </a:pPr>
                      <a:r>
                        <a:rPr sz="1800" spc="-1" dirty="0">
                          <a:solidFill>
                            <a:srgbClr val="000000"/>
                          </a:solidFill>
                          <a:latin typeface="微软雅黑" panose="020B0503020204020204" charset="-122"/>
                          <a:sym typeface="+mn-ea"/>
                        </a:rPr>
                        <a:t>male44.wav</a:t>
                      </a:r>
                      <a:endParaRPr lang="zh-CN" altLang="en-US"/>
                    </a:p>
                  </a:txBody>
                  <a:tcPr/>
                </a:tc>
                <a:tc>
                  <a:txBody>
                    <a:bodyPr/>
                    <a:p>
                      <a:pPr algn="ctr">
                        <a:buNone/>
                      </a:pPr>
                      <a:r>
                        <a:rPr lang="en-US" altLang="zh-CN"/>
                        <a:t>2000</a:t>
                      </a:r>
                      <a:endParaRPr lang="en-US" altLang="zh-CN"/>
                    </a:p>
                  </a:txBody>
                  <a:tcPr/>
                </a:tc>
                <a:tc>
                  <a:txBody>
                    <a:bodyPr/>
                    <a:p>
                      <a:pPr algn="ctr">
                        <a:buNone/>
                      </a:pPr>
                      <a:r>
                        <a:rPr lang="en-US" altLang="zh-CN"/>
                        <a:t>500</a:t>
                      </a:r>
                      <a:endParaRPr lang="en-US" altLang="zh-CN"/>
                    </a:p>
                  </a:txBody>
                  <a:tcPr/>
                </a:tc>
              </a:tr>
              <a:tr h="381000">
                <a:tc>
                  <a:txBody>
                    <a:bodyPr/>
                    <a:p>
                      <a:pPr>
                        <a:buNone/>
                      </a:pPr>
                      <a:r>
                        <a:rPr sz="1800" spc="-1" dirty="0">
                          <a:solidFill>
                            <a:srgbClr val="000000"/>
                          </a:solidFill>
                          <a:latin typeface="微软雅黑" panose="020B0503020204020204" charset="-122"/>
                          <a:sym typeface="+mn-ea"/>
                        </a:rPr>
                        <a:t>female44.wav</a:t>
                      </a:r>
                      <a:endParaRPr lang="zh-CN" altLang="en-US"/>
                    </a:p>
                  </a:txBody>
                  <a:tcPr/>
                </a:tc>
                <a:tc>
                  <a:txBody>
                    <a:bodyPr/>
                    <a:p>
                      <a:pPr algn="ctr">
                        <a:buNone/>
                      </a:pPr>
                      <a:r>
                        <a:rPr lang="en-US" altLang="zh-CN"/>
                        <a:t>2500</a:t>
                      </a:r>
                      <a:endParaRPr lang="en-US" altLang="zh-CN"/>
                    </a:p>
                  </a:txBody>
                  <a:tcPr/>
                </a:tc>
                <a:tc>
                  <a:txBody>
                    <a:bodyPr/>
                    <a:p>
                      <a:pPr algn="ctr">
                        <a:buNone/>
                      </a:pPr>
                      <a:r>
                        <a:rPr lang="en-US" altLang="zh-CN"/>
                        <a:t>1000</a:t>
                      </a:r>
                      <a:endParaRPr lang="en-US" altLang="zh-CN"/>
                    </a:p>
                  </a:txBody>
                  <a:tcPr/>
                </a:tc>
              </a:tr>
            </a:tbl>
          </a:graphicData>
        </a:graphic>
      </p:graphicFrame>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sym typeface="+mn-ea"/>
              </a:rPr>
              <a:t>6 The Spectrogram</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250826" y="1149155"/>
            <a:ext cx="1028065" cy="368300"/>
          </a:xfrm>
          <a:prstGeom prst="rect">
            <a:avLst/>
          </a:prstGeom>
          <a:noFill/>
        </p:spPr>
        <p:txBody>
          <a:bodyPr wrap="none" rtlCol="0">
            <a:spAutoFit/>
          </a:bodyPr>
          <a:lstStyle/>
          <a:p>
            <a:r>
              <a:rPr lang="en-US" altLang="zh-CN" dirty="0"/>
              <a:t>6.4&amp;6.5</a:t>
            </a:r>
            <a:endParaRPr lang="zh-CN" altLang="en-US" dirty="0"/>
          </a:p>
        </p:txBody>
      </p:sp>
      <p:pic>
        <p:nvPicPr>
          <p:cNvPr id="2" name="图片 1" descr="D:\master\EQ2321\project1\matlab_Project1Material\Assignment1\11.jpg11"/>
          <p:cNvPicPr>
            <a:picLocks noChangeAspect="1"/>
          </p:cNvPicPr>
          <p:nvPr/>
        </p:nvPicPr>
        <p:blipFill>
          <a:blip r:embed="rId1"/>
          <a:srcRect/>
          <a:stretch>
            <a:fillRect/>
          </a:stretch>
        </p:blipFill>
        <p:spPr>
          <a:xfrm>
            <a:off x="1268668" y="1149780"/>
            <a:ext cx="3694430" cy="2771140"/>
          </a:xfrm>
          <a:prstGeom prst="rect">
            <a:avLst/>
          </a:prstGeom>
        </p:spPr>
      </p:pic>
      <p:pic>
        <p:nvPicPr>
          <p:cNvPr id="3" name="图片 2" descr="D:\master\EQ2321\project1\matlab_Project1Material\Assignment1\12.jpg12"/>
          <p:cNvPicPr>
            <a:picLocks noChangeAspect="1"/>
          </p:cNvPicPr>
          <p:nvPr/>
        </p:nvPicPr>
        <p:blipFill>
          <a:blip r:embed="rId2"/>
          <a:srcRect/>
          <a:stretch>
            <a:fillRect/>
          </a:stretch>
        </p:blipFill>
        <p:spPr>
          <a:xfrm>
            <a:off x="4962858" y="1149780"/>
            <a:ext cx="3694430" cy="2771140"/>
          </a:xfrm>
          <a:prstGeom prst="rect">
            <a:avLst/>
          </a:prstGeom>
        </p:spPr>
      </p:pic>
      <p:sp>
        <p:nvSpPr>
          <p:cNvPr id="4" name="文本框 3"/>
          <p:cNvSpPr txBox="1"/>
          <p:nvPr/>
        </p:nvSpPr>
        <p:spPr>
          <a:xfrm>
            <a:off x="2034540" y="4146550"/>
            <a:ext cx="2162810" cy="337185"/>
          </a:xfrm>
          <a:prstGeom prst="rect">
            <a:avLst/>
          </a:prstGeom>
          <a:noFill/>
        </p:spPr>
        <p:txBody>
          <a:bodyPr wrap="square" rtlCol="0">
            <a:spAutoFit/>
          </a:bodyPr>
          <a:p>
            <a:pPr algn="l"/>
            <a:r>
              <a:rPr lang="en-US" altLang="zh-CN" sz="1600" dirty="0">
                <a:sym typeface="+mn-ea"/>
              </a:rPr>
              <a:t>alen=1024, </a:t>
            </a:r>
            <a:r>
              <a:rPr lang="en-US" altLang="zh-CN" sz="1600" dirty="0" err="1">
                <a:sym typeface="+mn-ea"/>
              </a:rPr>
              <a:t>u</a:t>
            </a:r>
            <a:r>
              <a:rPr lang="en-US" altLang="zh-CN" sz="1600" dirty="0" err="1">
                <a:sym typeface="+mn-ea"/>
              </a:rPr>
              <a:t>len</a:t>
            </a:r>
            <a:r>
              <a:rPr lang="en-US" altLang="zh-CN" sz="1600" dirty="0">
                <a:sym typeface="+mn-ea"/>
              </a:rPr>
              <a:t>=32</a:t>
            </a:r>
            <a:endParaRPr lang="en-US" altLang="zh-CN" sz="1600"/>
          </a:p>
        </p:txBody>
      </p:sp>
      <p:sp>
        <p:nvSpPr>
          <p:cNvPr id="5" name="文本框 4"/>
          <p:cNvSpPr txBox="1"/>
          <p:nvPr/>
        </p:nvSpPr>
        <p:spPr>
          <a:xfrm>
            <a:off x="5842000" y="4146550"/>
            <a:ext cx="1999615" cy="583565"/>
          </a:xfrm>
          <a:prstGeom prst="rect">
            <a:avLst/>
          </a:prstGeom>
          <a:noFill/>
        </p:spPr>
        <p:txBody>
          <a:bodyPr wrap="square" rtlCol="0">
            <a:spAutoFit/>
          </a:bodyPr>
          <a:p>
            <a:pPr algn="l"/>
            <a:r>
              <a:rPr lang="en-US" altLang="zh-CN" sz="1600" dirty="0">
                <a:sym typeface="+mn-ea"/>
              </a:rPr>
              <a:t>alen=64, </a:t>
            </a:r>
            <a:r>
              <a:rPr lang="en-US" altLang="zh-CN" sz="1600" dirty="0" err="1">
                <a:sym typeface="+mn-ea"/>
              </a:rPr>
              <a:t>u</a:t>
            </a:r>
            <a:r>
              <a:rPr lang="en-US" altLang="zh-CN" sz="1600" dirty="0" err="1">
                <a:sym typeface="+mn-ea"/>
              </a:rPr>
              <a:t>len</a:t>
            </a:r>
            <a:r>
              <a:rPr lang="en-US" altLang="zh-CN" sz="1600" dirty="0">
                <a:sym typeface="+mn-ea"/>
              </a:rPr>
              <a:t>=32</a:t>
            </a:r>
            <a:endParaRPr lang="en-US" altLang="zh-CN" sz="1600" dirty="0">
              <a:sym typeface="+mn-ea"/>
            </a:endParaRPr>
          </a:p>
          <a:p>
            <a:pPr algn="l"/>
            <a:r>
              <a:rPr lang="en-US" altLang="zh-CN" sz="1600"/>
              <a:t>with zero-padding</a:t>
            </a:r>
            <a:endParaRPr lang="en-US" altLang="zh-CN" sz="1600"/>
          </a:p>
        </p:txBody>
      </p:sp>
      <p:grpSp>
        <p:nvGrpSpPr>
          <p:cNvPr id="8" name="组合 7"/>
          <p:cNvGrpSpPr/>
          <p:nvPr/>
        </p:nvGrpSpPr>
        <p:grpSpPr>
          <a:xfrm>
            <a:off x="1760220" y="3162935"/>
            <a:ext cx="2834640" cy="380365"/>
            <a:chOff x="2772" y="4981"/>
            <a:chExt cx="4464" cy="599"/>
          </a:xfrm>
        </p:grpSpPr>
        <p:cxnSp>
          <p:nvCxnSpPr>
            <p:cNvPr id="6" name="直接连接符 5"/>
            <p:cNvCxnSpPr/>
            <p:nvPr/>
          </p:nvCxnSpPr>
          <p:spPr>
            <a:xfrm flipV="1">
              <a:off x="2772" y="5568"/>
              <a:ext cx="4464" cy="12"/>
            </a:xfrm>
            <a:prstGeom prst="line">
              <a:avLst/>
            </a:prstGeom>
            <a:ln w="19050">
              <a:solidFill>
                <a:srgbClr val="FF0000"/>
              </a:solidFill>
            </a:ln>
          </p:spPr>
          <p:style>
            <a:lnRef idx="1">
              <a:schemeClr val="accent4"/>
            </a:lnRef>
            <a:fillRef idx="0">
              <a:schemeClr val="accent4"/>
            </a:fillRef>
            <a:effectRef idx="0">
              <a:schemeClr val="accent4"/>
            </a:effectRef>
            <a:fontRef idx="minor">
              <a:schemeClr val="tx1"/>
            </a:fontRef>
          </p:style>
        </p:cxnSp>
        <p:sp>
          <p:nvSpPr>
            <p:cNvPr id="7" name="文本框 6"/>
            <p:cNvSpPr txBox="1"/>
            <p:nvPr/>
          </p:nvSpPr>
          <p:spPr>
            <a:xfrm>
              <a:off x="2871" y="4981"/>
              <a:ext cx="4265" cy="483"/>
            </a:xfrm>
            <a:prstGeom prst="rect">
              <a:avLst/>
            </a:prstGeom>
            <a:noFill/>
          </p:spPr>
          <p:txBody>
            <a:bodyPr wrap="square" rtlCol="0">
              <a:spAutoFit/>
            </a:bodyPr>
            <a:p>
              <a:r>
                <a:rPr lang="zh-CN" altLang="en-US" sz="1400">
                  <a:solidFill>
                    <a:srgbClr val="FF0000"/>
                  </a:solidFill>
                </a:rPr>
                <a:t>fundamental frequency track</a:t>
              </a:r>
              <a:endParaRPr lang="zh-CN" altLang="en-US" sz="1400">
                <a:solidFill>
                  <a:srgbClr val="FF0000"/>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7 Speech Parameter Estimation</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pic>
        <p:nvPicPr>
          <p:cNvPr id="3" name="图片 2" descr="D:\master\EQ2321\project1\matlab_Project1Material\Assignment1\13.jpg13"/>
          <p:cNvPicPr>
            <a:picLocks noChangeAspect="1"/>
          </p:cNvPicPr>
          <p:nvPr/>
        </p:nvPicPr>
        <p:blipFill rotWithShape="1">
          <a:blip r:embed="rId1"/>
          <a:srcRect/>
          <a:stretch>
            <a:fillRect/>
          </a:stretch>
        </p:blipFill>
        <p:spPr>
          <a:xfrm>
            <a:off x="830580" y="924560"/>
            <a:ext cx="7781925" cy="3797300"/>
          </a:xfrm>
          <a:prstGeom prst="rect">
            <a:avLst/>
          </a:prstGeom>
        </p:spPr>
      </p:pic>
      <p:sp>
        <p:nvSpPr>
          <p:cNvPr id="9" name="文本框 8"/>
          <p:cNvSpPr txBox="1"/>
          <p:nvPr/>
        </p:nvSpPr>
        <p:spPr>
          <a:xfrm>
            <a:off x="2538730" y="4501515"/>
            <a:ext cx="4595495" cy="368300"/>
          </a:xfrm>
          <a:prstGeom prst="rect">
            <a:avLst/>
          </a:prstGeom>
          <a:noFill/>
        </p:spPr>
        <p:txBody>
          <a:bodyPr wrap="square" rtlCol="0">
            <a:spAutoFit/>
          </a:bodyPr>
          <a:lstStyle/>
          <a:p>
            <a:r>
              <a:rPr lang="en-US" altLang="zh-CN" dirty="0"/>
              <a:t>“male long” with alen=256, </a:t>
            </a:r>
            <a:r>
              <a:rPr lang="en-US" altLang="zh-CN" dirty="0" err="1"/>
              <a:t>ulen</a:t>
            </a:r>
            <a:r>
              <a:rPr lang="en-US" altLang="zh-CN" dirty="0"/>
              <a:t>=128</a:t>
            </a:r>
            <a:endParaRPr lang="en-US" altLang="zh-CN"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7 Speech Parameter Estimation</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pic>
        <p:nvPicPr>
          <p:cNvPr id="3" name="图片 2" descr="D:\master\EQ2321\project1\matlab_Project1Material\Assignment1\14.jpg14"/>
          <p:cNvPicPr>
            <a:picLocks noChangeAspect="1"/>
          </p:cNvPicPr>
          <p:nvPr/>
        </p:nvPicPr>
        <p:blipFill rotWithShape="1">
          <a:blip r:embed="rId1"/>
          <a:srcRect/>
          <a:stretch>
            <a:fillRect/>
          </a:stretch>
        </p:blipFill>
        <p:spPr>
          <a:xfrm>
            <a:off x="831850" y="924560"/>
            <a:ext cx="7780655" cy="3797300"/>
          </a:xfrm>
          <a:prstGeom prst="rect">
            <a:avLst/>
          </a:prstGeom>
        </p:spPr>
      </p:pic>
      <p:sp>
        <p:nvSpPr>
          <p:cNvPr id="9" name="文本框 8"/>
          <p:cNvSpPr txBox="1"/>
          <p:nvPr/>
        </p:nvSpPr>
        <p:spPr>
          <a:xfrm>
            <a:off x="2401570" y="4508500"/>
            <a:ext cx="4869815" cy="368300"/>
          </a:xfrm>
          <a:prstGeom prst="rect">
            <a:avLst/>
          </a:prstGeom>
          <a:noFill/>
        </p:spPr>
        <p:txBody>
          <a:bodyPr wrap="square" rtlCol="0">
            <a:spAutoFit/>
          </a:bodyPr>
          <a:lstStyle/>
          <a:p>
            <a:r>
              <a:rPr lang="en-US" altLang="zh-CN" dirty="0"/>
              <a:t>“female long” with alen=256, </a:t>
            </a:r>
            <a:r>
              <a:rPr lang="en-US" altLang="zh-CN" dirty="0" err="1"/>
              <a:t>ulen</a:t>
            </a:r>
            <a:r>
              <a:rPr lang="en-US" altLang="zh-CN" dirty="0"/>
              <a:t>=128</a:t>
            </a:r>
            <a:endParaRPr lang="en-US" altLang="zh-CN" dirty="0"/>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7 Speech Parameter Estimation</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6" name="CustomShape 4"/>
          <p:cNvSpPr/>
          <p:nvPr/>
        </p:nvSpPr>
        <p:spPr>
          <a:xfrm>
            <a:off x="591185" y="924560"/>
            <a:ext cx="8021955" cy="36112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1600" kern="100" spc="-1" dirty="0">
                <a:latin typeface="微软雅黑" panose="020B0503020204020204" charset="-122"/>
                <a:ea typeface="等线" panose="02010600030101010101" pitchFamily="2" charset="-122"/>
                <a:cs typeface="Times New Roman" panose="02020603050405020304" pitchFamily="18" charset="0"/>
              </a:rPr>
              <a:t>7.6 </a:t>
            </a:r>
            <a:endParaRPr lang="en-US" sz="1600" kern="100" spc="-1" dirty="0">
              <a:latin typeface="微软雅黑" panose="020B0503020204020204" charset="-122"/>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The choice of detection threshold is not appropriate.</a:t>
            </a:r>
            <a:endParaRPr lang="zh-CN" altLang="zh-CN" sz="1600" kern="100" spc="-1" dirty="0">
              <a:latin typeface="微软雅黑" panose="020B0503020204020204" charset="-122"/>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The sound is not clear enough.</a:t>
            </a:r>
            <a:endParaRPr lang="zh-CN" altLang="zh-CN" sz="1600" kern="100" spc="-1" dirty="0">
              <a:latin typeface="微软雅黑" panose="020B0503020204020204" charset="-122"/>
              <a:ea typeface="等线" panose="02010600030101010101" pitchFamily="2" charset="-122"/>
              <a:cs typeface="Times New Roman" panose="02020603050405020304" pitchFamily="18" charset="0"/>
            </a:endParaRPr>
          </a:p>
          <a:p>
            <a:pPr marL="285750" indent="-285750" algn="just">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 </a:t>
            </a:r>
            <a:endParaRPr lang="zh-CN"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l">
              <a:lnSpc>
                <a:spcPct val="150000"/>
              </a:lnSpc>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7.7 If the fundamental power is very low, a situation where harmonics are mistaken for the fundamental frequency may lead to a doubling of the pitch. The same interpretation may also occur in the case of a pitch halving.</a:t>
            </a: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a:p>
            <a:pPr algn="just">
              <a:lnSpc>
                <a:spcPct val="150000"/>
              </a:lnSpc>
            </a:pPr>
            <a:r>
              <a:rPr lang="en-US" sz="1600" kern="100" spc="-1" dirty="0">
                <a:latin typeface="微软雅黑" panose="020B0503020204020204" charset="-122"/>
                <a:ea typeface="等线" panose="02010600030101010101" pitchFamily="2" charset="-122"/>
                <a:cs typeface="Times New Roman" panose="02020603050405020304" pitchFamily="18" charset="0"/>
              </a:rPr>
              <a:t>  </a:t>
            </a:r>
            <a:endParaRPr lang="zh-CN" altLang="zh-CN" sz="1600" kern="100" spc="-1" dirty="0">
              <a:latin typeface="微软雅黑" panose="020B0503020204020204" charset="-122"/>
              <a:ea typeface="等线"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Arial" panose="020B0604020202020204"/>
              </a:rPr>
              <a:t>8 The Vocoder</a:t>
            </a:r>
            <a:endParaRPr lang="en-GB" sz="2600" b="0" strike="noStrike" spc="-1" dirty="0">
              <a:latin typeface="Arial" panose="020B0604020202020204"/>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Arial" panose="020B0604020202020204"/>
              </a:rPr>
            </a:fld>
            <a:endParaRPr lang="en-GB" sz="700" b="0" strike="noStrike" spc="-1">
              <a:latin typeface="Arial" panose="020B0604020202020204"/>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Arial" panose="020B0604020202020204"/>
              </a:rPr>
            </a:fld>
            <a:endParaRPr lang="en-GB" sz="700" b="0" strike="noStrike" spc="-1">
              <a:latin typeface="Arial" panose="020B0604020202020204"/>
            </a:endParaRPr>
          </a:p>
        </p:txBody>
      </p:sp>
      <p:pic>
        <p:nvPicPr>
          <p:cNvPr id="2" name="synthesis1">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81324" y="2481582"/>
            <a:ext cx="487362" cy="487362"/>
          </a:xfrm>
          <a:prstGeom prst="rect">
            <a:avLst/>
          </a:prstGeom>
        </p:spPr>
      </p:pic>
      <p:pic>
        <p:nvPicPr>
          <p:cNvPr id="3" name="synthesis2">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3"/>
          <a:stretch>
            <a:fillRect/>
          </a:stretch>
        </p:blipFill>
        <p:spPr>
          <a:xfrm>
            <a:off x="3218721" y="2481286"/>
            <a:ext cx="487045" cy="487363"/>
          </a:xfrm>
          <a:prstGeom prst="rect">
            <a:avLst/>
          </a:prstGeom>
        </p:spPr>
      </p:pic>
      <p:pic>
        <p:nvPicPr>
          <p:cNvPr id="4" name="synthesis3">
            <a:hlinkClick r:id="" action="ppaction://media"/>
          </p:cNvPr>
          <p:cNvPicPr>
            <a:picLocks noChangeAspect="1"/>
          </p:cNvPicPr>
          <p:nvPr>
            <a:audioFile r:link="rId6"/>
            <p:extLst>
              <p:ext uri="{DAA4B4D4-6D71-4841-9C94-3DE7FCFB9230}">
                <p14:media xmlns:p14="http://schemas.microsoft.com/office/powerpoint/2010/main" r:embed="rId7"/>
              </p:ext>
            </p:extLst>
          </p:nvPr>
        </p:nvPicPr>
        <p:blipFill>
          <a:blip r:embed="rId3"/>
          <a:stretch>
            <a:fillRect/>
          </a:stretch>
        </p:blipFill>
        <p:spPr>
          <a:xfrm>
            <a:off x="5255801" y="2481580"/>
            <a:ext cx="487045" cy="487363"/>
          </a:xfrm>
          <a:prstGeom prst="rect">
            <a:avLst/>
          </a:prstGeom>
        </p:spPr>
      </p:pic>
      <p:pic>
        <p:nvPicPr>
          <p:cNvPr id="5" name="synthesis4">
            <a:hlinkClick r:id="" action="ppaction://media"/>
          </p:cNvPr>
          <p:cNvPicPr>
            <a:picLocks noChangeAspect="1"/>
          </p:cNvPicPr>
          <p:nvPr>
            <a:audioFile r:link="rId8"/>
            <p:extLst>
              <p:ext uri="{DAA4B4D4-6D71-4841-9C94-3DE7FCFB9230}">
                <p14:media xmlns:p14="http://schemas.microsoft.com/office/powerpoint/2010/main" r:embed="rId9"/>
              </p:ext>
            </p:extLst>
          </p:nvPr>
        </p:nvPicPr>
        <p:blipFill>
          <a:blip r:embed="rId3"/>
          <a:stretch>
            <a:fillRect/>
          </a:stretch>
        </p:blipFill>
        <p:spPr>
          <a:xfrm>
            <a:off x="7292881" y="2481580"/>
            <a:ext cx="487045" cy="487363"/>
          </a:xfrm>
          <a:prstGeom prst="rect">
            <a:avLst/>
          </a:prstGeom>
        </p:spPr>
      </p:pic>
      <p:sp>
        <p:nvSpPr>
          <p:cNvPr id="10" name="CustomShape 4"/>
          <p:cNvSpPr/>
          <p:nvPr/>
        </p:nvSpPr>
        <p:spPr>
          <a:xfrm>
            <a:off x="779145" y="1635760"/>
            <a:ext cx="1290955" cy="591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altLang="zh-CN" sz="1600" kern="100" spc="-1" dirty="0">
                <a:latin typeface="Arial" panose="020B0604020202020204"/>
                <a:ea typeface="等线" panose="02010600030101010101" pitchFamily="2" charset="-122"/>
                <a:cs typeface="Times New Roman" panose="02020603050405020304" pitchFamily="18" charset="0"/>
              </a:rPr>
              <a:t>Synthesis 1</a:t>
            </a:r>
            <a:endParaRPr lang="zh-CN" altLang="zh-CN" sz="1600" kern="100" spc="-1" dirty="0">
              <a:latin typeface="Arial" panose="020B0604020202020204"/>
              <a:ea typeface="等线" panose="02010600030101010101" pitchFamily="2" charset="-122"/>
              <a:cs typeface="Times New Roman" panose="02020603050405020304" pitchFamily="18" charset="0"/>
            </a:endParaRPr>
          </a:p>
        </p:txBody>
      </p:sp>
      <p:sp>
        <p:nvSpPr>
          <p:cNvPr id="11" name="CustomShape 4"/>
          <p:cNvSpPr/>
          <p:nvPr/>
        </p:nvSpPr>
        <p:spPr>
          <a:xfrm>
            <a:off x="2828290" y="1635760"/>
            <a:ext cx="1278890" cy="591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altLang="zh-CN" sz="1600" kern="100" spc="-1" dirty="0">
                <a:latin typeface="Arial" panose="020B0604020202020204"/>
                <a:ea typeface="等线" panose="02010600030101010101" pitchFamily="2" charset="-122"/>
                <a:cs typeface="Times New Roman" panose="02020603050405020304" pitchFamily="18" charset="0"/>
              </a:rPr>
              <a:t>Synthesis 2</a:t>
            </a:r>
            <a:endParaRPr lang="zh-CN" altLang="zh-CN" sz="1600" kern="100" spc="-1" dirty="0">
              <a:latin typeface="Arial" panose="020B0604020202020204"/>
              <a:ea typeface="等线" panose="02010600030101010101" pitchFamily="2" charset="-122"/>
              <a:cs typeface="Times New Roman" panose="02020603050405020304" pitchFamily="18" charset="0"/>
            </a:endParaRPr>
          </a:p>
        </p:txBody>
      </p:sp>
      <p:sp>
        <p:nvSpPr>
          <p:cNvPr id="12" name="CustomShape 4"/>
          <p:cNvSpPr/>
          <p:nvPr/>
        </p:nvSpPr>
        <p:spPr>
          <a:xfrm>
            <a:off x="4865370" y="1624330"/>
            <a:ext cx="1278890" cy="591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altLang="zh-CN" sz="1600" kern="100" spc="-1" dirty="0">
                <a:latin typeface="Arial" panose="020B0604020202020204"/>
                <a:ea typeface="等线" panose="02010600030101010101" pitchFamily="2" charset="-122"/>
                <a:cs typeface="Times New Roman" panose="02020603050405020304" pitchFamily="18" charset="0"/>
              </a:rPr>
              <a:t>Synthesis 3</a:t>
            </a:r>
            <a:endParaRPr lang="zh-CN" altLang="zh-CN" sz="1600" kern="100" spc="-1" dirty="0">
              <a:latin typeface="Arial" panose="020B0604020202020204"/>
              <a:ea typeface="等线" panose="02010600030101010101" pitchFamily="2" charset="-122"/>
              <a:cs typeface="Times New Roman" panose="02020603050405020304" pitchFamily="18" charset="0"/>
            </a:endParaRPr>
          </a:p>
        </p:txBody>
      </p:sp>
      <p:sp>
        <p:nvSpPr>
          <p:cNvPr id="13" name="CustomShape 4"/>
          <p:cNvSpPr/>
          <p:nvPr/>
        </p:nvSpPr>
        <p:spPr>
          <a:xfrm>
            <a:off x="6902450" y="1624330"/>
            <a:ext cx="1265555" cy="591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altLang="zh-CN" sz="1600" kern="100" spc="-1" dirty="0">
                <a:latin typeface="Arial" panose="020B0604020202020204"/>
                <a:ea typeface="等线" panose="02010600030101010101" pitchFamily="2" charset="-122"/>
                <a:cs typeface="Times New Roman" panose="02020603050405020304" pitchFamily="18" charset="0"/>
              </a:rPr>
              <a:t>Synthesis 4</a:t>
            </a:r>
            <a:endParaRPr lang="zh-CN" altLang="zh-CN" sz="1600" kern="100" spc="-1" dirty="0">
              <a:latin typeface="Arial" panose="020B0604020202020204"/>
              <a:ea typeface="等线" panose="02010600030101010101" pitchFamily="2" charset="-122"/>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52"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352" fill="hold"/>
                                        <p:tgtEl>
                                          <p:spTgt spid="3"/>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352" fill="hold"/>
                                        <p:tgtEl>
                                          <p:spTgt spid="4"/>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3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2"/>
                </p:tgtEl>
              </p:cMediaNode>
            </p:audio>
            <p:audio>
              <p:cMediaNode vol="80000">
                <p:cTn id="20" fill="hold" display="0">
                  <p:stCondLst>
                    <p:cond delay="indefinite"/>
                  </p:stCondLst>
                  <p:endCondLst>
                    <p:cond evt="onStopAudio" delay="0">
                      <p:tgtEl>
                        <p:sldTgt/>
                      </p:tgtEl>
                    </p:cond>
                  </p:endCondLst>
                </p:cTn>
                <p:tgtEl>
                  <p:spTgt spid="3"/>
                </p:tgtEl>
              </p:cMediaNode>
            </p:audio>
            <p:audio>
              <p:cMediaNode vol="80000">
                <p:cTn id="21" fill="hold" display="0">
                  <p:stCondLst>
                    <p:cond delay="indefinite"/>
                  </p:stCondLst>
                  <p:endCondLst>
                    <p:cond evt="onStopAudio" delay="0">
                      <p:tgtEl>
                        <p:sldTgt/>
                      </p:tgtEl>
                    </p:cond>
                  </p:endCondLst>
                </p:cTn>
                <p:tgtEl>
                  <p:spTgt spid="4"/>
                </p:tgtEl>
              </p:cMediaNode>
            </p:audio>
            <p:audio>
              <p:cMediaNode vol="80000">
                <p:cTn id="22" fill="hold" display="0">
                  <p:stCondLst>
                    <p:cond delay="indefinite"/>
                  </p:stCondLst>
                  <p:endCondLst>
                    <p:cond evt="onStopAudio" delay="0">
                      <p:tgtEl>
                        <p:sldTgt/>
                      </p:tgtEl>
                    </p:cond>
                  </p:endCondLst>
                </p:cTn>
                <p:tgtEl>
                  <p:spTgt spid="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trike="noStrike" spc="-1" dirty="0">
                <a:solidFill>
                  <a:srgbClr val="000000"/>
                </a:solidFill>
                <a:latin typeface="微软雅黑" panose="020B0503020204020204" charset="-122"/>
              </a:rPr>
              <a:t>Reference</a:t>
            </a:r>
            <a:endParaRPr lang="en-GB" sz="2600" b="0" strike="noStrike" spc="-1" dirty="0">
              <a:latin typeface="微软雅黑" panose="020B0503020204020204" charset="-122"/>
            </a:endParaRPr>
          </a:p>
        </p:txBody>
      </p:sp>
      <p:sp>
        <p:nvSpPr>
          <p:cNvPr id="305"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4BBA8EAE-E16F-4371-A6F3-7F9D9C1DC274}"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306"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46D24414-F504-42E4-869F-33E82BF7BDBC}"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307" name="CustomShape 4"/>
          <p:cNvSpPr/>
          <p:nvPr/>
        </p:nvSpPr>
        <p:spPr>
          <a:xfrm>
            <a:off x="1062000" y="1112400"/>
            <a:ext cx="7558920" cy="361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2250" indent="-221615">
              <a:lnSpc>
                <a:spcPct val="90000"/>
              </a:lnSpc>
              <a:spcBef>
                <a:spcPts val="1000"/>
              </a:spcBef>
              <a:spcAft>
                <a:spcPts val="200"/>
              </a:spcAft>
              <a:buClr>
                <a:srgbClr val="000000"/>
              </a:buClr>
              <a:buFont typeface="微软雅黑" panose="020B0503020204020204" charset="-122"/>
              <a:buChar char="•"/>
            </a:pPr>
            <a:r>
              <a:rPr lang="en-US" sz="1600" b="0" strike="noStrike" spc="-1" dirty="0">
                <a:solidFill>
                  <a:srgbClr val="000000"/>
                </a:solidFill>
                <a:latin typeface="微软雅黑" panose="020B0503020204020204" charset="-122"/>
              </a:rPr>
              <a:t>[1] Digital speech transmission: Enhancement, coding and error concealment.  By Peter Vary and Rainer Martin.</a:t>
            </a:r>
            <a:endParaRPr lang="en-US" sz="1600" b="0" strike="noStrike" spc="-1" dirty="0">
              <a:solidFill>
                <a:srgbClr val="000000"/>
              </a:solidFill>
              <a:latin typeface="微软雅黑" panose="020B0503020204020204" charset="-122"/>
            </a:endParaRPr>
          </a:p>
          <a:p>
            <a:pPr marL="222250" indent="-221615">
              <a:lnSpc>
                <a:spcPct val="90000"/>
              </a:lnSpc>
              <a:spcBef>
                <a:spcPts val="1000"/>
              </a:spcBef>
              <a:spcAft>
                <a:spcPts val="200"/>
              </a:spcAft>
              <a:buClr>
                <a:srgbClr val="000000"/>
              </a:buClr>
              <a:buFont typeface="微软雅黑" panose="020B0503020204020204" charset="-122"/>
              <a:buChar char="•"/>
            </a:pPr>
            <a:r>
              <a:rPr lang="en-GB" sz="1600" b="0" strike="noStrike" spc="-1" dirty="0">
                <a:solidFill>
                  <a:srgbClr val="000000"/>
                </a:solidFill>
                <a:latin typeface="微软雅黑" panose="020B0503020204020204" charset="-122"/>
              </a:rPr>
              <a:t>[</a:t>
            </a:r>
            <a:r>
              <a:rPr lang="en-US" altLang="en-GB" sz="1600" b="0" strike="noStrike" spc="-1" dirty="0">
                <a:solidFill>
                  <a:srgbClr val="000000"/>
                </a:solidFill>
                <a:latin typeface="微软雅黑" panose="020B0503020204020204" charset="-122"/>
              </a:rPr>
              <a:t>2</a:t>
            </a:r>
            <a:r>
              <a:rPr lang="en-GB" sz="1600" b="0" strike="noStrike" spc="-1" dirty="0">
                <a:solidFill>
                  <a:srgbClr val="000000"/>
                </a:solidFill>
                <a:latin typeface="微软雅黑" panose="020B0503020204020204" charset="-122"/>
              </a:rPr>
              <a:t>] https://en.wikipedia.org/wiki/Allophone</a:t>
            </a:r>
            <a:endParaRPr lang="en-GB" sz="1600" b="0" strike="noStrike" spc="-1" dirty="0">
              <a:latin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trike="noStrike" spc="-1" dirty="0">
                <a:solidFill>
                  <a:srgbClr val="000000"/>
                </a:solidFill>
                <a:latin typeface="微软雅黑" panose="020B0503020204020204" charset="-122"/>
                <a:ea typeface="微软雅黑" panose="020B0503020204020204" charset="-122"/>
              </a:rPr>
              <a:t>2 Bandwidth of Speech</a:t>
            </a:r>
            <a:endParaRPr lang="en-GB" sz="2600" b="0" strike="noStrike" spc="-1" dirty="0">
              <a:latin typeface="微软雅黑" panose="020B0503020204020204" charset="-122"/>
              <a:ea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5" name="CustomShape 4"/>
          <p:cNvSpPr/>
          <p:nvPr/>
        </p:nvSpPr>
        <p:spPr>
          <a:xfrm>
            <a:off x="792760" y="1131450"/>
            <a:ext cx="7558920" cy="361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5">
              <a:lnSpc>
                <a:spcPct val="150000"/>
              </a:lnSpc>
              <a:spcBef>
                <a:spcPts val="1000"/>
              </a:spcBef>
              <a:spcAft>
                <a:spcPts val="200"/>
              </a:spcAft>
              <a:buClr>
                <a:srgbClr val="000000"/>
              </a:buClr>
            </a:pPr>
            <a:r>
              <a:rPr lang="en-US" altLang="zh-CN" sz="1600" spc="-1" dirty="0">
                <a:solidFill>
                  <a:srgbClr val="000000"/>
                </a:solidFill>
                <a:latin typeface="微软雅黑" panose="020B0503020204020204" charset="-122"/>
              </a:rPr>
              <a:t>2.3 </a:t>
            </a:r>
            <a:r>
              <a:rPr altLang="zh-CN" sz="1600" spc="-1" dirty="0">
                <a:solidFill>
                  <a:srgbClr val="000000"/>
                </a:solidFill>
                <a:sym typeface="微软雅黑" panose="020B0503020204020204" charset="-122"/>
              </a:rPr>
              <a:t> </a:t>
            </a:r>
            <a:r>
              <a:rPr lang="en-US" sz="1600" spc="-1" dirty="0">
                <a:solidFill>
                  <a:srgbClr val="000000"/>
                </a:solidFill>
                <a:sym typeface="微软雅黑" panose="020B0503020204020204" charset="-122"/>
              </a:rPr>
              <a:t>T</a:t>
            </a:r>
            <a:r>
              <a:rPr altLang="zh-CN" sz="1600" spc="-1" dirty="0">
                <a:solidFill>
                  <a:srgbClr val="000000"/>
                </a:solidFill>
                <a:sym typeface="微软雅黑" panose="020B0503020204020204" charset="-122"/>
              </a:rPr>
              <a:t>he frequency of human speech is approximately between 300Hz and </a:t>
            </a:r>
            <a:r>
              <a:rPr lang="en-US" sz="1600" spc="-1" dirty="0">
                <a:solidFill>
                  <a:srgbClr val="000000"/>
                </a:solidFill>
                <a:sym typeface="微软雅黑" panose="020B0503020204020204" charset="-122"/>
              </a:rPr>
              <a:t>4</a:t>
            </a:r>
            <a:r>
              <a:rPr altLang="zh-CN" sz="1600" spc="-1" dirty="0">
                <a:solidFill>
                  <a:srgbClr val="000000"/>
                </a:solidFill>
                <a:sym typeface="微软雅黑" panose="020B0503020204020204" charset="-122"/>
              </a:rPr>
              <a:t>kHz</a:t>
            </a:r>
            <a:r>
              <a:rPr lang="en-US" sz="1600" spc="-1" dirty="0">
                <a:solidFill>
                  <a:srgbClr val="000000"/>
                </a:solidFill>
                <a:sym typeface="微软雅黑" panose="020B0503020204020204" charset="-122"/>
              </a:rPr>
              <a:t>.</a:t>
            </a:r>
            <a:endParaRPr lang="en-US" sz="1600" spc="-1" dirty="0">
              <a:solidFill>
                <a:srgbClr val="000000"/>
              </a:solidFill>
              <a:sym typeface="微软雅黑" panose="020B0503020204020204" charset="-122"/>
            </a:endParaRPr>
          </a:p>
          <a:p>
            <a:pPr marL="635">
              <a:lnSpc>
                <a:spcPct val="150000"/>
              </a:lnSpc>
              <a:spcBef>
                <a:spcPts val="1000"/>
              </a:spcBef>
              <a:spcAft>
                <a:spcPts val="200"/>
              </a:spcAft>
              <a:buClr>
                <a:srgbClr val="000000"/>
              </a:buClr>
            </a:pPr>
            <a:r>
              <a:rPr altLang="zh-CN" sz="1600" spc="-1" dirty="0">
                <a:solidFill>
                  <a:srgbClr val="000000"/>
                </a:solidFill>
                <a:sym typeface="微软雅黑" panose="020B0503020204020204" charset="-122"/>
              </a:rPr>
              <a:t>In digital communication, according to the </a:t>
            </a:r>
            <a:r>
              <a:rPr lang="en-US" sz="1600" spc="-1" dirty="0">
                <a:solidFill>
                  <a:srgbClr val="000000"/>
                </a:solidFill>
                <a:sym typeface="微软雅黑" panose="020B0503020204020204" charset="-122"/>
              </a:rPr>
              <a:t>Nyquist</a:t>
            </a:r>
            <a:r>
              <a:rPr altLang="zh-CN" sz="1600" spc="-1" dirty="0">
                <a:solidFill>
                  <a:srgbClr val="000000"/>
                </a:solidFill>
                <a:sym typeface="微软雅黑" panose="020B0503020204020204" charset="-122"/>
              </a:rPr>
              <a:t> theorem, the minimum sampling frequency is two times the highest frequency of the voice signal.</a:t>
            </a:r>
            <a:endParaRPr lang="en-US" sz="1600" spc="-1" dirty="0">
              <a:solidFill>
                <a:srgbClr val="000000"/>
              </a:solidFill>
              <a:sym typeface="微软雅黑" panose="020B0503020204020204" charset="-122"/>
            </a:endParaRPr>
          </a:p>
          <a:p>
            <a:pPr marL="635">
              <a:lnSpc>
                <a:spcPct val="150000"/>
              </a:lnSpc>
              <a:spcBef>
                <a:spcPts val="1000"/>
              </a:spcBef>
              <a:spcAft>
                <a:spcPts val="200"/>
              </a:spcAft>
              <a:buClr>
                <a:srgbClr val="000000"/>
              </a:buClr>
            </a:pPr>
            <a:r>
              <a:rPr lang="en-US" sz="1600" spc="-1" dirty="0">
                <a:solidFill>
                  <a:srgbClr val="000000"/>
                </a:solidFill>
                <a:sym typeface="微软雅黑" panose="020B0503020204020204" charset="-122"/>
              </a:rPr>
              <a:t>S</a:t>
            </a:r>
            <a:r>
              <a:rPr altLang="zh-CN" sz="1600" spc="-1" dirty="0">
                <a:solidFill>
                  <a:srgbClr val="000000"/>
                </a:solidFill>
                <a:sym typeface="微软雅黑" panose="020B0503020204020204" charset="-122"/>
              </a:rPr>
              <a:t>o the sampling frequency </a:t>
            </a:r>
            <a:r>
              <a:rPr lang="en-US" sz="1600" spc="-1" dirty="0">
                <a:solidFill>
                  <a:srgbClr val="000000"/>
                </a:solidFill>
                <a:sym typeface="微软雅黑" panose="020B0503020204020204" charset="-122"/>
              </a:rPr>
              <a:t>of </a:t>
            </a:r>
            <a:r>
              <a:rPr altLang="zh-CN" sz="1600" spc="-1" dirty="0">
                <a:solidFill>
                  <a:srgbClr val="000000"/>
                </a:solidFill>
                <a:sym typeface="微软雅黑" panose="020B0503020204020204" charset="-122"/>
              </a:rPr>
              <a:t>8kHz</a:t>
            </a:r>
            <a:r>
              <a:rPr lang="en-US" sz="1600" spc="-1" dirty="0">
                <a:solidFill>
                  <a:srgbClr val="000000"/>
                </a:solidFill>
                <a:sym typeface="微软雅黑" panose="020B0503020204020204" charset="-122"/>
              </a:rPr>
              <a:t> can be </a:t>
            </a:r>
            <a:r>
              <a:rPr altLang="zh-CN" sz="1600" spc="-1" dirty="0">
                <a:solidFill>
                  <a:srgbClr val="000000"/>
                </a:solidFill>
                <a:sym typeface="微软雅黑" panose="020B0503020204020204" charset="-122"/>
              </a:rPr>
              <a:t>used for </a:t>
            </a:r>
            <a:r>
              <a:rPr lang="en-US" sz="1600" spc="-1" dirty="0">
                <a:solidFill>
                  <a:srgbClr val="000000"/>
                </a:solidFill>
                <a:sym typeface="微软雅黑" panose="020B0503020204020204" charset="-122"/>
              </a:rPr>
              <a:t>POTS</a:t>
            </a:r>
            <a:r>
              <a:rPr altLang="zh-CN" sz="1600" spc="-1" dirty="0">
                <a:solidFill>
                  <a:srgbClr val="000000"/>
                </a:solidFill>
                <a:sym typeface="微软雅黑" panose="020B0503020204020204" charset="-122"/>
              </a:rPr>
              <a:t>.</a:t>
            </a:r>
            <a:endParaRPr altLang="zh-CN" sz="1600" spc="-1" dirty="0">
              <a:solidFill>
                <a:srgbClr val="000000"/>
              </a:solidFill>
              <a:sym typeface="微软雅黑" panose="020B050302020402020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文本框 6"/>
          <p:cNvSpPr txBox="1"/>
          <p:nvPr/>
        </p:nvSpPr>
        <p:spPr>
          <a:xfrm>
            <a:off x="554991" y="1212655"/>
            <a:ext cx="505267" cy="369332"/>
          </a:xfrm>
          <a:prstGeom prst="rect">
            <a:avLst/>
          </a:prstGeom>
          <a:noFill/>
        </p:spPr>
        <p:txBody>
          <a:bodyPr wrap="none" rtlCol="0">
            <a:spAutoFit/>
          </a:bodyPr>
          <a:lstStyle/>
          <a:p>
            <a:r>
              <a:rPr lang="en-US" altLang="zh-CN" dirty="0"/>
              <a:t>3.1</a:t>
            </a:r>
            <a:endParaRPr lang="zh-CN" altLang="en-US" dirty="0"/>
          </a:p>
        </p:txBody>
      </p:sp>
      <p:pic>
        <p:nvPicPr>
          <p:cNvPr id="2" name="图片 1" descr="D:\master\EQ2321\project1\matlab_Project1Material\Assignment1\1.jpg1"/>
          <p:cNvPicPr>
            <a:picLocks noChangeAspect="1"/>
          </p:cNvPicPr>
          <p:nvPr/>
        </p:nvPicPr>
        <p:blipFill>
          <a:blip r:embed="rId1"/>
          <a:srcRect/>
          <a:stretch>
            <a:fillRect/>
          </a:stretch>
        </p:blipFill>
        <p:spPr>
          <a:xfrm>
            <a:off x="1021715" y="1212850"/>
            <a:ext cx="6400165" cy="3128645"/>
          </a:xfrm>
          <a:prstGeom prst="rect">
            <a:avLst/>
          </a:prstGeom>
        </p:spPr>
      </p:pic>
      <p:sp>
        <p:nvSpPr>
          <p:cNvPr id="6" name="矩形 5"/>
          <p:cNvSpPr/>
          <p:nvPr/>
        </p:nvSpPr>
        <p:spPr>
          <a:xfrm>
            <a:off x="1929130" y="1581785"/>
            <a:ext cx="3943350" cy="23888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288030" y="1581785"/>
            <a:ext cx="941070" cy="368300"/>
          </a:xfrm>
          <a:prstGeom prst="rect">
            <a:avLst/>
          </a:prstGeom>
          <a:noFill/>
        </p:spPr>
        <p:txBody>
          <a:bodyPr wrap="square" rtlCol="0">
            <a:spAutoFit/>
          </a:bodyPr>
          <a:p>
            <a:r>
              <a:rPr lang="en-US" altLang="zh-CN"/>
              <a:t>Voiced</a:t>
            </a:r>
            <a:endParaRPr lang="en-US" altLang="zh-CN"/>
          </a:p>
        </p:txBody>
      </p:sp>
      <p:sp>
        <p:nvSpPr>
          <p:cNvPr id="9" name="矩形 8"/>
          <p:cNvSpPr/>
          <p:nvPr/>
        </p:nvSpPr>
        <p:spPr>
          <a:xfrm>
            <a:off x="5872480" y="2745105"/>
            <a:ext cx="614680" cy="454025"/>
          </a:xfrm>
          <a:prstGeom prst="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872480" y="2306955"/>
            <a:ext cx="1212850" cy="368300"/>
          </a:xfrm>
          <a:prstGeom prst="rect">
            <a:avLst/>
          </a:prstGeom>
          <a:noFill/>
        </p:spPr>
        <p:txBody>
          <a:bodyPr wrap="square" rtlCol="0">
            <a:spAutoFit/>
          </a:bodyPr>
          <a:p>
            <a:r>
              <a:rPr lang="en-US" altLang="zh-CN"/>
              <a:t>Unvoiced</a:t>
            </a:r>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文本框 6"/>
          <p:cNvSpPr txBox="1"/>
          <p:nvPr/>
        </p:nvSpPr>
        <p:spPr>
          <a:xfrm>
            <a:off x="250826" y="1212655"/>
            <a:ext cx="506095" cy="368300"/>
          </a:xfrm>
          <a:prstGeom prst="rect">
            <a:avLst/>
          </a:prstGeom>
          <a:noFill/>
        </p:spPr>
        <p:txBody>
          <a:bodyPr wrap="none" rtlCol="0">
            <a:spAutoFit/>
          </a:bodyPr>
          <a:lstStyle/>
          <a:p>
            <a:r>
              <a:rPr lang="en-US" altLang="zh-CN" dirty="0"/>
              <a:t>3.2</a:t>
            </a:r>
            <a:endParaRPr lang="zh-CN" altLang="en-US" dirty="0"/>
          </a:p>
        </p:txBody>
      </p:sp>
      <p:grpSp>
        <p:nvGrpSpPr>
          <p:cNvPr id="9" name="组合 8"/>
          <p:cNvGrpSpPr/>
          <p:nvPr/>
        </p:nvGrpSpPr>
        <p:grpSpPr>
          <a:xfrm>
            <a:off x="756920" y="1236345"/>
            <a:ext cx="6504305" cy="2947035"/>
            <a:chOff x="1609" y="1910"/>
            <a:chExt cx="10079" cy="4927"/>
          </a:xfrm>
        </p:grpSpPr>
        <p:pic>
          <p:nvPicPr>
            <p:cNvPr id="6" name="图片 5" descr="D:\master\EQ2321\project1\matlab_Project1Material\Assignment1\1.jpg1"/>
            <p:cNvPicPr>
              <a:picLocks noChangeAspect="1"/>
            </p:cNvPicPr>
            <p:nvPr/>
          </p:nvPicPr>
          <p:blipFill>
            <a:blip r:embed="rId1"/>
            <a:srcRect/>
            <a:stretch>
              <a:fillRect/>
            </a:stretch>
          </p:blipFill>
          <p:spPr>
            <a:xfrm>
              <a:off x="1609" y="1910"/>
              <a:ext cx="10079" cy="4927"/>
            </a:xfrm>
            <a:prstGeom prst="rect">
              <a:avLst/>
            </a:prstGeom>
          </p:spPr>
        </p:pic>
        <p:sp>
          <p:nvSpPr>
            <p:cNvPr id="3" name="矩形 2"/>
            <p:cNvSpPr/>
            <p:nvPr/>
          </p:nvSpPr>
          <p:spPr>
            <a:xfrm>
              <a:off x="3184" y="2540"/>
              <a:ext cx="2206" cy="3711"/>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8121" y="3957"/>
              <a:ext cx="1170" cy="1582"/>
            </a:xfrm>
            <a:prstGeom prst="rect">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975" y="1910"/>
              <a:ext cx="2623" cy="616"/>
            </a:xfrm>
            <a:prstGeom prst="rect">
              <a:avLst/>
            </a:prstGeom>
            <a:noFill/>
          </p:spPr>
          <p:txBody>
            <a:bodyPr wrap="square" rtlCol="0">
              <a:spAutoFit/>
            </a:bodyPr>
            <a:p>
              <a:r>
                <a:rPr lang="en-US" altLang="zh-CN"/>
                <a:t>Highest pitch</a:t>
              </a:r>
              <a:endParaRPr lang="en-US" altLang="zh-CN"/>
            </a:p>
          </p:txBody>
        </p:sp>
        <p:sp>
          <p:nvSpPr>
            <p:cNvPr id="5" name="文本框 4"/>
            <p:cNvSpPr txBox="1"/>
            <p:nvPr/>
          </p:nvSpPr>
          <p:spPr>
            <a:xfrm>
              <a:off x="7537" y="3377"/>
              <a:ext cx="2623" cy="616"/>
            </a:xfrm>
            <a:prstGeom prst="rect">
              <a:avLst/>
            </a:prstGeom>
            <a:noFill/>
          </p:spPr>
          <p:txBody>
            <a:bodyPr wrap="square" rtlCol="0">
              <a:spAutoFit/>
            </a:bodyPr>
            <a:p>
              <a:r>
                <a:rPr lang="en-US" altLang="zh-CN"/>
                <a:t>Lowest pitch</a:t>
              </a:r>
              <a:endParaRPr lang="en-US" altLang="zh-CN"/>
            </a:p>
          </p:txBody>
        </p:sp>
      </p:grpSp>
      <p:sp>
        <p:nvSpPr>
          <p:cNvPr id="10" name="文本框 9"/>
          <p:cNvSpPr txBox="1"/>
          <p:nvPr/>
        </p:nvSpPr>
        <p:spPr>
          <a:xfrm>
            <a:off x="6881495" y="1612900"/>
            <a:ext cx="1667510" cy="1322070"/>
          </a:xfrm>
          <a:prstGeom prst="rect">
            <a:avLst/>
          </a:prstGeom>
          <a:noFill/>
        </p:spPr>
        <p:txBody>
          <a:bodyPr wrap="square" rtlCol="0">
            <a:spAutoFit/>
          </a:bodyPr>
          <a:p>
            <a:r>
              <a:rPr lang="en-US" altLang="zh-CN" sz="1600"/>
              <a:t>Highest pitch</a:t>
            </a:r>
            <a:r>
              <a:rPr lang="zh-CN" altLang="en-US" sz="1600">
                <a:ea typeface="宋体" panose="02010600030101010101" pitchFamily="2" charset="-122"/>
              </a:rPr>
              <a:t>：</a:t>
            </a:r>
            <a:r>
              <a:rPr lang="en-US" altLang="zh-CN" sz="1600">
                <a:ea typeface="宋体" panose="02010600030101010101" pitchFamily="2" charset="-122"/>
              </a:rPr>
              <a:t>169.5Hz</a:t>
            </a:r>
            <a:endParaRPr lang="en-US" altLang="zh-CN" sz="1600">
              <a:ea typeface="宋体" panose="02010600030101010101" pitchFamily="2" charset="-122"/>
            </a:endParaRPr>
          </a:p>
          <a:p>
            <a:endParaRPr lang="en-US" altLang="zh-CN" sz="1600">
              <a:ea typeface="宋体" panose="02010600030101010101" pitchFamily="2" charset="-122"/>
            </a:endParaRPr>
          </a:p>
          <a:p>
            <a:r>
              <a:rPr lang="en-US" altLang="zh-CN" sz="1600">
                <a:ea typeface="宋体" panose="02010600030101010101" pitchFamily="2" charset="-122"/>
              </a:rPr>
              <a:t>Lowest pitch:</a:t>
            </a:r>
            <a:endParaRPr lang="en-US" altLang="zh-CN" sz="1600">
              <a:ea typeface="宋体" panose="02010600030101010101" pitchFamily="2" charset="-122"/>
            </a:endParaRPr>
          </a:p>
          <a:p>
            <a:r>
              <a:rPr lang="en-US" altLang="zh-CN" sz="1600">
                <a:ea typeface="宋体" panose="02010600030101010101" pitchFamily="2" charset="-122"/>
              </a:rPr>
              <a:t>140.8Hz</a:t>
            </a:r>
            <a:endParaRPr lang="en-US" altLang="zh-CN" sz="1600">
              <a:ea typeface="宋体" panose="02010600030101010101" pitchFamily="2"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1623061" y="1149155"/>
            <a:ext cx="505267" cy="369332"/>
          </a:xfrm>
          <a:prstGeom prst="rect">
            <a:avLst/>
          </a:prstGeom>
          <a:noFill/>
        </p:spPr>
        <p:txBody>
          <a:bodyPr wrap="none" rtlCol="0">
            <a:spAutoFit/>
          </a:bodyPr>
          <a:lstStyle/>
          <a:p>
            <a:r>
              <a:rPr lang="en-US" altLang="zh-CN" dirty="0"/>
              <a:t>3.3</a:t>
            </a:r>
            <a:endParaRPr lang="zh-CN" altLang="en-US" dirty="0"/>
          </a:p>
        </p:txBody>
      </p:sp>
      <p:pic>
        <p:nvPicPr>
          <p:cNvPr id="2" name="图片 1" descr="2"/>
          <p:cNvPicPr>
            <a:picLocks noChangeAspect="1"/>
          </p:cNvPicPr>
          <p:nvPr/>
        </p:nvPicPr>
        <p:blipFill>
          <a:blip r:embed="rId1"/>
          <a:stretch>
            <a:fillRect/>
          </a:stretch>
        </p:blipFill>
        <p:spPr>
          <a:xfrm>
            <a:off x="2128520" y="1149350"/>
            <a:ext cx="4886960" cy="3665220"/>
          </a:xfrm>
          <a:prstGeom prst="rect">
            <a:avLst/>
          </a:prstGeom>
        </p:spPr>
      </p:pic>
      <p:sp>
        <p:nvSpPr>
          <p:cNvPr id="4" name="文本框 3"/>
          <p:cNvSpPr txBox="1"/>
          <p:nvPr/>
        </p:nvSpPr>
        <p:spPr>
          <a:xfrm>
            <a:off x="4493260" y="1438275"/>
            <a:ext cx="2133600" cy="337185"/>
          </a:xfrm>
          <a:prstGeom prst="rect">
            <a:avLst/>
          </a:prstGeom>
          <a:noFill/>
        </p:spPr>
        <p:txBody>
          <a:bodyPr wrap="square" rtlCol="0">
            <a:spAutoFit/>
          </a:bodyPr>
          <a:p>
            <a:r>
              <a:rPr lang="en-US" altLang="zh-CN" sz="1600"/>
              <a:t>from 0.25s to 0.28s</a:t>
            </a:r>
            <a:endParaRPr lang="en-US" altLang="zh-CN" sz="160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sym typeface="+mn-ea"/>
              </a:rPr>
              <a:t>3 </a:t>
            </a:r>
            <a:r>
              <a:rPr lang="en-US" altLang="zh-CN" sz="2600" b="1" spc="-1" dirty="0">
                <a:solidFill>
                  <a:srgbClr val="000000"/>
                </a:solidFill>
                <a:latin typeface="微软雅黑" panose="020B0503020204020204" charset="-122"/>
                <a:sym typeface="+mn-ea"/>
              </a:rPr>
              <a:t>Voiced and Unvoiced Speech Sounds</a:t>
            </a:r>
            <a:endParaRPr lang="en-GB" sz="2600" b="0" strike="noStrike" spc="-1" dirty="0">
              <a:latin typeface="微软雅黑" panose="020B0503020204020204" charset="-122"/>
              <a:ea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mc:AlternateContent xmlns:mc="http://schemas.openxmlformats.org/markup-compatibility/2006">
        <mc:Choice xmlns:a14="http://schemas.microsoft.com/office/drawing/2010/main" Requires="a14">
          <p:sp>
            <p:nvSpPr>
              <p:cNvPr id="25" name="CustomShape 4"/>
              <p:cNvSpPr/>
              <p:nvPr/>
            </p:nvSpPr>
            <p:spPr>
              <a:xfrm>
                <a:off x="792760" y="1131450"/>
                <a:ext cx="7558920" cy="361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5">
                  <a:lnSpc>
                    <a:spcPct val="150000"/>
                  </a:lnSpc>
                  <a:spcBef>
                    <a:spcPts val="1000"/>
                  </a:spcBef>
                  <a:spcAft>
                    <a:spcPts val="200"/>
                  </a:spcAft>
                  <a:buClr>
                    <a:srgbClr val="000000"/>
                  </a:buClr>
                </a:pPr>
                <a:r>
                  <a:rPr lang="en-US" altLang="zh-CN" sz="1600" spc="-1" dirty="0">
                    <a:solidFill>
                      <a:srgbClr val="000000"/>
                    </a:solidFill>
                    <a:latin typeface="微软雅黑" panose="020B0503020204020204" charset="-122"/>
                  </a:rPr>
                  <a:t>3.4 The mathematical expression of the MATLAB variable</a:t>
                </a:r>
                <a14:m>
                  <m:oMath xmlns:m="http://schemas.openxmlformats.org/officeDocument/2006/math">
                    <m:r>
                      <a:rPr lang="en-US" altLang="zh-CN" sz="1600" i="1" spc="-1" dirty="0">
                        <a:solidFill>
                          <a:srgbClr val="000000"/>
                        </a:solidFill>
                        <a:latin typeface="Cambria Math" panose="02040503050406030204" pitchFamily="18" charset="0"/>
                        <a:cs typeface="Cambria Math" panose="02040503050406030204" pitchFamily="18" charset="0"/>
                      </a:rPr>
                      <m:t> </m:t>
                    </m:r>
                  </m:oMath>
                </a14:m>
                <a:endParaRPr lang="en-US" altLang="zh-CN" sz="1600" i="1" spc="-1" dirty="0">
                  <a:solidFill>
                    <a:srgbClr val="000000"/>
                  </a:solidFill>
                  <a:latin typeface="Cambria Math" panose="02040503050406030204" pitchFamily="18" charset="0"/>
                  <a:cs typeface="Cambria Math" panose="02040503050406030204" pitchFamily="18" charset="0"/>
                </a:endParaRPr>
              </a:p>
              <a:p>
                <a:pPr marL="635" fontAlgn="auto">
                  <a:lnSpc>
                    <a:spcPct val="100000"/>
                  </a:lnSpc>
                  <a:spcBef>
                    <a:spcPts val="1000"/>
                  </a:spcBef>
                  <a:spcAft>
                    <a:spcPts val="200"/>
                  </a:spcAft>
                  <a:buClr>
                    <a:srgbClr val="000000"/>
                  </a:buClr>
                </a:pPr>
                <a14:m>
                  <m:oMathPara xmlns:m="http://schemas.openxmlformats.org/officeDocument/2006/math">
                    <m:oMathParaPr>
                      <m:jc m:val="centerGroup"/>
                    </m:oMathParaPr>
                    <m:oMath xmlns:m="http://schemas.openxmlformats.org/officeDocument/2006/math">
                      <m:r>
                        <a:rPr lang="en-US" altLang="zh-CN" sz="1600" i="1" spc="-1" dirty="0">
                          <a:solidFill>
                            <a:srgbClr val="000000"/>
                          </a:solidFill>
                          <a:latin typeface="Cambria Math" panose="02040503050406030204" pitchFamily="18" charset="0"/>
                          <a:cs typeface="Cambria Math" panose="02040503050406030204" pitchFamily="18" charset="0"/>
                        </a:rPr>
                        <m:t>𝑋</m:t>
                      </m:r>
                      <m:r>
                        <a:rPr lang="en-US" altLang="zh-CN" sz="1600" i="1" spc="-1" dirty="0">
                          <a:solidFill>
                            <a:srgbClr val="000000"/>
                          </a:solidFill>
                          <a:latin typeface="Cambria Math" panose="02040503050406030204" pitchFamily="18" charset="0"/>
                          <a:cs typeface="Cambria Math" panose="02040503050406030204" pitchFamily="18" charset="0"/>
                        </a:rPr>
                        <m:t>[</m:t>
                      </m:r>
                      <m:r>
                        <a:rPr lang="en-US" altLang="zh-CN" sz="1600" i="1" spc="-1" dirty="0">
                          <a:solidFill>
                            <a:srgbClr val="000000"/>
                          </a:solidFill>
                          <a:latin typeface="Cambria Math" panose="02040503050406030204" pitchFamily="18" charset="0"/>
                          <a:cs typeface="Cambria Math" panose="02040503050406030204" pitchFamily="18" charset="0"/>
                        </a:rPr>
                        <m:t>3</m:t>
                      </m:r>
                      <m:r>
                        <a:rPr lang="en-US" altLang="zh-CN" sz="1600" i="1" spc="-1" dirty="0">
                          <a:solidFill>
                            <a:srgbClr val="000000"/>
                          </a:solidFill>
                          <a:latin typeface="Cambria Math" panose="02040503050406030204" pitchFamily="18" charset="0"/>
                          <a:cs typeface="Cambria Math" panose="02040503050406030204" pitchFamily="18" charset="0"/>
                        </a:rPr>
                        <m:t>]</m:t>
                      </m:r>
                      <m:r>
                        <a:rPr lang="en-US" altLang="zh-CN" sz="1600" i="1" spc="-1" dirty="0">
                          <a:solidFill>
                            <a:srgbClr val="000000"/>
                          </a:solidFill>
                          <a:latin typeface="Cambria Math" panose="02040503050406030204" pitchFamily="18" charset="0"/>
                          <a:cs typeface="Cambria Math" panose="02040503050406030204" pitchFamily="18" charset="0"/>
                        </a:rPr>
                        <m:t>=</m:t>
                      </m:r>
                      <m:nary>
                        <m:naryPr>
                          <m:chr m:val="∑"/>
                          <m:limLoc m:val="undOvr"/>
                          <m:ctrlPr>
                            <a:rPr lang="en-US" altLang="zh-CN" sz="1600" i="1" spc="-1" dirty="0">
                              <a:solidFill>
                                <a:srgbClr val="000000"/>
                              </a:solidFill>
                              <a:latin typeface="Cambria Math" panose="02040503050406030204" pitchFamily="18" charset="0"/>
                              <a:cs typeface="Cambria Math" panose="02040503050406030204" pitchFamily="18" charset="0"/>
                            </a:rPr>
                          </m:ctrlPr>
                        </m:naryPr>
                        <m:sub>
                          <m:r>
                            <a:rPr lang="en-US" altLang="zh-CN" sz="1600" i="1" spc="-1" dirty="0">
                              <a:solidFill>
                                <a:srgbClr val="000000"/>
                              </a:solidFill>
                              <a:latin typeface="Cambria Math" panose="02040503050406030204" pitchFamily="18" charset="0"/>
                              <a:cs typeface="Cambria Math" panose="02040503050406030204" pitchFamily="18" charset="0"/>
                            </a:rPr>
                            <m:t>𝑘</m:t>
                          </m:r>
                          <m:r>
                            <a:rPr lang="en-US" altLang="zh-CN" sz="1600" i="1" spc="-1" dirty="0">
                              <a:solidFill>
                                <a:srgbClr val="000000"/>
                              </a:solidFill>
                              <a:latin typeface="Cambria Math" panose="02040503050406030204" pitchFamily="18" charset="0"/>
                              <a:cs typeface="Cambria Math" panose="02040503050406030204" pitchFamily="18" charset="0"/>
                            </a:rPr>
                            <m:t>=</m:t>
                          </m:r>
                          <m:r>
                            <a:rPr lang="en-US" altLang="zh-CN" sz="1600" i="1" spc="-1" dirty="0">
                              <a:solidFill>
                                <a:srgbClr val="000000"/>
                              </a:solidFill>
                              <a:latin typeface="Cambria Math" panose="02040503050406030204" pitchFamily="18" charset="0"/>
                              <a:cs typeface="Cambria Math" panose="02040503050406030204" pitchFamily="18" charset="0"/>
                            </a:rPr>
                            <m:t>0</m:t>
                          </m:r>
                        </m:sub>
                        <m:sup>
                          <m:r>
                            <a:rPr lang="en-US" altLang="zh-CN" sz="1600" i="1" spc="-1" dirty="0">
                              <a:solidFill>
                                <a:srgbClr val="000000"/>
                              </a:solidFill>
                              <a:latin typeface="Cambria Math" panose="02040503050406030204" pitchFamily="18" charset="0"/>
                              <a:cs typeface="Cambria Math" panose="02040503050406030204" pitchFamily="18" charset="0"/>
                            </a:rPr>
                            <m:t>𝑁</m:t>
                          </m:r>
                          <m:r>
                            <a:rPr lang="en-US" altLang="zh-CN" sz="1600" i="1" spc="-1" dirty="0">
                              <a:solidFill>
                                <a:srgbClr val="000000"/>
                              </a:solidFill>
                              <a:latin typeface="Cambria Math" panose="02040503050406030204" pitchFamily="18" charset="0"/>
                              <a:cs typeface="Cambria Math" panose="02040503050406030204" pitchFamily="18" charset="0"/>
                            </a:rPr>
                            <m:t>−</m:t>
                          </m:r>
                          <m:r>
                            <a:rPr lang="en-US" altLang="zh-CN" sz="1600" i="1" spc="-1" dirty="0">
                              <a:solidFill>
                                <a:srgbClr val="000000"/>
                              </a:solidFill>
                              <a:latin typeface="Cambria Math" panose="02040503050406030204" pitchFamily="18" charset="0"/>
                              <a:cs typeface="Cambria Math" panose="02040503050406030204" pitchFamily="18" charset="0"/>
                            </a:rPr>
                            <m:t>1</m:t>
                          </m:r>
                        </m:sup>
                        <m:e>
                          <m:r>
                            <a:rPr lang="en-US" altLang="zh-CN" sz="1600" i="1" spc="-1" dirty="0">
                              <a:solidFill>
                                <a:srgbClr val="000000"/>
                              </a:solidFill>
                              <a:latin typeface="Cambria Math" panose="02040503050406030204" pitchFamily="18" charset="0"/>
                              <a:cs typeface="Cambria Math" panose="02040503050406030204" pitchFamily="18" charset="0"/>
                            </a:rPr>
                            <m:t>𝑥</m:t>
                          </m:r>
                          <m:r>
                            <a:rPr lang="en-US" altLang="zh-CN" sz="1600" i="1" spc="-1" dirty="0">
                              <a:solidFill>
                                <a:srgbClr val="000000"/>
                              </a:solidFill>
                              <a:latin typeface="Cambria Math" panose="02040503050406030204" pitchFamily="18" charset="0"/>
                              <a:cs typeface="Cambria Math" panose="02040503050406030204" pitchFamily="18" charset="0"/>
                            </a:rPr>
                            <m:t>(</m:t>
                          </m:r>
                          <m:r>
                            <a:rPr lang="en-US" altLang="zh-CN" sz="1600" i="1" spc="-1" dirty="0">
                              <a:solidFill>
                                <a:srgbClr val="000000"/>
                              </a:solidFill>
                              <a:latin typeface="Cambria Math" panose="02040503050406030204" pitchFamily="18" charset="0"/>
                              <a:cs typeface="Cambria Math" panose="02040503050406030204" pitchFamily="18" charset="0"/>
                            </a:rPr>
                            <m:t>𝑘</m:t>
                          </m:r>
                          <m:r>
                            <a:rPr lang="en-US" altLang="zh-CN" sz="1600" i="1" spc="-1" dirty="0">
                              <a:solidFill>
                                <a:srgbClr val="000000"/>
                              </a:solidFill>
                              <a:latin typeface="Cambria Math" panose="02040503050406030204" pitchFamily="18" charset="0"/>
                              <a:cs typeface="Cambria Math" panose="02040503050406030204" pitchFamily="18" charset="0"/>
                            </a:rPr>
                            <m:t>)</m:t>
                          </m:r>
                          <m:sSup>
                            <m:sSupPr>
                              <m:ctrlPr>
                                <a:rPr lang="en-US" altLang="zh-CN" sz="1600" i="1" spc="-1" dirty="0">
                                  <a:solidFill>
                                    <a:srgbClr val="000000"/>
                                  </a:solidFill>
                                  <a:latin typeface="Cambria Math" panose="02040503050406030204" pitchFamily="18" charset="0"/>
                                  <a:cs typeface="Cambria Math" panose="02040503050406030204" pitchFamily="18" charset="0"/>
                                </a:rPr>
                              </m:ctrlPr>
                            </m:sSupPr>
                            <m:e>
                              <m:r>
                                <a:rPr lang="en-US" altLang="zh-CN" sz="1600" i="1" spc="-1" dirty="0">
                                  <a:solidFill>
                                    <a:srgbClr val="000000"/>
                                  </a:solidFill>
                                  <a:latin typeface="Cambria Math" panose="02040503050406030204" pitchFamily="18" charset="0"/>
                                  <a:cs typeface="Cambria Math" panose="02040503050406030204" pitchFamily="18" charset="0"/>
                                </a:rPr>
                                <m:t>𝑒</m:t>
                              </m:r>
                            </m:e>
                            <m:sup>
                              <m:r>
                                <a:rPr lang="en-US" altLang="zh-CN" sz="1600" i="1" spc="-1" dirty="0">
                                  <a:solidFill>
                                    <a:srgbClr val="000000"/>
                                  </a:solidFill>
                                  <a:latin typeface="Cambria Math" panose="02040503050406030204" pitchFamily="18" charset="0"/>
                                  <a:cs typeface="Cambria Math" panose="02040503050406030204" pitchFamily="18" charset="0"/>
                                </a:rPr>
                                <m:t>−</m:t>
                              </m:r>
                              <m:r>
                                <a:rPr lang="en-US" altLang="zh-CN" sz="1600" i="1" spc="-1" dirty="0">
                                  <a:solidFill>
                                    <a:srgbClr val="000000"/>
                                  </a:solidFill>
                                  <a:latin typeface="Cambria Math" panose="02040503050406030204" pitchFamily="18" charset="0"/>
                                  <a:cs typeface="Cambria Math" panose="02040503050406030204" pitchFamily="18" charset="0"/>
                                </a:rPr>
                                <m:t>𝑗</m:t>
                              </m:r>
                              <m:r>
                                <a:rPr lang="en-US" altLang="zh-CN" sz="1600" i="1" spc="-1" dirty="0">
                                  <a:solidFill>
                                    <a:srgbClr val="000000"/>
                                  </a:solidFill>
                                  <a:latin typeface="Cambria Math" panose="02040503050406030204" pitchFamily="18" charset="0"/>
                                  <a:cs typeface="Cambria Math" panose="02040503050406030204" pitchFamily="18" charset="0"/>
                                </a:rPr>
                                <m:t>3</m:t>
                              </m:r>
                              <m:f>
                                <m:fPr>
                                  <m:ctrlPr>
                                    <a:rPr lang="en-US" altLang="zh-CN" sz="1600" i="1" spc="-1" dirty="0">
                                      <a:solidFill>
                                        <a:srgbClr val="000000"/>
                                      </a:solidFill>
                                      <a:latin typeface="Cambria Math" panose="02040503050406030204" pitchFamily="18" charset="0"/>
                                      <a:cs typeface="Cambria Math" panose="02040503050406030204" pitchFamily="18" charset="0"/>
                                    </a:rPr>
                                  </m:ctrlPr>
                                </m:fPr>
                                <m:num>
                                  <m:r>
                                    <a:rPr lang="en-US" altLang="zh-CN" sz="1600" i="1" spc="-1" dirty="0">
                                      <a:solidFill>
                                        <a:srgbClr val="000000"/>
                                      </a:solidFill>
                                      <a:latin typeface="Cambria Math" panose="02040503050406030204" pitchFamily="18" charset="0"/>
                                      <a:cs typeface="Cambria Math" panose="02040503050406030204" pitchFamily="18" charset="0"/>
                                    </a:rPr>
                                    <m:t>2</m:t>
                                  </m:r>
                                  <m:r>
                                    <a:rPr lang="en-US" altLang="zh-CN" sz="1600" i="1" spc="-1" dirty="0">
                                      <a:solidFill>
                                        <a:srgbClr val="000000"/>
                                      </a:solidFill>
                                      <a:latin typeface="Cambria Math" panose="02040503050406030204" pitchFamily="18" charset="0"/>
                                      <a:cs typeface="Cambria Math" panose="02040503050406030204" pitchFamily="18" charset="0"/>
                                    </a:rPr>
                                    <m:t>𝜋</m:t>
                                  </m:r>
                                  <m:r>
                                    <a:rPr lang="en-US" altLang="zh-CN" sz="1600" i="1" spc="-1" dirty="0">
                                      <a:solidFill>
                                        <a:srgbClr val="000000"/>
                                      </a:solidFill>
                                      <a:latin typeface="Cambria Math" panose="02040503050406030204" pitchFamily="18" charset="0"/>
                                      <a:cs typeface="Cambria Math" panose="02040503050406030204" pitchFamily="18" charset="0"/>
                                    </a:rPr>
                                    <m:t>𝑘</m:t>
                                  </m:r>
                                </m:num>
                                <m:den>
                                  <m:r>
                                    <a:rPr lang="en-US" altLang="zh-CN" sz="1600" i="1" spc="-1" dirty="0">
                                      <a:solidFill>
                                        <a:srgbClr val="000000"/>
                                      </a:solidFill>
                                      <a:latin typeface="Cambria Math" panose="02040503050406030204" pitchFamily="18" charset="0"/>
                                      <a:cs typeface="Cambria Math" panose="02040503050406030204" pitchFamily="18" charset="0"/>
                                    </a:rPr>
                                    <m:t>𝑀</m:t>
                                  </m:r>
                                </m:den>
                              </m:f>
                            </m:sup>
                          </m:sSup>
                        </m:e>
                      </m:nary>
                    </m:oMath>
                  </m:oMathPara>
                </a14:m>
                <a:endParaRPr lang="en-US" altLang="zh-CN" sz="1600" i="1" spc="-1" dirty="0">
                  <a:solidFill>
                    <a:srgbClr val="000000"/>
                  </a:solidFill>
                  <a:latin typeface="Cambria Math" panose="02040503050406030204" pitchFamily="18" charset="0"/>
                  <a:cs typeface="Cambria Math" panose="02040503050406030204" pitchFamily="18" charset="0"/>
                </a:endParaRPr>
              </a:p>
              <a:p>
                <a:pPr marL="635" fontAlgn="auto">
                  <a:lnSpc>
                    <a:spcPct val="100000"/>
                  </a:lnSpc>
                  <a:spcBef>
                    <a:spcPts val="1000"/>
                  </a:spcBef>
                  <a:spcAft>
                    <a:spcPts val="200"/>
                  </a:spcAft>
                  <a:buClr>
                    <a:srgbClr val="000000"/>
                  </a:buClr>
                </a:pPr>
                <a:r>
                  <a:rPr lang="en-US" altLang="zh-CN" sz="1600" spc="-1" dirty="0">
                    <a:solidFill>
                      <a:srgbClr val="000000"/>
                    </a:solidFill>
                    <a:latin typeface="微软雅黑" panose="020B0503020204020204" charset="-122"/>
                    <a:sym typeface="+mn-ea"/>
                  </a:rPr>
                  <a:t>The analog frequency is </a:t>
                </a:r>
                <a14:m>
                  <m:oMath xmlns:m="http://schemas.openxmlformats.org/officeDocument/2006/math">
                    <m:f>
                      <m:fPr>
                        <m:ctrlPr>
                          <a:rPr lang="en-US" altLang="zh-CN" sz="1600" i="1" spc="-1" dirty="0">
                            <a:solidFill>
                              <a:srgbClr val="000000"/>
                            </a:solidFill>
                            <a:latin typeface="Cambria Math" panose="02040503050406030204" pitchFamily="18" charset="0"/>
                            <a:cs typeface="Cambria Math" panose="02040503050406030204" pitchFamily="18" charset="0"/>
                            <a:sym typeface="+mn-ea"/>
                          </a:rPr>
                        </m:ctrlPr>
                      </m:fPr>
                      <m:num>
                        <m:r>
                          <a:rPr lang="en-US" altLang="zh-CN" sz="1600" i="1" spc="-1" dirty="0">
                            <a:solidFill>
                              <a:srgbClr val="000000"/>
                            </a:solidFill>
                            <a:latin typeface="Cambria Math" panose="02040503050406030204" pitchFamily="18" charset="0"/>
                            <a:cs typeface="Cambria Math" panose="02040503050406030204" pitchFamily="18" charset="0"/>
                            <a:sym typeface="+mn-ea"/>
                          </a:rPr>
                          <m:t>3</m:t>
                        </m:r>
                        <m:r>
                          <a:rPr lang="en-US" altLang="zh-CN" sz="1600" i="1" spc="-1" dirty="0">
                            <a:solidFill>
                              <a:srgbClr val="000000"/>
                            </a:solidFill>
                            <a:latin typeface="Cambria Math" panose="02040503050406030204" pitchFamily="18" charset="0"/>
                            <a:cs typeface="Cambria Math" panose="02040503050406030204" pitchFamily="18" charset="0"/>
                            <a:sym typeface="+mn-ea"/>
                          </a:rPr>
                          <m:t>−</m:t>
                        </m:r>
                        <m:r>
                          <a:rPr lang="en-US" altLang="zh-CN" sz="1600" i="1" spc="-1" dirty="0">
                            <a:solidFill>
                              <a:srgbClr val="000000"/>
                            </a:solidFill>
                            <a:latin typeface="Cambria Math" panose="02040503050406030204" pitchFamily="18" charset="0"/>
                            <a:cs typeface="Cambria Math" panose="02040503050406030204" pitchFamily="18" charset="0"/>
                            <a:sym typeface="+mn-ea"/>
                          </a:rPr>
                          <m:t>1</m:t>
                        </m:r>
                      </m:num>
                      <m:den>
                        <m:sSub>
                          <m:sSubPr>
                            <m:ctrlPr>
                              <a:rPr lang="en-US" altLang="zh-CN" sz="1600" i="1" spc="-1" dirty="0">
                                <a:solidFill>
                                  <a:srgbClr val="000000"/>
                                </a:solidFill>
                                <a:latin typeface="Cambria Math" panose="02040503050406030204" pitchFamily="18" charset="0"/>
                                <a:cs typeface="Cambria Math" panose="02040503050406030204" pitchFamily="18" charset="0"/>
                                <a:sym typeface="+mn-ea"/>
                              </a:rPr>
                            </m:ctrlPr>
                          </m:sSubPr>
                          <m:e>
                            <m:r>
                              <a:rPr lang="en-US" altLang="zh-CN" sz="1600" i="1" spc="-1" dirty="0">
                                <a:solidFill>
                                  <a:srgbClr val="000000"/>
                                </a:solidFill>
                                <a:latin typeface="Cambria Math" panose="02040503050406030204" pitchFamily="18" charset="0"/>
                                <a:cs typeface="Cambria Math" panose="02040503050406030204" pitchFamily="18" charset="0"/>
                                <a:sym typeface="+mn-ea"/>
                              </a:rPr>
                              <m:t>𝑁</m:t>
                            </m:r>
                          </m:e>
                          <m:sub>
                            <m:r>
                              <a:rPr lang="en-US" altLang="zh-CN" sz="1600" i="1" spc="-1" dirty="0">
                                <a:solidFill>
                                  <a:srgbClr val="000000"/>
                                </a:solidFill>
                                <a:latin typeface="Cambria Math" panose="02040503050406030204" pitchFamily="18" charset="0"/>
                                <a:cs typeface="Cambria Math" panose="02040503050406030204" pitchFamily="18" charset="0"/>
                                <a:sym typeface="+mn-ea"/>
                              </a:rPr>
                              <m:t>0</m:t>
                            </m:r>
                          </m:sub>
                        </m:sSub>
                      </m:den>
                    </m:f>
                    <m:r>
                      <a:rPr lang="en-US" altLang="zh-CN" sz="1600" i="1" spc="-1" dirty="0">
                        <a:solidFill>
                          <a:srgbClr val="000000"/>
                        </a:solidFill>
                        <a:latin typeface="Cambria Math" panose="02040503050406030204" pitchFamily="18" charset="0"/>
                        <a:cs typeface="Cambria Math" panose="02040503050406030204" pitchFamily="18" charset="0"/>
                        <a:sym typeface="+mn-ea"/>
                      </a:rPr>
                      <m:t>×</m:t>
                    </m:r>
                    <m:sSub>
                      <m:sSubPr>
                        <m:ctrlPr>
                          <a:rPr lang="en-US" altLang="zh-CN" sz="1600" i="1" spc="-1" dirty="0">
                            <a:solidFill>
                              <a:srgbClr val="000000"/>
                            </a:solidFill>
                            <a:latin typeface="Cambria Math" panose="02040503050406030204" pitchFamily="18" charset="0"/>
                            <a:cs typeface="Cambria Math" panose="02040503050406030204" pitchFamily="18" charset="0"/>
                            <a:sym typeface="+mn-ea"/>
                          </a:rPr>
                        </m:ctrlPr>
                      </m:sSubPr>
                      <m:e>
                        <m:r>
                          <a:rPr lang="en-US" altLang="zh-CN" sz="1600" i="1" spc="-1" dirty="0">
                            <a:solidFill>
                              <a:srgbClr val="000000"/>
                            </a:solidFill>
                            <a:latin typeface="Cambria Math" panose="02040503050406030204" pitchFamily="18" charset="0"/>
                            <a:cs typeface="Cambria Math" panose="02040503050406030204" pitchFamily="18" charset="0"/>
                            <a:sym typeface="+mn-ea"/>
                          </a:rPr>
                          <m:t>𝐹</m:t>
                        </m:r>
                      </m:e>
                      <m:sub>
                        <m:r>
                          <a:rPr lang="en-US" altLang="zh-CN" sz="1600" i="1" spc="-1" dirty="0">
                            <a:solidFill>
                              <a:srgbClr val="000000"/>
                            </a:solidFill>
                            <a:latin typeface="Cambria Math" panose="02040503050406030204" pitchFamily="18" charset="0"/>
                            <a:cs typeface="Cambria Math" panose="02040503050406030204" pitchFamily="18" charset="0"/>
                            <a:sym typeface="+mn-ea"/>
                          </a:rPr>
                          <m:t>𝑠</m:t>
                        </m:r>
                      </m:sub>
                    </m:sSub>
                    <m:r>
                      <a:rPr lang="en-US" altLang="zh-CN" sz="1600" i="1" spc="-1" dirty="0">
                        <a:solidFill>
                          <a:srgbClr val="000000"/>
                        </a:solidFill>
                        <a:latin typeface="Cambria Math" panose="02040503050406030204" pitchFamily="18" charset="0"/>
                        <a:cs typeface="Cambria Math" panose="02040503050406030204" pitchFamily="18" charset="0"/>
                        <a:sym typeface="+mn-ea"/>
                      </a:rPr>
                      <m:t>=</m:t>
                    </m:r>
                    <m:r>
                      <a:rPr lang="en-US" altLang="zh-CN" sz="1600" i="1" spc="-1" dirty="0">
                        <a:solidFill>
                          <a:srgbClr val="000000"/>
                        </a:solidFill>
                        <a:latin typeface="Cambria Math" panose="02040503050406030204" pitchFamily="18" charset="0"/>
                        <a:cs typeface="Cambria Math" panose="02040503050406030204" pitchFamily="18" charset="0"/>
                        <a:sym typeface="+mn-ea"/>
                      </a:rPr>
                      <m:t>66</m:t>
                    </m:r>
                    <m:r>
                      <a:rPr lang="en-US" altLang="zh-CN" sz="1600" i="1" spc="-1" dirty="0">
                        <a:solidFill>
                          <a:srgbClr val="000000"/>
                        </a:solidFill>
                        <a:latin typeface="Cambria Math" panose="02040503050406030204" pitchFamily="18" charset="0"/>
                        <a:cs typeface="Cambria Math" panose="02040503050406030204" pitchFamily="18" charset="0"/>
                        <a:sym typeface="+mn-ea"/>
                      </a:rPr>
                      <m:t>.</m:t>
                    </m:r>
                    <m:r>
                      <a:rPr lang="en-US" altLang="zh-CN" sz="1600" i="1" spc="-1" dirty="0">
                        <a:solidFill>
                          <a:srgbClr val="000000"/>
                        </a:solidFill>
                        <a:latin typeface="Cambria Math" panose="02040503050406030204" pitchFamily="18" charset="0"/>
                        <a:cs typeface="Cambria Math" panose="02040503050406030204" pitchFamily="18" charset="0"/>
                        <a:sym typeface="+mn-ea"/>
                      </a:rPr>
                      <m:t>7</m:t>
                    </m:r>
                    <m:r>
                      <m:rPr>
                        <m:sty m:val="p"/>
                      </m:rPr>
                      <a:rPr lang="en-US" altLang="zh-CN" sz="1600" spc="-1" dirty="0">
                        <a:solidFill>
                          <a:srgbClr val="000000"/>
                        </a:solidFill>
                        <a:latin typeface="Cambria Math" panose="02040503050406030204" pitchFamily="18" charset="0"/>
                        <a:cs typeface="Cambria Math" panose="02040503050406030204" pitchFamily="18" charset="0"/>
                        <a:sym typeface="+mn-ea"/>
                      </a:rPr>
                      <m:t>Hz</m:t>
                    </m:r>
                  </m:oMath>
                </a14:m>
                <a:endParaRPr lang="en-US" altLang="zh-CN" sz="1600" spc="-1" dirty="0">
                  <a:solidFill>
                    <a:srgbClr val="000000"/>
                  </a:solidFill>
                  <a:latin typeface="微软雅黑" panose="020B0503020204020204" charset="-122"/>
                  <a:sym typeface="微软雅黑" panose="020B0503020204020204" charset="-122"/>
                </a:endParaRPr>
              </a:p>
              <a:p>
                <a:pPr marL="635">
                  <a:lnSpc>
                    <a:spcPct val="150000"/>
                  </a:lnSpc>
                  <a:spcBef>
                    <a:spcPts val="1000"/>
                  </a:spcBef>
                  <a:spcAft>
                    <a:spcPts val="200"/>
                  </a:spcAft>
                  <a:buClr>
                    <a:srgbClr val="000000"/>
                  </a:buClr>
                </a:pPr>
                <a:r>
                  <a:rPr lang="en-US" sz="1600" spc="-1" dirty="0">
                    <a:solidFill>
                      <a:srgbClr val="000000"/>
                    </a:solidFill>
                    <a:sym typeface="微软雅黑" panose="020B0503020204020204" charset="-122"/>
                  </a:rPr>
                  <a:t>3.5 The fundamental</a:t>
                </a:r>
                <a:r>
                  <a:rPr altLang="zh-CN" sz="1600" spc="-1" dirty="0">
                    <a:solidFill>
                      <a:srgbClr val="000000"/>
                    </a:solidFill>
                    <a:sym typeface="微软雅黑" panose="020B0503020204020204" charset="-122"/>
                  </a:rPr>
                  <a:t> frequency</a:t>
                </a:r>
                <a:r>
                  <a:rPr lang="en-US" sz="1600" spc="-1" dirty="0">
                    <a:solidFill>
                      <a:srgbClr val="000000"/>
                    </a:solidFill>
                    <a:sym typeface="微软雅黑" panose="020B0503020204020204" charset="-122"/>
                  </a:rPr>
                  <a:t> is</a:t>
                </a:r>
                <a:endParaRPr lang="en-US" sz="1600" spc="-1" dirty="0">
                  <a:solidFill>
                    <a:srgbClr val="000000"/>
                  </a:solidFill>
                  <a:sym typeface="微软雅黑" panose="020B0503020204020204" charset="-122"/>
                </a:endParaRPr>
              </a:p>
              <a:p>
                <a:pPr marL="635" fontAlgn="auto">
                  <a:lnSpc>
                    <a:spcPct val="100000"/>
                  </a:lnSpc>
                  <a:spcBef>
                    <a:spcPts val="1000"/>
                  </a:spcBef>
                  <a:spcAft>
                    <a:spcPts val="200"/>
                  </a:spcAft>
                  <a:buClr>
                    <a:srgbClr val="000000"/>
                  </a:buClr>
                </a:pPr>
                <a14:m>
                  <m:oMathPara xmlns:m="http://schemas.openxmlformats.org/officeDocument/2006/math">
                    <m:oMathParaPr>
                      <m:jc m:val="centerGroup"/>
                    </m:oMathParaPr>
                    <m:oMath xmlns:m="http://schemas.openxmlformats.org/officeDocument/2006/math">
                      <m:r>
                        <m:rPr>
                          <m:sty m:val="p"/>
                        </m:rPr>
                        <a:rPr lang="en-US" sz="1600" spc="-1" dirty="0">
                          <a:solidFill>
                            <a:srgbClr val="000000"/>
                          </a:solidFill>
                          <a:latin typeface="Cambria Math" panose="02040503050406030204" pitchFamily="18" charset="0"/>
                          <a:cs typeface="Cambria Math" panose="02040503050406030204" pitchFamily="18" charset="0"/>
                          <a:sym typeface="微软雅黑" panose="020B0503020204020204" charset="-122"/>
                        </a:rPr>
                        <m:t>Ω</m:t>
                      </m:r>
                      <m:r>
                        <a:rPr lang="en-US" sz="1600" spc="-1" dirty="0">
                          <a:solidFill>
                            <a:srgbClr val="000000"/>
                          </a:solidFill>
                          <a:latin typeface="Cambria Math" panose="02040503050406030204" pitchFamily="18" charset="0"/>
                          <a:cs typeface="Cambria Math" panose="02040503050406030204" pitchFamily="18" charset="0"/>
                          <a:sym typeface="微软雅黑" panose="020B0503020204020204" charset="-122"/>
                        </a:rPr>
                        <m:t>=</m:t>
                      </m:r>
                      <m:f>
                        <m:fPr>
                          <m:ctrlP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ctrlPr>
                        </m:fPr>
                        <m:num>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2</m:t>
                          </m:r>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𝜋</m:t>
                          </m:r>
                        </m:num>
                        <m:den>
                          <m:sSub>
                            <m:sSubPr>
                              <m:ctrlP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ctrlPr>
                            </m:sSubPr>
                            <m:e>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𝑁</m:t>
                              </m:r>
                            </m:e>
                            <m:sub>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0</m:t>
                              </m:r>
                            </m:sub>
                          </m:sSub>
                        </m:den>
                      </m:f>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m:t>
                      </m:r>
                      <m:sSub>
                        <m:sSubPr>
                          <m:ctrlP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ctrlPr>
                        </m:sSubPr>
                        <m:e>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𝐹</m:t>
                          </m:r>
                        </m:e>
                        <m:sub>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𝑠</m:t>
                          </m:r>
                        </m:sub>
                      </m:sSub>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m:t>
                      </m:r>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209</m:t>
                      </m:r>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m:t>
                      </m:r>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3</m:t>
                      </m:r>
                      <m:r>
                        <m:rPr>
                          <m:sty m:val="p"/>
                        </m:rPr>
                        <a:rPr lang="en-US" sz="1600" spc="-1" dirty="0">
                          <a:solidFill>
                            <a:srgbClr val="000000"/>
                          </a:solidFill>
                          <a:latin typeface="Cambria Math" panose="02040503050406030204" pitchFamily="18" charset="0"/>
                          <a:cs typeface="Cambria Math" panose="02040503050406030204" pitchFamily="18" charset="0"/>
                          <a:sym typeface="微软雅黑" panose="020B0503020204020204" charset="-122"/>
                        </a:rPr>
                        <m:t>Hz</m:t>
                      </m:r>
                    </m:oMath>
                  </m:oMathPara>
                </a14:m>
                <a:endParaRPr lang="en-US" sz="1600" spc="-1" dirty="0">
                  <a:solidFill>
                    <a:srgbClr val="000000"/>
                  </a:solidFill>
                  <a:latin typeface="Cambria Math" panose="02040503050406030204" pitchFamily="18" charset="0"/>
                  <a:cs typeface="Cambria Math" panose="02040503050406030204" pitchFamily="18" charset="0"/>
                  <a:sym typeface="微软雅黑" panose="020B0503020204020204" charset="-122"/>
                </a:endParaRPr>
              </a:p>
              <a:p>
                <a:pPr marL="635" fontAlgn="auto">
                  <a:lnSpc>
                    <a:spcPct val="100000"/>
                  </a:lnSpc>
                  <a:spcBef>
                    <a:spcPts val="1000"/>
                  </a:spcBef>
                  <a:spcAft>
                    <a:spcPts val="200"/>
                  </a:spcAft>
                  <a:buClr>
                    <a:srgbClr val="000000"/>
                  </a:buClr>
                </a:pPr>
                <a:r>
                  <a:rPr altLang="zh-CN" sz="1600" spc="-1" dirty="0">
                    <a:solidFill>
                      <a:srgbClr val="000000"/>
                    </a:solidFill>
                    <a:sym typeface="微软雅黑" panose="020B0503020204020204" charset="-122"/>
                  </a:rPr>
                  <a:t>where</a:t>
                </a:r>
                <a:r>
                  <a:rPr lang="en-US" sz="1600" spc="-1" dirty="0">
                    <a:solidFill>
                      <a:srgbClr val="000000"/>
                    </a:solidFill>
                    <a:latin typeface="Cambria Math" panose="02040503050406030204" pitchFamily="18" charset="0"/>
                    <a:cs typeface="Cambria Math" panose="02040503050406030204" pitchFamily="18" charset="0"/>
                    <a:sym typeface="微软雅黑" panose="020B0503020204020204" charset="-122"/>
                  </a:rPr>
                  <a:t> </a:t>
                </a:r>
                <a14:m>
                  <m:oMath xmlns:m="http://schemas.openxmlformats.org/officeDocument/2006/math">
                    <m:sSub>
                      <m:sSubPr>
                        <m:ctrlP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ctrlPr>
                      </m:sSubPr>
                      <m:e>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𝐹</m:t>
                        </m:r>
                      </m:e>
                      <m:sub>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𝑠</m:t>
                        </m:r>
                      </m:sub>
                    </m:sSub>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m:t>
                    </m:r>
                    <m:r>
                      <a:rPr lang="en-US" sz="1600" i="1" spc="-1" dirty="0">
                        <a:solidFill>
                          <a:srgbClr val="000000"/>
                        </a:solidFill>
                        <a:latin typeface="Cambria Math" panose="02040503050406030204" pitchFamily="18" charset="0"/>
                        <a:cs typeface="Cambria Math" panose="02040503050406030204" pitchFamily="18" charset="0"/>
                        <a:sym typeface="微软雅黑" panose="020B0503020204020204" charset="-122"/>
                      </a:rPr>
                      <m:t>8000</m:t>
                    </m:r>
                    <m:r>
                      <m:rPr>
                        <m:sty m:val="p"/>
                      </m:rPr>
                      <a:rPr lang="en-US" sz="1600" spc="-1" dirty="0">
                        <a:solidFill>
                          <a:srgbClr val="000000"/>
                        </a:solidFill>
                        <a:latin typeface="Cambria Math" panose="02040503050406030204" pitchFamily="18" charset="0"/>
                        <a:cs typeface="Cambria Math" panose="02040503050406030204" pitchFamily="18" charset="0"/>
                        <a:sym typeface="微软雅黑" panose="020B0503020204020204" charset="-122"/>
                      </a:rPr>
                      <m:t>Hz</m:t>
                    </m:r>
                  </m:oMath>
                </a14:m>
                <a:r>
                  <a:rPr lang="en-US" sz="1600" spc="-1" dirty="0">
                    <a:solidFill>
                      <a:srgbClr val="000000"/>
                    </a:solidFill>
                    <a:latin typeface="微软雅黑" panose="020B0503020204020204" charset="-122"/>
                    <a:ea typeface="微软雅黑" panose="020B0503020204020204" charset="-122"/>
                    <a:cs typeface="Cambria Math" panose="02040503050406030204" pitchFamily="18" charset="0"/>
                    <a:sym typeface="微软雅黑" panose="020B0503020204020204" charset="-122"/>
                  </a:rPr>
                  <a:t>, </a:t>
                </a:r>
                <a14:m>
                  <m:oMath xmlns:m="http://schemas.openxmlformats.org/officeDocument/2006/math">
                    <m:sSub>
                      <m:sSubPr>
                        <m:ctrlPr>
                          <a:rPr lang="en-US" sz="1600" i="1" spc="-1" dirty="0">
                            <a:solidFill>
                              <a:srgbClr val="000000"/>
                            </a:solidFill>
                            <a:latin typeface="Cambria Math" panose="02040503050406030204" pitchFamily="18" charset="0"/>
                            <a:ea typeface="微软雅黑" panose="020B0503020204020204" charset="-122"/>
                            <a:cs typeface="Cambria Math" panose="02040503050406030204" pitchFamily="18" charset="0"/>
                            <a:sym typeface="微软雅黑" panose="020B0503020204020204" charset="-122"/>
                          </a:rPr>
                        </m:ctrlPr>
                      </m:sSubPr>
                      <m:e>
                        <m:r>
                          <a:rPr lang="en-US" sz="1600" i="1" spc="-1" dirty="0">
                            <a:solidFill>
                              <a:srgbClr val="000000"/>
                            </a:solidFill>
                            <a:latin typeface="Cambria Math" panose="02040503050406030204" pitchFamily="18" charset="0"/>
                            <a:ea typeface="微软雅黑" panose="020B0503020204020204" charset="-122"/>
                            <a:cs typeface="Cambria Math" panose="02040503050406030204" pitchFamily="18" charset="0"/>
                            <a:sym typeface="微软雅黑" panose="020B0503020204020204" charset="-122"/>
                          </a:rPr>
                          <m:t>𝑁</m:t>
                        </m:r>
                      </m:e>
                      <m:sub>
                        <m:r>
                          <a:rPr lang="en-US" sz="1600" i="1" spc="-1" dirty="0">
                            <a:solidFill>
                              <a:srgbClr val="000000"/>
                            </a:solidFill>
                            <a:latin typeface="Cambria Math" panose="02040503050406030204" pitchFamily="18" charset="0"/>
                            <a:ea typeface="微软雅黑" panose="020B0503020204020204" charset="-122"/>
                            <a:cs typeface="Cambria Math" panose="02040503050406030204" pitchFamily="18" charset="0"/>
                            <a:sym typeface="微软雅黑" panose="020B0503020204020204" charset="-122"/>
                          </a:rPr>
                          <m:t>0</m:t>
                        </m:r>
                      </m:sub>
                    </m:sSub>
                    <m:r>
                      <a:rPr lang="en-US" sz="1600" i="1" spc="-1" dirty="0">
                        <a:solidFill>
                          <a:srgbClr val="000000"/>
                        </a:solidFill>
                        <a:latin typeface="Cambria Math" panose="02040503050406030204" pitchFamily="18" charset="0"/>
                        <a:ea typeface="微软雅黑" panose="020B0503020204020204" charset="-122"/>
                        <a:cs typeface="Cambria Math" panose="02040503050406030204" pitchFamily="18" charset="0"/>
                        <a:sym typeface="微软雅黑" panose="020B0503020204020204" charset="-122"/>
                      </a:rPr>
                      <m:t>=</m:t>
                    </m:r>
                    <m:r>
                      <a:rPr lang="en-US" sz="1600" i="1" spc="-1" dirty="0">
                        <a:solidFill>
                          <a:srgbClr val="000000"/>
                        </a:solidFill>
                        <a:latin typeface="Cambria Math" panose="02040503050406030204" pitchFamily="18" charset="0"/>
                        <a:ea typeface="微软雅黑" panose="020B0503020204020204" charset="-122"/>
                        <a:cs typeface="Cambria Math" panose="02040503050406030204" pitchFamily="18" charset="0"/>
                        <a:sym typeface="微软雅黑" panose="020B0503020204020204" charset="-122"/>
                      </a:rPr>
                      <m:t>240</m:t>
                    </m:r>
                  </m:oMath>
                </a14:m>
                <a:r>
                  <a:rPr lang="en-US" sz="1600" spc="-1" dirty="0">
                    <a:solidFill>
                      <a:srgbClr val="000000"/>
                    </a:solidFill>
                    <a:latin typeface="微软雅黑" panose="020B0503020204020204" charset="-122"/>
                    <a:ea typeface="微软雅黑" panose="020B0503020204020204" charset="-122"/>
                    <a:cs typeface="Cambria Math" panose="02040503050406030204" pitchFamily="18" charset="0"/>
                    <a:sym typeface="微软雅黑" panose="020B0503020204020204" charset="-122"/>
                  </a:rPr>
                  <a:t>.</a:t>
                </a:r>
                <a:endParaRPr lang="en-US" sz="1600" spc="-1" dirty="0">
                  <a:solidFill>
                    <a:srgbClr val="000000"/>
                  </a:solidFill>
                  <a:latin typeface="微软雅黑" panose="020B0503020204020204" charset="-122"/>
                  <a:ea typeface="微软雅黑" panose="020B0503020204020204" charset="-122"/>
                  <a:cs typeface="Cambria Math" panose="02040503050406030204" pitchFamily="18" charset="0"/>
                  <a:sym typeface="微软雅黑" panose="020B0503020204020204" charset="-122"/>
                </a:endParaRPr>
              </a:p>
            </p:txBody>
          </p:sp>
        </mc:Choice>
        <mc:Fallback>
          <p:sp>
            <p:nvSpPr>
              <p:cNvPr id="25" name="CustomShape 4"/>
              <p:cNvSpPr>
                <a:spLocks noRot="1" noChangeAspect="1" noMove="1" noResize="1" noEditPoints="1" noAdjustHandles="1" noChangeArrowheads="1" noChangeShapeType="1" noTextEdit="1"/>
              </p:cNvSpPr>
              <p:nvPr/>
            </p:nvSpPr>
            <p:spPr>
              <a:xfrm>
                <a:off x="792760" y="1131450"/>
                <a:ext cx="7558920" cy="3611160"/>
              </a:xfrm>
              <a:prstGeom prst="rect">
                <a:avLst/>
              </a:prstGeom>
              <a:blipFill rotWithShape="1">
                <a:blip r:embed="rId1"/>
                <a:stretch>
                  <a:fillRect l="-4" t="-14" r="2" b="12"/>
                </a:stretch>
              </a:blipFill>
              <a:ln>
                <a:noFill/>
              </a:ln>
            </p:spPr>
            <p:style>
              <a:lnRef idx="0">
                <a:scrgbClr r="0" g="0" b="0"/>
              </a:lnRef>
              <a:fillRef idx="0">
                <a:scrgbClr r="0" g="0" b="0"/>
              </a:fillRef>
              <a:effectRef idx="0">
                <a:scrgbClr r="0" g="0" b="0"/>
              </a:effectRef>
              <a:fontRef idx="minor"/>
            </p:style>
            <p:txBody>
              <a:bodyPr/>
              <a:lstStyle/>
              <a:p>
                <a:r>
                  <a:rPr lang="zh-CN" altLang="en-US">
                    <a:noFill/>
                  </a:rPr>
                  <a:t> </a:t>
                </a:r>
              </a:p>
            </p:txBody>
          </p:sp>
        </mc:Fallback>
      </mc:AlternateContent>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7" name="CustomShape 4"/>
          <p:cNvSpPr/>
          <p:nvPr/>
        </p:nvSpPr>
        <p:spPr>
          <a:xfrm>
            <a:off x="792480" y="1303655"/>
            <a:ext cx="7559040" cy="28714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35">
              <a:lnSpc>
                <a:spcPct val="150000"/>
              </a:lnSpc>
              <a:spcBef>
                <a:spcPts val="1000"/>
              </a:spcBef>
              <a:spcAft>
                <a:spcPts val="200"/>
              </a:spcAft>
              <a:buClr>
                <a:srgbClr val="000000"/>
              </a:buClr>
            </a:pPr>
            <a:r>
              <a:rPr lang="en-US" altLang="zh-CN" sz="1600" kern="100" spc="-1" dirty="0">
                <a:latin typeface="微软雅黑" panose="020B0503020204020204" charset="-122"/>
                <a:ea typeface="等线" panose="02010600030101010101" pitchFamily="2" charset="-122"/>
                <a:cs typeface="Times New Roman" panose="02020603050405020304" pitchFamily="18" charset="0"/>
              </a:rPr>
              <a:t>3.6 The appropriate frame length is 10-30 </a:t>
            </a:r>
            <a:r>
              <a:rPr lang="en-US" altLang="zh-CN" sz="1600" kern="100" spc="-1" dirty="0" err="1">
                <a:latin typeface="微软雅黑" panose="020B0503020204020204" charset="-122"/>
                <a:ea typeface="等线" panose="02010600030101010101" pitchFamily="2" charset="-122"/>
                <a:cs typeface="Times New Roman" panose="02020603050405020304" pitchFamily="18" charset="0"/>
              </a:rPr>
              <a:t>ms.</a:t>
            </a:r>
            <a:r>
              <a:rPr lang="en-US" altLang="zh-CN" sz="1600" kern="100" spc="-1" dirty="0">
                <a:latin typeface="微软雅黑" panose="020B0503020204020204" charset="-122"/>
                <a:ea typeface="等线" panose="02010600030101010101" pitchFamily="2" charset="-122"/>
                <a:cs typeface="Times New Roman" panose="02020603050405020304" pitchFamily="18" charset="0"/>
              </a:rPr>
              <a:t> The variation in mouthpiece is what causes the signal to be not stationary, so there should be no significant variation in mouthpiece during a frame, i.e. the frame length should be less than the phoneme </a:t>
            </a:r>
            <a:r>
              <a:rPr lang="en-US" altLang="zh-CN" sz="1600" kern="100" spc="-1" dirty="0">
                <a:latin typeface="微软雅黑" panose="020B0503020204020204" charset="-122"/>
                <a:ea typeface="等线" panose="02010600030101010101" pitchFamily="2" charset="-122"/>
                <a:cs typeface="Times New Roman" panose="02020603050405020304" pitchFamily="18" charset="0"/>
                <a:sym typeface="+mn-ea"/>
              </a:rPr>
              <a:t>length</a:t>
            </a:r>
            <a:r>
              <a:rPr lang="en-US" altLang="zh-CN" sz="1600" kern="100" spc="-1" dirty="0">
                <a:latin typeface="微软雅黑" panose="020B0503020204020204" charset="-122"/>
                <a:ea typeface="等线" panose="02010600030101010101" pitchFamily="2" charset="-122"/>
                <a:cs typeface="Times New Roman" panose="02020603050405020304" pitchFamily="18" charset="0"/>
              </a:rPr>
              <a:t>. </a:t>
            </a:r>
            <a:endParaRPr lang="en-US" altLang="zh-CN" sz="1600" kern="100" spc="-1" dirty="0">
              <a:latin typeface="微软雅黑" panose="020B0503020204020204" charset="-122"/>
              <a:ea typeface="等线" panose="02010600030101010101" pitchFamily="2" charset="-122"/>
              <a:cs typeface="Times New Roman" panose="02020603050405020304" pitchFamily="18" charset="0"/>
            </a:endParaRPr>
          </a:p>
          <a:p>
            <a:pPr marL="635">
              <a:lnSpc>
                <a:spcPct val="150000"/>
              </a:lnSpc>
              <a:spcBef>
                <a:spcPts val="1000"/>
              </a:spcBef>
              <a:spcAft>
                <a:spcPts val="200"/>
              </a:spcAft>
              <a:buClr>
                <a:srgbClr val="000000"/>
              </a:buClr>
            </a:pPr>
            <a:r>
              <a:rPr lang="zh-CN" altLang="zh-CN" sz="1600" kern="100" spc="-1" dirty="0">
                <a:latin typeface="微软雅黑" panose="020B0503020204020204" charset="-122"/>
                <a:ea typeface="等线" panose="02010600030101010101" pitchFamily="2" charset="-122"/>
                <a:cs typeface="Times New Roman" panose="02020603050405020304" pitchFamily="18" charset="0"/>
              </a:rPr>
              <a:t>If the frame length is too long, there is no guarantee that the signal will be </a:t>
            </a:r>
            <a:r>
              <a:rPr lang="en-US" altLang="zh-CN" sz="1600" kern="100" spc="-1" dirty="0">
                <a:latin typeface="微软雅黑" panose="020B0503020204020204" charset="-122"/>
                <a:ea typeface="等线" panose="02010600030101010101" pitchFamily="2" charset="-122"/>
                <a:cs typeface="Times New Roman" panose="02020603050405020304" pitchFamily="18" charset="0"/>
              </a:rPr>
              <a:t>stationary</a:t>
            </a:r>
            <a:r>
              <a:rPr lang="zh-CN" altLang="zh-CN" sz="1600" kern="100" spc="-1" dirty="0">
                <a:latin typeface="微软雅黑" panose="020B0503020204020204" charset="-122"/>
                <a:ea typeface="等线" panose="02010600030101010101" pitchFamily="2" charset="-122"/>
                <a:cs typeface="Times New Roman" panose="02020603050405020304" pitchFamily="18" charset="0"/>
              </a:rPr>
              <a:t>; if the frame length is too short, the signal resolution will be reduced.</a:t>
            </a:r>
            <a:endParaRPr lang="zh-CN" altLang="zh-CN" sz="1600" kern="100" spc="-1" dirty="0">
              <a:latin typeface="微软雅黑" panose="020B0503020204020204" charset="-122"/>
              <a:ea typeface="等线" panose="02010600030101010101" pitchFamily="2" charset="-122"/>
              <a:cs typeface="Times New Roman" panose="02020603050405020304" pitchFamily="18" charset="0"/>
            </a:endParaRPr>
          </a:p>
          <a:p>
            <a:pPr marL="635">
              <a:lnSpc>
                <a:spcPct val="150000"/>
              </a:lnSpc>
              <a:spcBef>
                <a:spcPts val="1000"/>
              </a:spcBef>
              <a:spcAft>
                <a:spcPts val="200"/>
              </a:spcAft>
              <a:buClr>
                <a:srgbClr val="000000"/>
              </a:buClr>
            </a:pPr>
            <a:r>
              <a:rPr lang="en-GB" altLang="zh-CN" sz="1600" kern="100" spc="-1" dirty="0">
                <a:effectLst/>
                <a:latin typeface="微软雅黑" panose="020B0503020204020204"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060560" y="251640"/>
            <a:ext cx="7552080" cy="67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ts val="3000"/>
              </a:lnSpc>
            </a:pPr>
            <a:r>
              <a:rPr lang="en-GB" sz="2600" b="1" spc="-1" dirty="0">
                <a:solidFill>
                  <a:srgbClr val="000000"/>
                </a:solidFill>
                <a:latin typeface="微软雅黑" panose="020B0503020204020204" charset="-122"/>
              </a:rPr>
              <a:t>3 </a:t>
            </a:r>
            <a:r>
              <a:rPr lang="en-US" altLang="zh-CN" sz="2600" b="1" spc="-1" dirty="0">
                <a:solidFill>
                  <a:srgbClr val="000000"/>
                </a:solidFill>
                <a:latin typeface="微软雅黑" panose="020B0503020204020204" charset="-122"/>
              </a:rPr>
              <a:t>Voiced and Unvoiced Speech Sounds</a:t>
            </a:r>
            <a:endParaRPr lang="en-GB" sz="2600" b="0" strike="noStrike" spc="-1" dirty="0">
              <a:latin typeface="微软雅黑" panose="020B0503020204020204" charset="-122"/>
            </a:endParaRPr>
          </a:p>
        </p:txBody>
      </p:sp>
      <p:sp>
        <p:nvSpPr>
          <p:cNvPr id="297" name="CustomShape 2"/>
          <p:cNvSpPr/>
          <p:nvPr/>
        </p:nvSpPr>
        <p:spPr>
          <a:xfrm>
            <a:off x="25092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fld id="{1A3C8CA1-DB32-43FE-94D0-2A1FCFD847DF}" type="datetime1">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298" name="CustomShape 3"/>
          <p:cNvSpPr/>
          <p:nvPr/>
        </p:nvSpPr>
        <p:spPr>
          <a:xfrm>
            <a:off x="6835680" y="4949640"/>
            <a:ext cx="2056680" cy="116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fld id="{185A2A7E-97C9-4DF3-A433-2D2B27C10891}" type="slidenum">
              <a:rPr lang="en-GB" sz="700" b="0" strike="noStrike" spc="-1">
                <a:solidFill>
                  <a:srgbClr val="848489"/>
                </a:solidFill>
                <a:latin typeface="微软雅黑" panose="020B0503020204020204" charset="-122"/>
              </a:rPr>
            </a:fld>
            <a:endParaRPr lang="en-GB" sz="700" b="0" strike="noStrike" spc="-1">
              <a:latin typeface="微软雅黑" panose="020B0503020204020204" charset="-122"/>
            </a:endParaRPr>
          </a:p>
        </p:txBody>
      </p:sp>
      <p:sp>
        <p:nvSpPr>
          <p:cNvPr id="12" name="文本框 11"/>
          <p:cNvSpPr txBox="1"/>
          <p:nvPr/>
        </p:nvSpPr>
        <p:spPr>
          <a:xfrm>
            <a:off x="371476" y="1149155"/>
            <a:ext cx="506095" cy="368300"/>
          </a:xfrm>
          <a:prstGeom prst="rect">
            <a:avLst/>
          </a:prstGeom>
          <a:noFill/>
        </p:spPr>
        <p:txBody>
          <a:bodyPr wrap="none" rtlCol="0">
            <a:spAutoFit/>
          </a:bodyPr>
          <a:lstStyle/>
          <a:p>
            <a:r>
              <a:rPr lang="en-US" altLang="zh-CN" dirty="0"/>
              <a:t>3.7</a:t>
            </a:r>
            <a:endParaRPr lang="zh-CN" altLang="en-US" dirty="0"/>
          </a:p>
        </p:txBody>
      </p:sp>
      <p:pic>
        <p:nvPicPr>
          <p:cNvPr id="2" name="图片 1" descr="D:\master\EQ2321\project1\matlab_Project1Material\Assignment1\3.jpg3"/>
          <p:cNvPicPr>
            <a:picLocks noChangeAspect="1"/>
          </p:cNvPicPr>
          <p:nvPr/>
        </p:nvPicPr>
        <p:blipFill>
          <a:blip r:embed="rId1"/>
          <a:srcRect/>
          <a:stretch>
            <a:fillRect/>
          </a:stretch>
        </p:blipFill>
        <p:spPr>
          <a:xfrm>
            <a:off x="877570" y="1149350"/>
            <a:ext cx="4886960" cy="3665220"/>
          </a:xfrm>
          <a:prstGeom prst="rect">
            <a:avLst/>
          </a:prstGeom>
        </p:spPr>
      </p:pic>
      <p:sp>
        <p:nvSpPr>
          <p:cNvPr id="4" name="文本框 3"/>
          <p:cNvSpPr txBox="1"/>
          <p:nvPr/>
        </p:nvSpPr>
        <p:spPr>
          <a:xfrm>
            <a:off x="3053080" y="1424305"/>
            <a:ext cx="2266950" cy="337185"/>
          </a:xfrm>
          <a:prstGeom prst="rect">
            <a:avLst/>
          </a:prstGeom>
          <a:noFill/>
        </p:spPr>
        <p:txBody>
          <a:bodyPr wrap="square" rtlCol="0">
            <a:spAutoFit/>
          </a:bodyPr>
          <a:p>
            <a:r>
              <a:rPr lang="en-US" altLang="zh-CN" sz="1600"/>
              <a:t>from 0.25s to 0.28s</a:t>
            </a:r>
            <a:endParaRPr lang="en-US" altLang="zh-CN" sz="1600"/>
          </a:p>
        </p:txBody>
      </p:sp>
      <p:sp>
        <p:nvSpPr>
          <p:cNvPr id="3" name="文本框 2"/>
          <p:cNvSpPr txBox="1"/>
          <p:nvPr/>
        </p:nvSpPr>
        <p:spPr>
          <a:xfrm>
            <a:off x="5593080" y="1517650"/>
            <a:ext cx="3062605" cy="2306955"/>
          </a:xfrm>
          <a:prstGeom prst="rect">
            <a:avLst/>
          </a:prstGeom>
          <a:noFill/>
        </p:spPr>
        <p:txBody>
          <a:bodyPr wrap="square" rtlCol="0">
            <a:spAutoFit/>
          </a:bodyPr>
          <a:p>
            <a:pPr algn="l"/>
            <a:r>
              <a:rPr lang="zh-CN" altLang="en-US" sz="1600"/>
              <a:t>The rectangular window</a:t>
            </a:r>
            <a:r>
              <a:rPr lang="en-US" altLang="zh-CN" sz="1600"/>
              <a:t>:</a:t>
            </a:r>
            <a:endParaRPr lang="en-US" altLang="zh-CN" sz="1600"/>
          </a:p>
          <a:p>
            <a:pPr marL="285750" indent="-285750" algn="l">
              <a:buFont typeface="Arial" panose="020B0604020202020204" pitchFamily="34" charset="0"/>
              <a:buChar char="•"/>
            </a:pPr>
            <a:r>
              <a:rPr lang="zh-CN" altLang="en-US" sz="1600"/>
              <a:t>narrow main</a:t>
            </a:r>
            <a:r>
              <a:rPr lang="en-US" altLang="zh-CN" sz="1600"/>
              <a:t>-lobe;</a:t>
            </a:r>
            <a:endParaRPr lang="en-US" altLang="zh-CN" sz="1600"/>
          </a:p>
          <a:p>
            <a:pPr marL="285750" indent="-285750" algn="l">
              <a:buFont typeface="Arial" panose="020B0604020202020204" pitchFamily="34" charset="0"/>
              <a:buChar char="•"/>
            </a:pPr>
            <a:r>
              <a:rPr lang="zh-CN" altLang="en-US" sz="1600"/>
              <a:t>high frequency resolution</a:t>
            </a:r>
            <a:r>
              <a:rPr lang="en-US" altLang="zh-CN" sz="1600"/>
              <a:t>;</a:t>
            </a:r>
            <a:r>
              <a:rPr lang="zh-CN" altLang="en-US" sz="1600"/>
              <a:t> </a:t>
            </a:r>
            <a:endParaRPr lang="zh-CN" altLang="en-US" sz="1600"/>
          </a:p>
          <a:p>
            <a:pPr marL="285750" indent="-285750" algn="l">
              <a:buFont typeface="Arial" panose="020B0604020202020204" pitchFamily="34" charset="0"/>
              <a:buChar char="•"/>
            </a:pPr>
            <a:r>
              <a:rPr lang="zh-CN" altLang="en-US" sz="1600"/>
              <a:t>high side</a:t>
            </a:r>
            <a:r>
              <a:rPr lang="en-US" altLang="zh-CN" sz="1600"/>
              <a:t>-lobe;</a:t>
            </a:r>
            <a:endParaRPr lang="en-US" altLang="zh-CN" sz="1600"/>
          </a:p>
          <a:p>
            <a:pPr marL="285750" indent="-285750" algn="l">
              <a:buFont typeface="Arial" panose="020B0604020202020204" pitchFamily="34" charset="0"/>
              <a:buChar char="•"/>
            </a:pPr>
            <a:r>
              <a:rPr lang="zh-CN" altLang="en-US" sz="1600"/>
              <a:t>severe</a:t>
            </a:r>
            <a:r>
              <a:rPr lang="en-US" altLang="zh-CN" sz="1600"/>
              <a:t> </a:t>
            </a:r>
            <a:r>
              <a:rPr lang="zh-CN" altLang="en-US" sz="1600">
                <a:sym typeface="+mn-ea"/>
              </a:rPr>
              <a:t>interference</a:t>
            </a:r>
            <a:r>
              <a:rPr lang="zh-CN" altLang="en-US" sz="1600"/>
              <a:t>; </a:t>
            </a:r>
            <a:endParaRPr lang="zh-CN" altLang="en-US" sz="1600"/>
          </a:p>
          <a:p>
            <a:pPr marL="285750" indent="-285750" algn="l">
              <a:buFont typeface="Arial" panose="020B0604020202020204" pitchFamily="34" charset="0"/>
              <a:buChar char="•"/>
            </a:pPr>
            <a:endParaRPr lang="zh-CN" altLang="en-US" sz="1600"/>
          </a:p>
          <a:p>
            <a:pPr marL="285750" indent="-285750" algn="l"/>
            <a:r>
              <a:rPr lang="en-US" altLang="zh-CN" sz="1600"/>
              <a:t>T</a:t>
            </a:r>
            <a:r>
              <a:rPr lang="zh-CN" altLang="en-US" sz="1600"/>
              <a:t>he Hanning window</a:t>
            </a:r>
            <a:r>
              <a:rPr lang="en-US" altLang="zh-CN" sz="1600"/>
              <a:t>:</a:t>
            </a:r>
            <a:endParaRPr lang="zh-CN" altLang="en-US" sz="1600"/>
          </a:p>
          <a:p>
            <a:pPr marL="285750" indent="-285750" algn="l">
              <a:buFont typeface="Arial" panose="020B0604020202020204" pitchFamily="34" charset="0"/>
              <a:buChar char="•"/>
            </a:pPr>
            <a:r>
              <a:rPr lang="zh-CN" altLang="en-US" sz="1600"/>
              <a:t>low side</a:t>
            </a:r>
            <a:r>
              <a:rPr lang="en-US" altLang="zh-CN" sz="1600"/>
              <a:t>-lobe;</a:t>
            </a:r>
            <a:endParaRPr lang="en-US" altLang="zh-CN" sz="1600"/>
          </a:p>
          <a:p>
            <a:pPr marL="285750" indent="-285750" algn="l">
              <a:buFont typeface="Arial" panose="020B0604020202020204" pitchFamily="34" charset="0"/>
              <a:buChar char="•"/>
            </a:pPr>
            <a:r>
              <a:rPr lang="zh-CN" altLang="en-US" sz="1600"/>
              <a:t>concentrated energy</a:t>
            </a:r>
            <a:r>
              <a:rPr lang="en-US" altLang="zh-CN" sz="1600"/>
              <a:t>;</a:t>
            </a:r>
            <a:endParaRPr lang="zh-CN" altLang="en-US" sz="1600"/>
          </a:p>
        </p:txBody>
      </p:sp>
    </p:spTree>
  </p:cSld>
  <p:clrMapOvr>
    <a:masterClrMapping/>
  </p:clrMapOvr>
  <p:transition spd="med">
    <p:fade/>
  </p:transition>
</p:sld>
</file>

<file path=ppt/tags/tag1.xml><?xml version="1.0" encoding="utf-8"?>
<p:tagLst xmlns:p="http://schemas.openxmlformats.org/presentationml/2006/main">
  <p:tag name="KSO_WM_UNIT_TABLE_BEAUTIFY" val="smartTable{a5a2e8c4-ca49-4074-9608-e3c1548722af}"/>
</p:tagLst>
</file>

<file path=ppt/tags/tag2.xml><?xml version="1.0" encoding="utf-8"?>
<p:tagLst xmlns:p="http://schemas.openxmlformats.org/presentationml/2006/main">
  <p:tag name="KSO_WM_MEDIACOVER_FLAG" val="1"/>
  <p:tag name="KSO_WM_UNIT_MEDIACOVER_BTN_STATE" val="1"/>
  <p:tag name="KSO_WM_UNIT_MEDIACOVER_BTNRECT" val="3667*2515*344*344"/>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Office">
      <a:majorFont>
        <a:latin typeface="微软雅黑"/>
        <a:ea typeface="DejaVu Sans"/>
        <a:cs typeface="DejaVu Sans"/>
      </a:majorFont>
      <a:minorFont>
        <a:latin typeface="微软雅黑"/>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Office">
      <a:majorFont>
        <a:latin typeface="微软雅黑"/>
        <a:ea typeface="DejaVu Sans"/>
        <a:cs typeface="DejaVu Sans"/>
      </a:majorFont>
      <a:minorFont>
        <a:latin typeface="微软雅黑"/>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Office">
      <a:majorFont>
        <a:latin typeface="微软雅黑"/>
        <a:ea typeface="DejaVu Sans"/>
        <a:cs typeface="DejaVu Sans"/>
      </a:majorFont>
      <a:minorFont>
        <a:latin typeface="微软雅黑"/>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KTH_PPT template 2014 blue_16_9_181002 (002)</Template>
  <TotalTime>0</TotalTime>
  <Words>4587</Words>
  <Application>WPS 演示</Application>
  <PresentationFormat>全屏显示(16:9)</PresentationFormat>
  <Paragraphs>298</Paragraphs>
  <Slides>25</Slides>
  <Notes>0</Notes>
  <HiddenSlides>0</HiddenSlides>
  <MMClips>19</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25</vt:i4>
      </vt:variant>
    </vt:vector>
  </HeadingPairs>
  <TitlesOfParts>
    <vt:vector size="40" baseType="lpstr">
      <vt:lpstr>Arial</vt:lpstr>
      <vt:lpstr>宋体</vt:lpstr>
      <vt:lpstr>Wingdings</vt:lpstr>
      <vt:lpstr>Arial</vt:lpstr>
      <vt:lpstr>Symbol</vt:lpstr>
      <vt:lpstr>微软雅黑</vt:lpstr>
      <vt:lpstr>Cambria Math</vt:lpstr>
      <vt:lpstr>等线</vt:lpstr>
      <vt:lpstr>Times New Roman</vt:lpstr>
      <vt:lpstr>Arial Unicode MS</vt:lpstr>
      <vt:lpstr>Calibri</vt:lpstr>
      <vt:lpstr>DejaVu Sans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Malin Söderkvist</dc:creator>
  <cp:lastModifiedBy>grimmar</cp:lastModifiedBy>
  <cp:revision>94</cp:revision>
  <cp:lastPrinted>2013-05-27T09:10:00Z</cp:lastPrinted>
  <dcterms:created xsi:type="dcterms:W3CDTF">2019-02-11T09:39:00Z</dcterms:created>
  <dcterms:modified xsi:type="dcterms:W3CDTF">2022-02-17T20:29:47Z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KTH</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y fmtid="{D5CDD505-2E9C-101B-9397-08002B2CF9AE}" pid="13" name="ICV">
    <vt:lpwstr>EF498665F34A485C8D5509D8FAD26C55</vt:lpwstr>
  </property>
  <property fmtid="{D5CDD505-2E9C-101B-9397-08002B2CF9AE}" pid="14" name="KSOProductBuildVer">
    <vt:lpwstr>2052-11.1.0.11365</vt:lpwstr>
  </property>
</Properties>
</file>