
<file path=[Content_Types].xml><?xml version="1.0" encoding="utf-8"?>
<Types xmlns="http://schemas.openxmlformats.org/package/2006/content-types">
  <Default Extension="wav" ContentType="audio/x-wav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62" r:id="rId8"/>
    <p:sldId id="266" r:id="rId9"/>
    <p:sldId id="267" r:id="rId10"/>
    <p:sldId id="273" r:id="rId11"/>
    <p:sldId id="274" r:id="rId12"/>
    <p:sldId id="275" r:id="rId13"/>
    <p:sldId id="276" r:id="rId14"/>
    <p:sldId id="277" r:id="rId15"/>
    <p:sldId id="278" r:id="rId16"/>
    <p:sldId id="261" r:id="rId17"/>
  </p:sldIdLst>
  <p:sldSz cx="9144000" cy="5143500" type="screen16x9"/>
  <p:notesSz cx="7559675" cy="106914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3492" autoAdjust="0"/>
  </p:normalViewPr>
  <p:slideViewPr>
    <p:cSldViewPr snapToGrid="0">
      <p:cViewPr varScale="1">
        <p:scale>
          <a:sx n="99" d="100"/>
          <a:sy n="99" d="100"/>
        </p:scale>
        <p:origin x="5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5B0C-85DC-416E-B2A5-61D75A7036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EE56-A0C8-49EA-8E3F-3B182E9064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Remember to introduce our country, major.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BEE56-A0C8-49EA-8E3F-3B182E906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emf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91" name="Picture 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3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23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33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2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Bildobjekt 18"/>
          <p:cNvPicPr/>
          <p:nvPr/>
        </p:nvPicPr>
        <p:blipFill>
          <a:blip r:embed="rId14"/>
          <a:srcRect l="27231" t="40906" r="20988" b="17530"/>
          <a:stretch>
            <a:fillRect/>
          </a:stretch>
        </p:blipFill>
        <p:spPr>
          <a:xfrm>
            <a:off x="250920" y="2542680"/>
            <a:ext cx="8641800" cy="2425680"/>
          </a:xfrm>
          <a:prstGeom prst="rect">
            <a:avLst/>
          </a:prstGeom>
          <a:ln>
            <a:noFill/>
          </a:ln>
        </p:spPr>
      </p:pic>
      <p:grpSp>
        <p:nvGrpSpPr>
          <p:cNvPr id="45" name="Group 44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46" name="Picture 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7" name="Group 45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48" name="CustomShape 46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CustomShape 47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48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49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50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1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2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3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4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7" name="Group 55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58" name="CustomShape 56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57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58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59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60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1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2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3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4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" name="Group 65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68" name="CustomShape 66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CustomShape 67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CustomShape 68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CustomShape 69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CustomShape 70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CustomShape 71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2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CustomShape 73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CustomShape 74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7" name="Group 75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78" name="CustomShape 76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77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CustomShape 78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79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CustomShape 80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81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CustomShape 82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83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CustomShape 84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7" name="Line 85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8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edit the title text format</a:t>
            </a:r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89" name="PlaceHolder 8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20204"/>
              </a:rPr>
              <a:t>Click to edit the outline text format</a:t>
            </a:r>
            <a:endParaRPr lang="en-GB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20204"/>
              </a:rPr>
              <a:t>Second Outline Level</a:t>
            </a:r>
            <a:endParaRPr lang="en-GB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20204"/>
              </a:rPr>
              <a:t>Third Outline Level</a:t>
            </a:r>
            <a:endParaRPr lang="en-GB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20204"/>
              </a:rPr>
              <a:t>Fourth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Fifth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Sixth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Seventh Outline Level</a:t>
            </a:r>
            <a:endParaRPr lang="en-GB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127" name="Picture 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8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129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8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39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8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149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8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159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68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edit the title text format</a:t>
            </a:r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71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20204"/>
              </a:rPr>
              <a:t>Click to edit the outline text format</a:t>
            </a:r>
            <a:endParaRPr lang="en-GB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20204"/>
              </a:rPr>
              <a:t>Second Outline Level</a:t>
            </a:r>
            <a:endParaRPr lang="en-GB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20204"/>
              </a:rPr>
              <a:t>Third Outline Level</a:t>
            </a:r>
            <a:endParaRPr lang="en-GB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20204"/>
              </a:rPr>
              <a:t>Fourth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Fifth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Sixth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Seventh Outline Level</a:t>
            </a:r>
            <a:endParaRPr lang="en-GB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209" name="Picture 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0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211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0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221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0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231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0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241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0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edit the title text format</a:t>
            </a:r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53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20204"/>
              </a:rPr>
              <a:t>Click to edit the outline text format</a:t>
            </a:r>
            <a:endParaRPr lang="en-GB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20204"/>
              </a:rPr>
              <a:t>Second Outline Level</a:t>
            </a:r>
            <a:endParaRPr lang="en-GB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20204"/>
              </a:rPr>
              <a:t>Third Outline Level</a:t>
            </a:r>
            <a:endParaRPr lang="en-GB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20204"/>
              </a:rPr>
              <a:t>Fourth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Fifth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Sixth Outline Level</a:t>
            </a:r>
            <a:endParaRPr lang="en-GB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Seventh Outline Level</a:t>
            </a:r>
            <a:endParaRPr lang="en-GB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microsoft.com/office/2007/relationships/media" Target="../media/audio3.wav"/><Relationship Id="rId7" Type="http://schemas.openxmlformats.org/officeDocument/2006/relationships/audio" Target="../media/audio3.wav"/><Relationship Id="rId6" Type="http://schemas.microsoft.com/office/2007/relationships/media" Target="../media/audio2.wav"/><Relationship Id="rId5" Type="http://schemas.openxmlformats.org/officeDocument/2006/relationships/audio" Target="../media/audio2.wav"/><Relationship Id="rId4" Type="http://schemas.openxmlformats.org/officeDocument/2006/relationships/image" Target="../media/image3.png"/><Relationship Id="rId3" Type="http://schemas.microsoft.com/office/2007/relationships/media" Target="../media/audio1.wav"/><Relationship Id="rId2" Type="http://schemas.openxmlformats.org/officeDocument/2006/relationships/audio" Target="../media/audio1.wav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56970" y="250825"/>
            <a:ext cx="6558915" cy="126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600" b="0" strike="noStrike" spc="-1" dirty="0">
                <a:solidFill>
                  <a:srgbClr val="000000"/>
                </a:solidFill>
                <a:latin typeface="Arial" panose="020B0604020202020204"/>
              </a:rPr>
              <a:t>EQ2341 A</a:t>
            </a:r>
            <a:r>
              <a:rPr lang="en-US" altLang="zh-CN" sz="2600" b="0" strike="noStrike" spc="-1" dirty="0" err="1">
                <a:solidFill>
                  <a:srgbClr val="000000"/>
                </a:solidFill>
                <a:latin typeface="Arial" panose="020B0604020202020204"/>
              </a:rPr>
              <a:t>ssignment</a:t>
            </a:r>
            <a:r>
              <a:rPr lang="en-US" altLang="zh-CN" sz="2600" b="0" strike="noStrike" spc="-1" dirty="0">
                <a:solidFill>
                  <a:srgbClr val="000000"/>
                </a:solidFill>
                <a:latin typeface="Arial" panose="020B0604020202020204"/>
              </a:rPr>
              <a:t> 5</a:t>
            </a:r>
            <a:endParaRPr lang="en-US" altLang="zh-CN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sz="2600" b="0" strike="noStrike" spc="-1" dirty="0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US" altLang="zh-CN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2600" b="0" strike="noStrike" spc="-1" dirty="0">
                <a:solidFill>
                  <a:srgbClr val="000000"/>
                </a:solidFill>
                <a:latin typeface="Arial" panose="020B0604020202020204"/>
              </a:rPr>
              <a:t>System Demonstration: Song Recognition</a:t>
            </a:r>
            <a:endParaRPr lang="en-GB" sz="2600" b="0" strike="noStrike" spc="-1" dirty="0">
              <a:latin typeface="Arial" panose="020B0604020202020204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82295" y="1861185"/>
            <a:ext cx="8180705" cy="16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90000" bIns="45000"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en-GB" sz="2000" spc="-1" dirty="0">
                <a:solidFill>
                  <a:srgbClr val="000000"/>
                </a:solidFill>
                <a:latin typeface="Arial" panose="020B0604020202020204"/>
              </a:rPr>
              <a:t>Hanqi Yang</a:t>
            </a:r>
            <a:r>
              <a:rPr lang="en-GB" sz="2000" spc="-1" dirty="0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GB" sz="2000" spc="-1" dirty="0">
                <a:solidFill>
                  <a:srgbClr val="000000"/>
                </a:solidFill>
                <a:latin typeface="Arial" panose="020B0604020202020204"/>
              </a:rPr>
              <a:t>hanqi</a:t>
            </a:r>
            <a:r>
              <a:rPr lang="en-GB" sz="2000" spc="-1" dirty="0">
                <a:solidFill>
                  <a:srgbClr val="000000"/>
                </a:solidFill>
                <a:latin typeface="Arial" panose="020B0604020202020204"/>
              </a:rPr>
              <a:t>@kth.se</a:t>
            </a:r>
            <a:endParaRPr lang="en-GB" sz="20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en-GB" sz="2000" b="0" strike="noStrike" spc="-1" dirty="0">
                <a:solidFill>
                  <a:srgbClr val="000000"/>
                </a:solidFill>
                <a:latin typeface="Arial" panose="020B0604020202020204"/>
              </a:rPr>
              <a:t>Qian Zhou</a:t>
            </a:r>
            <a:r>
              <a:rPr lang="en-GB" sz="2000" b="0" strike="noStrike" spc="-1" dirty="0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GB" sz="2000" b="0" strike="noStrike" spc="-1" dirty="0">
                <a:solidFill>
                  <a:srgbClr val="000000"/>
                </a:solidFill>
                <a:latin typeface="Arial" panose="020B0604020202020204"/>
              </a:rPr>
              <a:t>qianzho</a:t>
            </a:r>
            <a:r>
              <a:rPr lang="en-GB" sz="2000" b="0" strike="noStrike" spc="-1" dirty="0">
                <a:solidFill>
                  <a:srgbClr val="000000"/>
                </a:solidFill>
                <a:latin typeface="Arial" panose="020B0604020202020204"/>
              </a:rPr>
              <a:t>@kth.se</a:t>
            </a:r>
            <a:endParaRPr lang="en-GB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en-GB" sz="1600" b="0" strike="noStrike" spc="-1" dirty="0">
                <a:latin typeface="Arial" panose="020B0604020202020204"/>
              </a:rPr>
              <a:t>May </a:t>
            </a:r>
            <a:r>
              <a:rPr lang="en-US" altLang="en-GB" sz="1600" spc="-1" dirty="0">
                <a:latin typeface="Arial" panose="020B0604020202020204"/>
                <a:sym typeface="+mn-ea"/>
              </a:rPr>
              <a:t>27th, 2022</a:t>
            </a:r>
            <a:endParaRPr lang="en-US" altLang="en-GB" sz="1600" b="0" strike="noStrike" spc="-1" dirty="0"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Result and </a:t>
            </a: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Problems</a:t>
            </a:r>
            <a:endParaRPr lang="en-US" altLang="en-GB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36880" y="1131570"/>
            <a:ext cx="8455025" cy="285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GB" b="0" strike="noStrike" spc="-1" dirty="0">
                <a:latin typeface="Arial" panose="020B0604020202020204"/>
              </a:rPr>
              <a:t>Correctness</a:t>
            </a:r>
            <a:r>
              <a:rPr lang="en-GB" b="0" strike="noStrike" spc="-1" dirty="0">
                <a:latin typeface="Arial" panose="020B0604020202020204"/>
              </a:rPr>
              <a:t> rate: 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zh-CN">
                <a:sym typeface="+mn-ea"/>
              </a:rPr>
              <a:t>50% (10 training samples and 2 test samples per melody from Hanqi)</a:t>
            </a:r>
            <a:endParaRPr lang="en-US" altLang="zh-CN">
              <a:sym typeface="+mn-ea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zh-CN">
                <a:sym typeface="+mn-ea"/>
              </a:rPr>
              <a:t>33.3% (10 training samples and 2 test samples per melody from Qian)</a:t>
            </a:r>
            <a:endParaRPr lang="en-US" altLang="zh-CN">
              <a:sym typeface="+mn-ea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zh-CN">
                <a:sym typeface="+mn-ea"/>
              </a:rPr>
              <a:t>66.6% (20 training samples and 4 test samples per melody from two persons)</a:t>
            </a:r>
            <a:endParaRPr lang="en-US" altLang="zh-CN">
              <a:sym typeface="+mn-ea"/>
            </a:endParaRPr>
          </a:p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GB" b="0" strike="noStrike" spc="-1" dirty="0">
                <a:latin typeface="Arial" panose="020B0604020202020204"/>
              </a:rPr>
              <a:t>Problems: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b="0" strike="noStrike" spc="-1" dirty="0">
                <a:latin typeface="Arial" panose="020B0604020202020204"/>
              </a:rPr>
              <a:t>Insufficient number of samples in the training set. </a:t>
            </a:r>
            <a:endParaRPr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b="0" strike="noStrike" spc="-1" dirty="0">
                <a:latin typeface="Arial" panose="020B0604020202020204"/>
              </a:rPr>
              <a:t>The extracted features are not sufficient to distinguish the second song from</a:t>
            </a:r>
            <a:endParaRPr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b="0" strike="noStrike" spc="-1" dirty="0">
                <a:latin typeface="Arial" panose="020B0604020202020204"/>
              </a:rPr>
              <a:t>the other two.</a:t>
            </a:r>
            <a:endParaRPr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b="0" strike="noStrike" spc="-1" dirty="0">
                <a:latin typeface="Arial" panose="020B0604020202020204"/>
              </a:rPr>
              <a:t>Poor quality of HMM model.</a:t>
            </a:r>
            <a:endParaRPr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Conclusion</a:t>
            </a: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improvement</a:t>
            </a: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s</a:t>
            </a:r>
            <a:endParaRPr lang="en-US" altLang="en-GB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36880" y="1215390"/>
            <a:ext cx="8455025" cy="285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GB" b="0" strike="noStrike" spc="-1" dirty="0">
                <a:latin typeface="Arial" panose="020B0604020202020204"/>
              </a:rPr>
              <a:t>Co</a:t>
            </a:r>
            <a:r>
              <a:rPr lang="en-US" b="0" strike="noStrike" spc="-1" dirty="0">
                <a:latin typeface="Arial" panose="020B0604020202020204"/>
              </a:rPr>
              <a:t>nclusion</a:t>
            </a:r>
            <a:r>
              <a:rPr lang="en-GB" b="0" strike="noStrike" spc="-1" dirty="0">
                <a:latin typeface="Arial" panose="020B0604020202020204"/>
              </a:rPr>
              <a:t>: 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zh-CN">
                <a:sym typeface="+mn-ea"/>
              </a:rPr>
              <a:t>A pattern recognition system capable of distinguishing between a few brief </a:t>
            </a:r>
            <a:endParaRPr lang="en-US" altLang="zh-CN">
              <a:sym typeface="+mn-ea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zh-CN">
                <a:sym typeface="+mn-ea"/>
              </a:rPr>
              <a:t>snippets of hummed melodies. (66% correct rate)</a:t>
            </a:r>
            <a:endParaRPr lang="en-US" altLang="zh-CN">
              <a:sym typeface="+mn-ea"/>
            </a:endParaRPr>
          </a:p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GB" b="0" strike="noStrike" spc="-1" dirty="0">
                <a:latin typeface="Arial" panose="020B0604020202020204"/>
              </a:rPr>
              <a:t>Improvements: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b="0" strike="noStrike" spc="-1" dirty="0">
                <a:latin typeface="Arial" panose="020B0604020202020204"/>
              </a:rPr>
              <a:t>Increase dataset of melody B to get a higher accuracy.</a:t>
            </a:r>
            <a:endParaRPr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b="0" strike="noStrike" spc="-1" dirty="0">
                <a:latin typeface="Arial" panose="020B0604020202020204"/>
              </a:rPr>
              <a:t>Increase the number and diversity of samples</a:t>
            </a:r>
            <a:r>
              <a:rPr lang="en-US" b="0" strike="noStrike" spc="-1" dirty="0">
                <a:latin typeface="Arial" panose="020B0604020202020204"/>
              </a:rPr>
              <a:t>.</a:t>
            </a:r>
            <a:endParaRPr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b="0" strike="noStrike" spc="-1" dirty="0">
                <a:latin typeface="Arial" panose="020B0604020202020204"/>
              </a:rPr>
              <a:t>Better feature extractor.</a:t>
            </a:r>
            <a:endParaRPr lang="en-US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b="0" strike="noStrike" spc="-1" dirty="0">
                <a:latin typeface="Arial" panose="020B0604020202020204"/>
              </a:rPr>
              <a:t>Better HMM model.</a:t>
            </a:r>
            <a:endParaRPr lang="en-US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91540" y="1750602"/>
            <a:ext cx="691914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000"/>
              </a:lnSpc>
            </a:pPr>
            <a:r>
              <a:rPr lang="en-GB" sz="2800" b="1" strike="noStrike" spc="-1" dirty="0">
                <a:solidFill>
                  <a:srgbClr val="000000"/>
                </a:solidFill>
                <a:latin typeface="Arial" panose="020B0604020202020204"/>
              </a:rPr>
              <a:t>Thank you</a:t>
            </a:r>
            <a:r>
              <a:rPr lang="en-US" altLang="en-GB" sz="2800" b="1" strike="noStrike" spc="-1" dirty="0">
                <a:solidFill>
                  <a:srgbClr val="000000"/>
                </a:solidFill>
                <a:latin typeface="Arial" panose="020B0604020202020204"/>
              </a:rPr>
              <a:t> for your listening!</a:t>
            </a:r>
            <a:endParaRPr lang="en-US" altLang="en-GB" sz="2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FA5E8665-1C20-424A-BC48-CE6386F62B8F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 dirty="0">
              <a:latin typeface="Arial" panose="020B0604020202020204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4ED48E9-DD0B-458B-9F92-BA22717D91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 dirty="0"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1975" y="2645410"/>
            <a:ext cx="249809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Hanqi Yang</a:t>
            </a:r>
            <a:r>
              <a:rPr 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, </a:t>
            </a:r>
            <a:r>
              <a:rPr lang="en-US" alt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hanqi</a:t>
            </a:r>
            <a:r>
              <a:rPr 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@kth.se</a:t>
            </a:r>
            <a:endParaRPr lang="en-GB" sz="14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Qian Zhou</a:t>
            </a:r>
            <a:r>
              <a:rPr 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, </a:t>
            </a:r>
            <a:r>
              <a:rPr lang="en-US" alt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qianzho</a:t>
            </a:r>
            <a:r>
              <a:rPr lang="en-GB" sz="1400" spc="-1" dirty="0">
                <a:solidFill>
                  <a:srgbClr val="000000"/>
                </a:solidFill>
                <a:latin typeface="Arial" panose="020B0604020202020204"/>
                <a:sym typeface="+mn-ea"/>
              </a:rPr>
              <a:t>@kth.se</a:t>
            </a:r>
            <a:endParaRPr lang="en-GB" altLang="en-US" sz="1400" spc="-1" dirty="0">
              <a:solidFill>
                <a:srgbClr val="000000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Application and Database</a:t>
            </a:r>
            <a:endParaRPr lang="en-GB" sz="2600" b="0" strike="noStrike" spc="-1" dirty="0"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756920" y="1109980"/>
            <a:ext cx="7795895" cy="3611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835" lvl="1" indent="0" algn="l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spc="-1" dirty="0">
                <a:latin typeface="Arial" panose="020B0604020202020204"/>
              </a:rPr>
              <a:t>D</a:t>
            </a:r>
            <a:r>
              <a:rPr spc="-1" dirty="0">
                <a:latin typeface="Arial" panose="020B0604020202020204"/>
              </a:rPr>
              <a:t>istinguishing between a few brief snippets of hummed</a:t>
            </a:r>
            <a:r>
              <a:rPr lang="en-US" spc="-1" dirty="0">
                <a:latin typeface="Arial" panose="020B0604020202020204"/>
              </a:rPr>
              <a:t> </a:t>
            </a:r>
            <a:r>
              <a:rPr spc="-1" dirty="0">
                <a:latin typeface="Arial" panose="020B0604020202020204"/>
              </a:rPr>
              <a:t>melodies</a:t>
            </a:r>
            <a:r>
              <a:rPr lang="en-GB" spc="-1" dirty="0">
                <a:latin typeface="Arial" panose="020B0604020202020204"/>
              </a:rPr>
              <a:t>.</a:t>
            </a:r>
            <a:r>
              <a:rPr lang="en-US" altLang="en-GB" spc="-1" dirty="0">
                <a:latin typeface="Arial" panose="020B0604020202020204"/>
              </a:rPr>
              <a:t> </a:t>
            </a:r>
            <a:endParaRPr lang="en-US" altLang="en-GB" spc="-1" dirty="0">
              <a:latin typeface="Arial" panose="020B0604020202020204"/>
            </a:endParaRPr>
          </a:p>
          <a:p>
            <a:pPr marL="457835" lvl="1" indent="0" algn="l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en-GB" spc="-1" dirty="0">
                <a:latin typeface="Arial" panose="020B0604020202020204"/>
              </a:rPr>
              <a:t>We use our own data and voices to train.</a:t>
            </a:r>
            <a:endParaRPr lang="en-US" altLang="en-GB" spc="-1" dirty="0">
              <a:latin typeface="Arial" panose="020B0604020202020204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</a:pPr>
            <a:endParaRPr lang="en-GB" b="0" strike="noStrike" spc="-1" dirty="0">
              <a:latin typeface="Arial" panose="020B0604020202020204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33450" y="2134870"/>
          <a:ext cx="7181215" cy="1909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705"/>
                <a:gridCol w="1735455"/>
                <a:gridCol w="1008000"/>
                <a:gridCol w="1008000"/>
                <a:gridCol w="1008000"/>
                <a:gridCol w="972000"/>
              </a:tblGrid>
              <a:tr h="3854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Training</a:t>
                      </a:r>
                      <a:endParaRPr lang="en-US" altLang="zh-CN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 hMerge="1">
                  <a:tcPr>
                    <a:lnR>
                      <a:noFill/>
                    </a:lnR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Test</a:t>
                      </a:r>
                      <a:endParaRPr lang="en-US" altLang="zh-CN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 hMerge="1">
                  <a:tcPr>
                    <a:lnR>
                      <a:noFill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Hanqi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Qian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Hanqi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Qian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1"/>
                        <a:t>Melody A</a:t>
                      </a:r>
                      <a:endParaRPr lang="en-US" altLang="zh-CN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Little Star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/>
                        <a:t>Melody B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Happy birthday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/>
                        <a:t>Melody C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Brother John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3" name="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3430" y="2930525"/>
            <a:ext cx="360000" cy="360000"/>
          </a:xfrm>
          <a:prstGeom prst="rect">
            <a:avLst/>
          </a:prstGeom>
        </p:spPr>
      </p:pic>
      <p:pic>
        <p:nvPicPr>
          <p:cNvPr id="4" name="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3430" y="3297555"/>
            <a:ext cx="360000" cy="360000"/>
          </a:xfrm>
          <a:prstGeom prst="rect">
            <a:avLst/>
          </a:prstGeom>
        </p:spPr>
      </p:pic>
      <p:pic>
        <p:nvPicPr>
          <p:cNvPr id="5" name="2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3430" y="3677920"/>
            <a:ext cx="360000" cy="360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>
                <p:cTn id="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4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" fill="hold">
                      <p:stCondLst>
                        <p:cond delay="0"/>
                      </p:stCondLst>
                      <p:childTnLst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indefinite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4" dur="indefinite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9" dur="indefinite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Feature Extraction</a:t>
            </a:r>
            <a:endParaRPr lang="en-GB" sz="2600" b="0" strike="noStrike" spc="-1" dirty="0"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980440" y="994410"/>
            <a:ext cx="6913880" cy="3611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b="0" strike="noStrike" spc="-1" dirty="0">
                <a:latin typeface="Arial" panose="020B0604020202020204"/>
              </a:rPr>
              <a:t>Read melody files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en-GB" spc="-1" dirty="0">
                <a:latin typeface="Arial" panose="020B0604020202020204"/>
              </a:rPr>
              <a:t>R</a:t>
            </a:r>
            <a:r>
              <a:rPr lang="en-GB" spc="-1" dirty="0">
                <a:latin typeface="Arial" panose="020B0604020202020204"/>
              </a:rPr>
              <a:t>ead files to get </a:t>
            </a:r>
            <a:r>
              <a:rPr lang="en-GB" i="1" spc="-1" dirty="0">
                <a:latin typeface="Arial" panose="020B0604020202020204"/>
              </a:rPr>
              <a:t>wav</a:t>
            </a:r>
            <a:r>
              <a:rPr lang="en-US" altLang="en-GB" i="1" spc="-1" dirty="0">
                <a:latin typeface="Arial" panose="020B0604020202020204"/>
              </a:rPr>
              <a:t>‘s</a:t>
            </a:r>
            <a:r>
              <a:rPr lang="en-GB" spc="-1" dirty="0">
                <a:latin typeface="Arial" panose="020B0604020202020204"/>
              </a:rPr>
              <a:t> sampling </a:t>
            </a:r>
            <a:r>
              <a:rPr lang="en-US" altLang="en-GB" spc="-1" dirty="0">
                <a:latin typeface="Arial" panose="020B0604020202020204"/>
              </a:rPr>
              <a:t>rate</a:t>
            </a:r>
            <a:r>
              <a:rPr lang="en-GB" spc="-1" dirty="0">
                <a:latin typeface="Arial" panose="020B0604020202020204"/>
              </a:rPr>
              <a:t> and signal data</a:t>
            </a:r>
            <a:r>
              <a:rPr lang="en-US" altLang="en-GB" spc="-1" dirty="0">
                <a:latin typeface="Arial" panose="020B0604020202020204"/>
              </a:rPr>
              <a:t>.</a:t>
            </a:r>
            <a:endParaRPr lang="en-GB" b="0" strike="noStrike" spc="-1" dirty="0">
              <a:latin typeface="Arial" panose="020B0604020202020204"/>
            </a:endParaRPr>
          </a:p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latin typeface="Arial" panose="020B0604020202020204"/>
              </a:rPr>
              <a:t>Get </a:t>
            </a:r>
            <a:r>
              <a:rPr lang="en-US" altLang="en-GB" spc="-1" dirty="0">
                <a:latin typeface="Arial" panose="020B0604020202020204"/>
              </a:rPr>
              <a:t>music </a:t>
            </a:r>
            <a:r>
              <a:rPr lang="en-GB" spc="-1" dirty="0">
                <a:latin typeface="Arial" panose="020B0604020202020204"/>
              </a:rPr>
              <a:t>feature</a:t>
            </a:r>
            <a:endParaRPr lang="en-GB" spc="-1" dirty="0">
              <a:latin typeface="Arial" panose="020B0604020202020204"/>
            </a:endParaRPr>
          </a:p>
          <a:p>
            <a:pPr marL="457835" lvl="1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b="0" strike="noStrike" spc="-1" dirty="0"/>
              <a:t>Get pitch frequency, intensity and correlation of each melody.</a:t>
            </a:r>
            <a:endParaRPr lang="en-US" spc="-1" dirty="0"/>
          </a:p>
          <a:p>
            <a:pPr marL="286385" indent="-28575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GB" spc="-1" dirty="0">
                <a:latin typeface="Arial" panose="020B0604020202020204"/>
              </a:rPr>
              <a:t>Extract f</a:t>
            </a:r>
            <a:r>
              <a:rPr lang="en-GB" altLang="zh-CN" spc="-1" dirty="0">
                <a:latin typeface="Arial" panose="020B0604020202020204"/>
              </a:rPr>
              <a:t>eature</a:t>
            </a:r>
            <a:endParaRPr lang="en-US" spc="-1" dirty="0"/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altLang="en-GB" b="0" strike="noStrike" spc="-1" dirty="0">
                <a:latin typeface="Arial" panose="020B0604020202020204"/>
              </a:rPr>
              <a:t>Eliminate noise </a:t>
            </a:r>
            <a:r>
              <a:rPr lang="en-GB" b="0" strike="noStrike" spc="-1" dirty="0">
                <a:latin typeface="Arial" panose="020B0604020202020204"/>
              </a:rPr>
              <a:t>components.</a:t>
            </a:r>
            <a:endParaRPr lang="en-GB" b="0" strike="noStrike" spc="-1" dirty="0">
              <a:latin typeface="Arial" panose="020B0604020202020204"/>
            </a:endParaRPr>
          </a:p>
          <a:p>
            <a:pPr marL="457835" lvl="1" indent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Tx/>
              <a:buNone/>
            </a:pPr>
            <a:r>
              <a:rPr lang="en-US" spc="-1" dirty="0">
                <a:latin typeface="Arial" panose="020B0604020202020204"/>
                <a:sym typeface="+mn-ea"/>
              </a:rPr>
              <a:t>Generate features based on</a:t>
            </a:r>
            <a:r>
              <a:rPr lang="en-US" altLang="en-GB" spc="-1" dirty="0">
                <a:latin typeface="Arial" panose="020B0604020202020204"/>
                <a:sym typeface="+mn-ea"/>
              </a:rPr>
              <a:t> s</a:t>
            </a:r>
            <a:r>
              <a:rPr lang="en-GB" b="0" strike="noStrike" spc="-1" dirty="0">
                <a:latin typeface="Arial" panose="020B0604020202020204"/>
              </a:rPr>
              <a:t>emitones</a:t>
            </a:r>
            <a:r>
              <a:rPr lang="en-US" altLang="en-GB" b="0" strike="noStrike" spc="-1" dirty="0">
                <a:latin typeface="Arial" panose="020B0604020202020204"/>
              </a:rPr>
              <a:t>.</a:t>
            </a:r>
            <a:r>
              <a:rPr lang="en-GB" b="0" strike="noStrike" spc="-1" dirty="0">
                <a:latin typeface="Arial" panose="020B0604020202020204"/>
              </a:rPr>
              <a:t> </a:t>
            </a:r>
            <a:endParaRPr lang="en-GB" b="0" strike="noStrike" spc="-1" dirty="0">
              <a:latin typeface="Arial" panose="020B0604020202020204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</a:pPr>
            <a:endParaRPr lang="en-GB" b="0" strike="noStrike" spc="-1" dirty="0">
              <a:latin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846" y="3744613"/>
            <a:ext cx="1543373" cy="4312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Feature Extraction</a:t>
            </a:r>
            <a:endParaRPr lang="en-GB" sz="2600" b="0" strike="noStrike" spc="-1" dirty="0"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pic>
        <p:nvPicPr>
          <p:cNvPr id="5" name="图片 4" descr="fea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529715"/>
            <a:ext cx="2543572" cy="1908000"/>
          </a:xfrm>
          <a:prstGeom prst="rect">
            <a:avLst/>
          </a:prstGeom>
        </p:spPr>
      </p:pic>
      <p:pic>
        <p:nvPicPr>
          <p:cNvPr id="6" name="图片 5" descr="fea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12" y="1529715"/>
            <a:ext cx="2542540" cy="1908000"/>
          </a:xfrm>
          <a:prstGeom prst="rect">
            <a:avLst/>
          </a:prstGeom>
        </p:spPr>
      </p:pic>
      <p:pic>
        <p:nvPicPr>
          <p:cNvPr id="8" name="图片 7" descr="featur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497" y="1529715"/>
            <a:ext cx="2543175" cy="190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5980" y="372237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Comparison of the features of three melodies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HMM System Design</a:t>
            </a:r>
            <a:endParaRPr lang="en-US" altLang="en-GB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41655" y="2341245"/>
            <a:ext cx="1484630" cy="7137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845" y="251142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Set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6"/>
            <a:endCxn id="12" idx="1"/>
          </p:cNvCxnSpPr>
          <p:nvPr/>
        </p:nvCxnSpPr>
        <p:spPr>
          <a:xfrm flipV="1">
            <a:off x="2026285" y="2695575"/>
            <a:ext cx="6908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2717000" y="2338855"/>
            <a:ext cx="1294109" cy="7138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00350" y="2381885"/>
            <a:ext cx="115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Extractor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9" idx="1"/>
          </p:cNvCxnSpPr>
          <p:nvPr/>
        </p:nvCxnSpPr>
        <p:spPr>
          <a:xfrm>
            <a:off x="3364230" y="3052445"/>
            <a:ext cx="469900" cy="57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4719700" y="2339593"/>
            <a:ext cx="1294109" cy="7138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43145" y="2387600"/>
            <a:ext cx="104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HMM Training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026285" y="1047750"/>
            <a:ext cx="1503045" cy="7137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07565" y="122047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Set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4"/>
            <a:endCxn id="12" idx="0"/>
          </p:cNvCxnSpPr>
          <p:nvPr/>
        </p:nvCxnSpPr>
        <p:spPr>
          <a:xfrm>
            <a:off x="2778125" y="1761490"/>
            <a:ext cx="586105" cy="57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5866908" y="3885267"/>
            <a:ext cx="1459642" cy="7138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48743" y="3926589"/>
            <a:ext cx="149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5" idx="3"/>
            <a:endCxn id="5" idx="2"/>
          </p:cNvCxnSpPr>
          <p:nvPr/>
        </p:nvCxnSpPr>
        <p:spPr>
          <a:xfrm>
            <a:off x="6014085" y="2696210"/>
            <a:ext cx="68643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17"/>
          <p:cNvSpPr/>
          <p:nvPr/>
        </p:nvSpPr>
        <p:spPr>
          <a:xfrm>
            <a:off x="6700520" y="2345055"/>
            <a:ext cx="1503045" cy="7137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1165" y="2382520"/>
            <a:ext cx="134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HMM Model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4"/>
            <a:endCxn id="22" idx="0"/>
          </p:cNvCxnSpPr>
          <p:nvPr/>
        </p:nvCxnSpPr>
        <p:spPr>
          <a:xfrm flipH="1">
            <a:off x="6597015" y="3058795"/>
            <a:ext cx="855345" cy="8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17"/>
          <p:cNvSpPr/>
          <p:nvPr/>
        </p:nvSpPr>
        <p:spPr>
          <a:xfrm>
            <a:off x="3613785" y="3519805"/>
            <a:ext cx="1503045" cy="7137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6170" y="3568700"/>
            <a:ext cx="147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Training Set</a:t>
            </a:r>
            <a:endParaRPr lang="en-US" altLang="zh-CN" dirty="0"/>
          </a:p>
          <a:p>
            <a:pPr algn="ctr"/>
            <a:r>
              <a:rPr lang="en-US" altLang="zh-CN" dirty="0"/>
              <a:t>Feature</a:t>
            </a:r>
            <a:endParaRPr lang="en-US" altLang="zh-CN" dirty="0"/>
          </a:p>
        </p:txBody>
      </p:sp>
      <p:sp>
        <p:nvSpPr>
          <p:cNvPr id="17" name="矩形: 圆角 17"/>
          <p:cNvSpPr/>
          <p:nvPr/>
        </p:nvSpPr>
        <p:spPr>
          <a:xfrm>
            <a:off x="4361815" y="1158875"/>
            <a:ext cx="1503045" cy="7137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78325" y="1207135"/>
            <a:ext cx="147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Testing Set</a:t>
            </a:r>
            <a:endParaRPr lang="en-US" altLang="zh-CN" dirty="0"/>
          </a:p>
          <a:p>
            <a:pPr algn="ctr"/>
            <a:r>
              <a:rPr lang="en-US" altLang="zh-CN" dirty="0"/>
              <a:t>Feature</a:t>
            </a:r>
            <a:endParaRPr lang="en-US" altLang="zh-CN" dirty="0"/>
          </a:p>
        </p:txBody>
      </p:sp>
      <p:cxnSp>
        <p:nvCxnSpPr>
          <p:cNvPr id="24" name="直接箭头连接符 23"/>
          <p:cNvCxnSpPr>
            <a:stCxn id="12" idx="0"/>
            <a:endCxn id="21" idx="1"/>
          </p:cNvCxnSpPr>
          <p:nvPr/>
        </p:nvCxnSpPr>
        <p:spPr>
          <a:xfrm flipV="1">
            <a:off x="3364230" y="1529715"/>
            <a:ext cx="1014095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7"/>
            <a:endCxn id="15" idx="2"/>
          </p:cNvCxnSpPr>
          <p:nvPr/>
        </p:nvCxnSpPr>
        <p:spPr>
          <a:xfrm flipV="1">
            <a:off x="4896485" y="3053080"/>
            <a:ext cx="47053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5" idx="0"/>
          </p:cNvCxnSpPr>
          <p:nvPr/>
        </p:nvCxnSpPr>
        <p:spPr>
          <a:xfrm>
            <a:off x="5848985" y="1529715"/>
            <a:ext cx="1603375" cy="8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HMM </a:t>
            </a:r>
            <a:r>
              <a:rPr lang="en-US" altLang="en-GB" sz="2600" b="1" strike="noStrike" spc="-1" dirty="0">
                <a:solidFill>
                  <a:srgbClr val="000000"/>
                </a:solidFill>
                <a:latin typeface="Arial" panose="020B0604020202020204"/>
              </a:rPr>
              <a:t>implementation</a:t>
            </a:r>
            <a:endParaRPr lang="en-US" altLang="en-GB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stomShape 4"/>
              <p:cNvSpPr/>
              <p:nvPr/>
            </p:nvSpPr>
            <p:spPr>
              <a:xfrm>
                <a:off x="980440" y="994410"/>
                <a:ext cx="7203440" cy="36112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p>
                <a:pPr marL="286385" indent="-285750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altLang="en-GB" b="0" strike="noStrike" spc="-1" dirty="0">
                    <a:latin typeface="Arial" panose="020B0604020202020204"/>
                  </a:rPr>
                  <a:t>Design</a:t>
                </a:r>
                <a:endParaRPr lang="en-GB" b="0" strike="noStrike" spc="-1" dirty="0">
                  <a:latin typeface="Arial" panose="020B0604020202020204"/>
                </a:endParaRPr>
              </a:p>
              <a:p>
                <a:pPr marL="457835" lvl="1" indent="0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Tx/>
                  <a:buNone/>
                </a:pPr>
                <a:r>
                  <a:rPr lang="en-US" altLang="en-GB" b="0" strike="noStrike" spc="-1" dirty="0">
                    <a:latin typeface="Arial" panose="020B0604020202020204"/>
                  </a:rPr>
                  <a:t>HMM parameter set </a:t>
                </a:r>
                <a14:m>
                  <m:oMath xmlns:m="http://schemas.openxmlformats.org/officeDocument/2006/math"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𝑀𝐶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}={{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GB" b="0" strike="noStrike" spc="-1" dirty="0">
                    <a:latin typeface="Arial" panose="020B0604020202020204"/>
                  </a:rPr>
                  <a:t>.</a:t>
                </a:r>
                <a:endParaRPr lang="en-US" altLang="en-GB" b="0" strike="noStrike" spc="-1" dirty="0">
                  <a:latin typeface="Arial" panose="020B0604020202020204"/>
                </a:endParaRPr>
              </a:p>
              <a:p>
                <a:pPr marL="286385" indent="-285750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pc="-1" dirty="0">
                    <a:latin typeface="Arial" panose="020B0604020202020204"/>
                  </a:rPr>
                  <a:t>Training</a:t>
                </a:r>
                <a:endParaRPr lang="en-GB" spc="-1" dirty="0">
                  <a:latin typeface="Arial" panose="020B0604020202020204"/>
                </a:endParaRPr>
              </a:p>
              <a:p>
                <a:pPr marL="457835" lvl="1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</a:pPr>
                <a:r>
                  <a:rPr lang="en-US" b="0" strike="noStrike" spc="-1" dirty="0"/>
                  <a:t>Baum-Welch algorithm per song.</a:t>
                </a:r>
                <a:endParaRPr lang="en-US" b="0" strike="noStrike" spc="-1" dirty="0"/>
              </a:p>
              <a:p>
                <a:pPr marL="286385" indent="-285750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pc="-1" dirty="0">
                    <a:latin typeface="Arial" panose="020B0604020202020204"/>
                  </a:rPr>
                  <a:t>Prediction</a:t>
                </a:r>
                <a:endParaRPr lang="en-US" spc="-1" dirty="0"/>
              </a:p>
              <a:p>
                <a:pPr marL="457835" lvl="1" indent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Tx/>
                  <a:buNone/>
                </a:pPr>
                <a:r>
                  <a:rPr b="0" strike="noStrike" spc="-1" dirty="0">
                    <a:latin typeface="Arial" panose="020B0604020202020204"/>
                  </a:rPr>
                  <a:t>Forward algorithm</a:t>
                </a:r>
                <a:endParaRPr b="0" strike="noStrike" spc="-1" dirty="0">
                  <a:latin typeface="Arial" panose="020B0604020202020204"/>
                </a:endParaRPr>
              </a:p>
              <a:p>
                <a:pPr marL="457835" lvl="1" indent="0" fontAlgn="auto">
                  <a:lnSpc>
                    <a:spcPct val="12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Tx/>
                  <a:buNone/>
                </a:pPr>
                <a:r>
                  <a:rPr lang="en-GB" b="0" strike="noStrike" spc="-1" dirty="0">
                    <a:latin typeface="Arial" panose="020B0604020202020204"/>
                  </a:rPr>
                  <a:t>a. Calculate </a:t>
                </a:r>
                <a14:m>
                  <m:oMath xmlns:m="http://schemas.openxmlformats.org/officeDocument/2006/math">
                    <m:r>
                      <a:rPr lang="en-US" altLang="en-GB" b="0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𝑙𝑜𝑔𝑃</m:t>
                    </m:r>
                    <m:r>
                      <a:rPr lang="en-US" altLang="en-GB" b="0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en-US" altLang="en-GB" b="0" i="1" strike="noStrike" spc="-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GB" b="0" i="1" strike="noStrike" spc="-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en-GB" b="0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en-GB" b="0" i="1" strike="noStrike" spc="-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en-GB" b="0" i="1" strike="noStrike" spc="-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en-GB" b="0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|</m:t>
                    </m:r>
                    <m:r>
                      <a:rPr lang="en-US" altLang="en-GB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en-GB" b="0" i="1" strike="noStrike" spc="-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strike="noStrike" spc="-1" dirty="0">
                    <a:latin typeface="Arial" panose="020B0604020202020204"/>
                  </a:rPr>
                  <a:t> per class given the obs sequence</a:t>
                </a:r>
                <a:r>
                  <a:rPr lang="en-US" altLang="en-GB" b="0" strike="noStrike" spc="-1" dirty="0">
                    <a:latin typeface="Arial" panose="020B0604020202020204"/>
                  </a:rPr>
                  <a:t> extracted from the test sample</a:t>
                </a:r>
                <a:r>
                  <a:rPr lang="en-GB" b="0" strike="noStrike" spc="-1" dirty="0">
                    <a:latin typeface="Arial" panose="020B0604020202020204"/>
                  </a:rPr>
                  <a:t>.</a:t>
                </a:r>
                <a:endParaRPr lang="en-GB" b="0" strike="noStrike" spc="-1" dirty="0">
                  <a:latin typeface="Arial" panose="020B0604020202020204"/>
                </a:endParaRPr>
              </a:p>
              <a:p>
                <a:pPr marL="457835" lvl="1" indent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  <a:buFontTx/>
                  <a:buNone/>
                </a:pPr>
                <a:r>
                  <a:rPr lang="en-GB" b="0" strike="noStrike" spc="-1" dirty="0">
                    <a:latin typeface="Arial" panose="020B0604020202020204"/>
                  </a:rPr>
                  <a:t>b. Select the maximum probability. </a:t>
                </a:r>
                <a:endParaRPr lang="en-GB" b="0" strike="noStrike" spc="-1" dirty="0">
                  <a:latin typeface="Arial" panose="020B0604020202020204"/>
                </a:endParaRPr>
              </a:p>
              <a:p>
                <a:pPr marL="635">
                  <a:lnSpc>
                    <a:spcPct val="90000"/>
                  </a:lnSpc>
                  <a:spcBef>
                    <a:spcPts val="1000"/>
                  </a:spcBef>
                  <a:spcAft>
                    <a:spcPts val="200"/>
                  </a:spcAft>
                  <a:buClr>
                    <a:srgbClr val="000000"/>
                  </a:buClr>
                </a:pPr>
                <a:endParaRPr lang="en-GB" b="0" strike="noStrike" spc="-1" dirty="0"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6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994410"/>
                <a:ext cx="7203440" cy="3611245"/>
              </a:xfrm>
              <a:prstGeom prst="rect">
                <a:avLst/>
              </a:prstGeom>
              <a:blipFill rotWithShape="1">
                <a:blip r:embed="rId1"/>
                <a:stretch>
                  <a:fillRect b="-7842"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/>
              </a:rPr>
              <a:t>Trained Matrix</a:t>
            </a:r>
            <a:endParaRPr lang="en-US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68375" y="1692910"/>
          <a:ext cx="6286500" cy="323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/>
                <a:gridCol w="1152000"/>
                <a:gridCol w="1152000"/>
                <a:gridCol w="1152000"/>
              </a:tblGrid>
              <a:tr h="3238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0.1885425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0.16211513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0.32020771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0.32913467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68375" y="2608580"/>
          <a:ext cx="486600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/>
                <a:gridCol w="1152110"/>
                <a:gridCol w="1152000"/>
                <a:gridCol w="115200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0.2688196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0.18329328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0.224296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0.32359112</a:t>
                      </a:r>
                      <a:endParaRPr lang="zh-CN" altLang="en-US" sz="1400"/>
                    </a:p>
                  </a:txBody>
                  <a:tcPr/>
                </a:tc>
              </a:tr>
              <a:tr h="32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0.20451465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0.33292653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0.27438849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0.18817034</a:t>
                      </a:r>
                      <a:endParaRPr lang="zh-CN" altLang="en-US" sz="1400"/>
                    </a:p>
                  </a:txBody>
                  <a:tcPr/>
                </a:tc>
              </a:tr>
              <a:tr h="32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0.30051905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0.27732585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0.20020113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0.22195397</a:t>
                      </a:r>
                      <a:endParaRPr lang="zh-CN" altLang="en-US" sz="1400"/>
                    </a:p>
                  </a:txBody>
                  <a:tcPr/>
                </a:tc>
              </a:tr>
              <a:tr h="32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0.30827782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0.23850963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0.20038111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0.25283144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2925" y="167068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220" y="3171825"/>
            <a:ext cx="47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A: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3"/>
                </p:custDataLst>
              </p:nvPr>
            </p:nvGraphicFramePr>
            <p:xfrm>
              <a:off x="6238875" y="1700530"/>
              <a:ext cx="2538095" cy="190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000"/>
                    <a:gridCol w="1152000"/>
                  </a:tblGrid>
                  <a:tr h="324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covariance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1.324885 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2.33090732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1.32566065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2.33272433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1.32138294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2.32315641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1.3216786 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2.32378083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4"/>
                </p:custDataLst>
              </p:nvPr>
            </p:nvGraphicFramePr>
            <p:xfrm>
              <a:off x="6238875" y="1700530"/>
              <a:ext cx="2538095" cy="1905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000"/>
                    <a:gridCol w="1152000"/>
                  </a:tblGrid>
                  <a:tr h="3238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1.324885 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2.33090732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1.32566065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2.33272433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1.32138294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2.32315641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  <a:tr h="324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1.3216786 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400"/>
                            <a:t>2.32378083</a:t>
                          </a:r>
                          <a:endParaRPr lang="zh-CN" altLang="en-US" sz="140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5782310" y="1692910"/>
            <a:ext cx="39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B: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/>
              </a:rPr>
              <a:t>Result</a:t>
            </a:r>
            <a:endParaRPr lang="en-US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28040" y="1367155"/>
          <a:ext cx="748226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872000"/>
                <a:gridCol w="1866265"/>
                <a:gridCol w="1872000"/>
              </a:tblGrid>
              <a:tr h="3403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Melody1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Melody2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Melody3</a:t>
                      </a:r>
                      <a:endParaRPr lang="en-US" altLang="zh-CN" sz="16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Test sample 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</a:rPr>
                        <a:t>(Misjudged as 3)</a:t>
                      </a:r>
                      <a:endParaRPr lang="en-US" altLang="zh-CN" sz="160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Test sample 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3)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zh-CN" sz="1600">
                          <a:latin typeface="Arial" panose="020B0604020202020204" pitchFamily="34" charset="0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8040" y="3141980"/>
          <a:ext cx="7875270" cy="17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872000"/>
                <a:gridCol w="1872000"/>
                <a:gridCol w="1872000"/>
              </a:tblGrid>
              <a:tr h="3556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Melody3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8850" y="942975"/>
            <a:ext cx="711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 training samples and 2 test samples per melody from Hanqi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58850" y="2720975"/>
            <a:ext cx="723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 training samples and 2 test samples per melody from Qian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/>
              </a:rPr>
              <a:t>Result</a:t>
            </a:r>
            <a:endParaRPr lang="en-US" sz="26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915EE0A4-E01D-4A62-9F08-2A07BEF0543C}" type="datetime1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49D392D6-CF3F-428B-A1AB-17E71169965B}" type="slidenum">
              <a:rPr lang="en-GB" sz="700" b="0" strike="noStrike" spc="-1">
                <a:solidFill>
                  <a:srgbClr val="848489"/>
                </a:solidFill>
                <a:latin typeface="Arial" panose="020B0604020202020204"/>
              </a:rPr>
            </a:fld>
            <a:endParaRPr lang="en-GB" sz="700" b="0" strike="noStrike" spc="-1">
              <a:latin typeface="Arial" panose="020B0604020202020204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21690" y="2108835"/>
          <a:ext cx="7875270" cy="17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872000"/>
                <a:gridCol w="1872000"/>
                <a:gridCol w="1872000"/>
              </a:tblGrid>
              <a:tr h="3556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Melody3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1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3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sample 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Arial" panose="020B0604020202020204" pitchFamily="34" charset="0"/>
                          <a:sym typeface="+mn-ea"/>
                        </a:rPr>
                        <a:t>Misjudged as 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3</a:t>
                      </a:r>
                      <a:r>
                        <a:rPr lang="en-US" altLang="zh-CN" sz="1600"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2500" y="1576070"/>
            <a:ext cx="723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 training samples and 4 test samples per melody from two persons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60e9997-5e55-467d-872c-cdde54d78504}"/>
</p:tagLst>
</file>

<file path=ppt/tags/tag2.xml><?xml version="1.0" encoding="utf-8"?>
<p:tagLst xmlns:p="http://schemas.openxmlformats.org/presentationml/2006/main">
  <p:tag name="TABLE_ENDDRAG_ORIGIN_RECT" val="494*32"/>
  <p:tag name="TABLE_ENDDRAG_RECT" val="65*89*494*32"/>
</p:tagLst>
</file>

<file path=ppt/tags/tag3.xml><?xml version="1.0" encoding="utf-8"?>
<p:tagLst xmlns:p="http://schemas.openxmlformats.org/presentationml/2006/main">
  <p:tag name="KSO_WM_UNIT_TABLE_BEAUTIFY" val="smartTable{a30bff92-6dc6-4229-a22d-653ee00fb996}"/>
  <p:tag name="TABLE_ENDDRAG_ORIGIN_RECT" val="257*170"/>
  <p:tag name="TABLE_ENDDRAG_RECT" val="65*159*257*170"/>
</p:tagLst>
</file>

<file path=ppt/tags/tag4.xml><?xml version="1.0" encoding="utf-8"?>
<p:tagLst xmlns:p="http://schemas.openxmlformats.org/presentationml/2006/main">
  <p:tag name="KSO_WM_UNIT_TABLE_BEAUTIFY" val="smartTable{ab13d58f-216f-40fa-b4d4-639a15738e31}"/>
</p:tagLst>
</file>

<file path=ppt/tags/tag5.xml><?xml version="1.0" encoding="utf-8"?>
<p:tagLst xmlns:p="http://schemas.openxmlformats.org/presentationml/2006/main">
  <p:tag name="KSO_WM_UNIT_TABLE_BEAUTIFY" val="smartTable{ab13d58f-216f-40fa-b4d4-639a15738e31}"/>
</p:tagLst>
</file>

<file path=ppt/tags/tag6.xml><?xml version="1.0" encoding="utf-8"?>
<p:tagLst xmlns:p="http://schemas.openxmlformats.org/presentationml/2006/main">
  <p:tag name="KSO_WM_UNIT_TABLE_BEAUTIFY" val="smartTable{6af85a8c-f8f1-4f71-af57-2d4b3b411c05}"/>
  <p:tag name="TABLE_ENDDRAG_ORIGIN_RECT" val="587*80"/>
  <p:tag name="TABLE_ENDDRAG_RECT" val="53*121*587*80"/>
</p:tagLst>
</file>

<file path=ppt/tags/tag7.xml><?xml version="1.0" encoding="utf-8"?>
<p:tagLst xmlns:p="http://schemas.openxmlformats.org/presentationml/2006/main">
  <p:tag name="KSO_WM_UNIT_TABLE_BEAUTIFY" val="smartTable{d31551cd-160c-4727-8291-94d097d5c08f}"/>
  <p:tag name="TABLE_ENDDRAG_ORIGIN_RECT" val="647*137"/>
  <p:tag name="TABLE_ENDDRAG_RECT" val="24*200*647*137"/>
</p:tagLst>
</file>

<file path=ppt/tags/tag8.xml><?xml version="1.0" encoding="utf-8"?>
<p:tagLst xmlns:p="http://schemas.openxmlformats.org/presentationml/2006/main">
  <p:tag name="KSO_WM_UNIT_TABLE_BEAUTIFY" val="smartTable{d31551cd-160c-4727-8291-94d097d5c08f}"/>
  <p:tag name="TABLE_ENDDRAG_ORIGIN_RECT" val="647*137"/>
  <p:tag name="TABLE_ENDDRAG_RECT" val="24*200*647*137"/>
</p:tagLst>
</file>

<file path=ppt/tags/tag9.xml><?xml version="1.0" encoding="utf-8"?>
<p:tagLst xmlns:p="http://schemas.openxmlformats.org/presentationml/2006/main">
  <p:tag name="COMMONDATA" val="eyJoZGlkIjoiMjQwNzc0MzYwYTc4ZTc3YmNiNzFkZDY4ODNkY2U4M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0</TotalTime>
  <Words>2803</Words>
  <Application>WPS 演示</Application>
  <PresentationFormat>全屏显示(16:9)</PresentationFormat>
  <Paragraphs>345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Arial</vt:lpstr>
      <vt:lpstr>Symbol</vt:lpstr>
      <vt:lpstr>Cambria Math</vt:lpstr>
      <vt:lpstr>微软雅黑</vt:lpstr>
      <vt:lpstr>Arial Unicode MS</vt:lpstr>
      <vt:lpstr>DejaVu Sans</vt:lpstr>
      <vt:lpstr>Calibri</vt:lpstr>
      <vt:lpstr>等线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grimmar</cp:lastModifiedBy>
  <cp:revision>114</cp:revision>
  <cp:lastPrinted>2013-05-27T09:10:00Z</cp:lastPrinted>
  <dcterms:created xsi:type="dcterms:W3CDTF">2019-02-11T09:39:00Z</dcterms:created>
  <dcterms:modified xsi:type="dcterms:W3CDTF">2022-05-27T10:58:31Z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KTH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  <property fmtid="{D5CDD505-2E9C-101B-9397-08002B2CF9AE}" pid="13" name="ContentTypeId">
    <vt:lpwstr>0x010100A01F0BF8FBA05A469E7217B30E8E377A</vt:lpwstr>
  </property>
  <property fmtid="{D5CDD505-2E9C-101B-9397-08002B2CF9AE}" pid="14" name="ICV">
    <vt:lpwstr>5E67AFCB53E3490F83FFC181669622AB</vt:lpwstr>
  </property>
  <property fmtid="{D5CDD505-2E9C-101B-9397-08002B2CF9AE}" pid="15" name="KSOProductBuildVer">
    <vt:lpwstr>2052-11.1.0.11744</vt:lpwstr>
  </property>
</Properties>
</file>