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lvl1pPr>
      <a:defRPr sz="3600">
        <a:uFill>
          <a:solidFill/>
        </a:uFill>
        <a:latin typeface="Calibri"/>
        <a:ea typeface="Calibri"/>
        <a:cs typeface="Calibri"/>
        <a:sym typeface="Calibri"/>
      </a:defRPr>
    </a:lvl1pPr>
    <a:lvl2pPr>
      <a:defRPr sz="3600">
        <a:uFill>
          <a:solidFill/>
        </a:uFill>
        <a:latin typeface="Calibri"/>
        <a:ea typeface="Calibri"/>
        <a:cs typeface="Calibri"/>
        <a:sym typeface="Calibri"/>
      </a:defRPr>
    </a:lvl2pPr>
    <a:lvl3pPr>
      <a:defRPr sz="3600">
        <a:uFill>
          <a:solidFill/>
        </a:uFill>
        <a:latin typeface="Calibri"/>
        <a:ea typeface="Calibri"/>
        <a:cs typeface="Calibri"/>
        <a:sym typeface="Calibri"/>
      </a:defRPr>
    </a:lvl3pPr>
    <a:lvl4pPr>
      <a:defRPr sz="3600">
        <a:uFill>
          <a:solidFill/>
        </a:uFill>
        <a:latin typeface="Calibri"/>
        <a:ea typeface="Calibri"/>
        <a:cs typeface="Calibri"/>
        <a:sym typeface="Calibri"/>
      </a:defRPr>
    </a:lvl4pPr>
    <a:lvl5pPr>
      <a:defRPr sz="3600">
        <a:uFill>
          <a:solidFill/>
        </a:uFill>
        <a:latin typeface="Calibri"/>
        <a:ea typeface="Calibri"/>
        <a:cs typeface="Calibri"/>
        <a:sym typeface="Calibri"/>
      </a:defRPr>
    </a:lvl5pPr>
    <a:lvl6pPr>
      <a:defRPr sz="3600">
        <a:uFill>
          <a:solidFill/>
        </a:uFill>
        <a:latin typeface="Calibri"/>
        <a:ea typeface="Calibri"/>
        <a:cs typeface="Calibri"/>
        <a:sym typeface="Calibri"/>
      </a:defRPr>
    </a:lvl6pPr>
    <a:lvl7pPr>
      <a:defRPr sz="3600">
        <a:uFill>
          <a:solidFill/>
        </a:uFill>
        <a:latin typeface="Calibri"/>
        <a:ea typeface="Calibri"/>
        <a:cs typeface="Calibri"/>
        <a:sym typeface="Calibri"/>
      </a:defRPr>
    </a:lvl7pPr>
    <a:lvl8pPr>
      <a:defRPr sz="3600">
        <a:uFill>
          <a:solidFill/>
        </a:uFill>
        <a:latin typeface="Calibri"/>
        <a:ea typeface="Calibri"/>
        <a:cs typeface="Calibri"/>
        <a:sym typeface="Calibri"/>
      </a:defRPr>
    </a:lvl8pPr>
    <a:lvl9pPr>
      <a:defRPr sz="3600"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992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73920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Photo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88841"/>
            <a:ext cx="24384000" cy="3296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Group 37"/>
          <p:cNvGrpSpPr/>
          <p:nvPr/>
        </p:nvGrpSpPr>
        <p:grpSpPr>
          <a:xfrm>
            <a:off x="1789140" y="2051695"/>
            <a:ext cx="2602410" cy="1375819"/>
            <a:chOff x="0" y="0"/>
            <a:chExt cx="2602408" cy="1375817"/>
          </a:xfrm>
        </p:grpSpPr>
        <p:sp>
          <p:nvSpPr>
            <p:cNvPr id="23" name="Shape 23"/>
            <p:cNvSpPr/>
            <p:nvPr/>
          </p:nvSpPr>
          <p:spPr>
            <a:xfrm>
              <a:off x="733091" y="913521"/>
              <a:ext cx="118732" cy="449841"/>
            </a:xfrm>
            <a:prstGeom prst="rect">
              <a:avLst/>
            </a:pr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424766" y="901063"/>
              <a:ext cx="343767" cy="4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80"/>
                  </a:moveTo>
                  <a:cubicBezTo>
                    <a:pt x="21600" y="6210"/>
                    <a:pt x="18993" y="5400"/>
                    <a:pt x="15641" y="5400"/>
                  </a:cubicBezTo>
                  <a:cubicBezTo>
                    <a:pt x="11172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5269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5269" y="0"/>
                  </a:cubicBezTo>
                  <a:cubicBezTo>
                    <a:pt x="18621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6081" y="901063"/>
              <a:ext cx="343767" cy="4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80"/>
                  </a:moveTo>
                  <a:cubicBezTo>
                    <a:pt x="21228" y="6210"/>
                    <a:pt x="18993" y="5400"/>
                    <a:pt x="15641" y="5400"/>
                  </a:cubicBezTo>
                  <a:cubicBezTo>
                    <a:pt x="10800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4897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4897" y="0"/>
                  </a:cubicBezTo>
                  <a:cubicBezTo>
                    <a:pt x="18248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1892785" y="901063"/>
              <a:ext cx="472163" cy="4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40"/>
                    <a:pt x="17280" y="21600"/>
                    <a:pt x="10800" y="21600"/>
                  </a:cubicBezTo>
                  <a:cubicBezTo>
                    <a:pt x="4320" y="21600"/>
                    <a:pt x="0" y="16740"/>
                    <a:pt x="0" y="10800"/>
                  </a:cubicBezTo>
                  <a:cubicBezTo>
                    <a:pt x="0" y="4860"/>
                    <a:pt x="432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moveTo>
                    <a:pt x="10800" y="5400"/>
                  </a:moveTo>
                  <a:cubicBezTo>
                    <a:pt x="7830" y="5400"/>
                    <a:pt x="5400" y="7830"/>
                    <a:pt x="5400" y="10800"/>
                  </a:cubicBezTo>
                  <a:cubicBezTo>
                    <a:pt x="5400" y="13770"/>
                    <a:pt x="7830" y="16200"/>
                    <a:pt x="10800" y="16200"/>
                  </a:cubicBezTo>
                  <a:cubicBezTo>
                    <a:pt x="13770" y="16200"/>
                    <a:pt x="16200" y="13770"/>
                    <a:pt x="16200" y="10800"/>
                  </a:cubicBezTo>
                  <a:cubicBezTo>
                    <a:pt x="16200" y="7830"/>
                    <a:pt x="13770" y="5400"/>
                    <a:pt x="10800" y="5400"/>
                  </a:cubicBezTo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005067" y="901063"/>
              <a:ext cx="307874" cy="4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23" y="5130"/>
                  </a:moveTo>
                  <a:cubicBezTo>
                    <a:pt x="19523" y="5130"/>
                    <a:pt x="15785" y="4590"/>
                    <a:pt x="13292" y="4590"/>
                  </a:cubicBezTo>
                  <a:cubicBezTo>
                    <a:pt x="9969" y="4590"/>
                    <a:pt x="8308" y="5130"/>
                    <a:pt x="8308" y="6210"/>
                  </a:cubicBezTo>
                  <a:cubicBezTo>
                    <a:pt x="8308" y="7560"/>
                    <a:pt x="10800" y="7830"/>
                    <a:pt x="12046" y="8100"/>
                  </a:cubicBezTo>
                  <a:cubicBezTo>
                    <a:pt x="14123" y="8640"/>
                    <a:pt x="14123" y="8640"/>
                    <a:pt x="14123" y="8640"/>
                  </a:cubicBezTo>
                  <a:cubicBezTo>
                    <a:pt x="19523" y="9720"/>
                    <a:pt x="21600" y="12150"/>
                    <a:pt x="21600" y="14580"/>
                  </a:cubicBezTo>
                  <a:cubicBezTo>
                    <a:pt x="21600" y="19710"/>
                    <a:pt x="14538" y="21600"/>
                    <a:pt x="8723" y="21600"/>
                  </a:cubicBezTo>
                  <a:cubicBezTo>
                    <a:pt x="4154" y="21600"/>
                    <a:pt x="415" y="21060"/>
                    <a:pt x="0" y="20790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831" y="16200"/>
                    <a:pt x="4154" y="17010"/>
                    <a:pt x="7477" y="17010"/>
                  </a:cubicBezTo>
                  <a:cubicBezTo>
                    <a:pt x="11631" y="17010"/>
                    <a:pt x="13292" y="16200"/>
                    <a:pt x="13292" y="15120"/>
                  </a:cubicBezTo>
                  <a:cubicBezTo>
                    <a:pt x="13292" y="14040"/>
                    <a:pt x="11631" y="13230"/>
                    <a:pt x="9554" y="12960"/>
                  </a:cubicBezTo>
                  <a:cubicBezTo>
                    <a:pt x="9138" y="12960"/>
                    <a:pt x="8723" y="12690"/>
                    <a:pt x="7892" y="12690"/>
                  </a:cubicBezTo>
                  <a:cubicBezTo>
                    <a:pt x="3738" y="11610"/>
                    <a:pt x="0" y="9990"/>
                    <a:pt x="0" y="6480"/>
                  </a:cubicBezTo>
                  <a:cubicBezTo>
                    <a:pt x="0" y="2700"/>
                    <a:pt x="4154" y="0"/>
                    <a:pt x="11631" y="0"/>
                  </a:cubicBezTo>
                  <a:cubicBezTo>
                    <a:pt x="15369" y="0"/>
                    <a:pt x="19108" y="810"/>
                    <a:pt x="19523" y="810"/>
                  </a:cubicBezTo>
                  <a:lnTo>
                    <a:pt x="19523" y="513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-1" y="368176"/>
              <a:ext cx="111828" cy="23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38"/>
                  </a:moveTo>
                  <a:cubicBezTo>
                    <a:pt x="21600" y="2215"/>
                    <a:pt x="17053" y="0"/>
                    <a:pt x="11368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1368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13392" y="213153"/>
              <a:ext cx="111828" cy="38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5916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5916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1264" y="-1"/>
              <a:ext cx="111828" cy="71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"/>
                  </a:moveTo>
                  <a:cubicBezTo>
                    <a:pt x="21600" y="720"/>
                    <a:pt x="17053" y="0"/>
                    <a:pt x="11368" y="0"/>
                  </a:cubicBezTo>
                  <a:cubicBezTo>
                    <a:pt x="5684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5684" y="21600"/>
                    <a:pt x="11368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934657" y="213153"/>
              <a:ext cx="111828" cy="38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7053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41148" y="368176"/>
              <a:ext cx="118732" cy="23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38"/>
                  </a:moveTo>
                  <a:cubicBezTo>
                    <a:pt x="21600" y="2215"/>
                    <a:pt x="16200" y="0"/>
                    <a:pt x="10800" y="0"/>
                  </a:cubicBezTo>
                  <a:cubicBezTo>
                    <a:pt x="5400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5400" y="21600"/>
                    <a:pt x="10800" y="21600"/>
                  </a:cubicBezTo>
                  <a:cubicBezTo>
                    <a:pt x="16200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554541" y="213153"/>
              <a:ext cx="113210" cy="38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867936" y="-1"/>
              <a:ext cx="113210" cy="71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"/>
                  </a:moveTo>
                  <a:cubicBezTo>
                    <a:pt x="21600" y="720"/>
                    <a:pt x="17053" y="0"/>
                    <a:pt x="10232" y="0"/>
                  </a:cubicBezTo>
                  <a:cubicBezTo>
                    <a:pt x="4547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4547" y="21600"/>
                    <a:pt x="10232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175806" y="213153"/>
              <a:ext cx="113210" cy="38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5684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5684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489199" y="368176"/>
              <a:ext cx="113210" cy="23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38"/>
                  </a:moveTo>
                  <a:cubicBezTo>
                    <a:pt x="21600" y="2215"/>
                    <a:pt x="17053" y="0"/>
                    <a:pt x="10232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0232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pic>
        <p:nvPicPr>
          <p:cNvPr id="38" name="image2.jpg" descr="logo_no_tag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37163" y="2122693"/>
            <a:ext cx="4474327" cy="1233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tabLst>
                <a:tab pos="673100" algn="l"/>
              </a:tabLst>
            </a:lvl1pPr>
            <a:lvl2pPr marL="1336833" indent="-457200">
              <a:spcBef>
                <a:spcPts val="800"/>
              </a:spcBef>
              <a:buChar char="–"/>
              <a:tabLst/>
              <a:defRPr sz="3800" spc="-76"/>
            </a:lvl2pPr>
            <a:lvl3pPr marL="1809273" indent="-457199">
              <a:spcBef>
                <a:spcPts val="800"/>
              </a:spcBef>
              <a:buChar char="‣"/>
              <a:tabLst/>
              <a:defRPr sz="3200" spc="-64"/>
            </a:lvl3pPr>
            <a:lvl4pPr marL="1138713" indent="685800">
              <a:spcBef>
                <a:spcPts val="800"/>
              </a:spcBef>
              <a:tabLst/>
              <a:defRPr sz="3200" spc="-64"/>
            </a:lvl4pPr>
            <a:lvl5pPr marL="1382553">
              <a:spcBef>
                <a:spcPts val="800"/>
              </a:spcBef>
              <a:tabLst/>
              <a:defRPr sz="3200" spc="-64"/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88">
                <a:solidFill>
                  <a:srgbClr val="2F393B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3800" spc="-76">
                <a:solidFill>
                  <a:srgbClr val="2F393B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3200" spc="-64">
                <a:solidFill>
                  <a:srgbClr val="2F393B"/>
                </a:solidFill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3200" spc="-64">
                <a:solidFill>
                  <a:srgbClr val="2F393B"/>
                </a:solidFill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3200" spc="-64">
                <a:solidFill>
                  <a:srgbClr val="2F393B"/>
                </a:solidFill>
              </a:rP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2.jpeg" descr="C:\Users\Kirk Travel\Dropbox\Cisco Live 2014\From Rick\JPGs 125dpi Images\125dpi Image-0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3" y="0"/>
            <a:ext cx="2438834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14398835" y="3581399"/>
            <a:ext cx="481839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200">
                <a:solidFill>
                  <a:srgbClr val="FFFFFF"/>
                </a:solidFill>
                <a:uFill>
                  <a:solidFill/>
                </a:uFill>
              </a:rP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68034" y="1058107"/>
            <a:ext cx="1038556" cy="7063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47700" y="773792"/>
            <a:ext cx="22840950" cy="127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79450" y="2575815"/>
            <a:ext cx="22840950" cy="9834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  <a:tabLst>
                <a:tab pos="673100" algn="l"/>
              </a:tabLst>
            </a:lvl1pPr>
            <a:lvl2pPr marL="1336833" indent="-457200">
              <a:spcBef>
                <a:spcPts val="800"/>
              </a:spcBef>
              <a:buChar char="–"/>
              <a:tabLst/>
              <a:defRPr sz="3800" spc="-76"/>
            </a:lvl2pPr>
            <a:lvl3pPr marL="1809273" indent="-457199">
              <a:spcBef>
                <a:spcPts val="800"/>
              </a:spcBef>
              <a:buChar char="‣"/>
              <a:tabLst/>
              <a:defRPr sz="3200" spc="-64"/>
            </a:lvl3pPr>
            <a:lvl4pPr marL="1138713" indent="685800">
              <a:spcBef>
                <a:spcPts val="800"/>
              </a:spcBef>
              <a:tabLst/>
              <a:defRPr sz="3200" spc="-64"/>
            </a:lvl4pPr>
            <a:lvl5pPr marL="1382553">
              <a:spcBef>
                <a:spcPts val="800"/>
              </a:spcBef>
              <a:tabLst/>
              <a:defRPr sz="3200" spc="-64"/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88">
                <a:solidFill>
                  <a:srgbClr val="2F393B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3800" spc="-76">
                <a:solidFill>
                  <a:srgbClr val="2F393B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3200" spc="-64">
                <a:solidFill>
                  <a:srgbClr val="2F393B"/>
                </a:solidFill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3200" spc="-64">
                <a:solidFill>
                  <a:srgbClr val="2F393B"/>
                </a:solidFill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3200" spc="-64">
                <a:solidFill>
                  <a:srgbClr val="2F393B"/>
                </a:solid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2550277" y="12428613"/>
            <a:ext cx="474069" cy="5207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 algn="r" defTabSz="546100">
              <a:defRPr sz="2400" b="1">
                <a:uFillTx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696940" y="12335811"/>
            <a:ext cx="1336000" cy="706304"/>
            <a:chOff x="0" y="0"/>
            <a:chExt cx="1335998" cy="706303"/>
          </a:xfrm>
        </p:grpSpPr>
        <p:sp>
          <p:nvSpPr>
            <p:cNvPr id="6" name="Shape 6"/>
            <p:cNvSpPr/>
            <p:nvPr/>
          </p:nvSpPr>
          <p:spPr>
            <a:xfrm>
              <a:off x="376347" y="468974"/>
              <a:ext cx="60954" cy="230935"/>
            </a:xfrm>
            <a:prstGeom prst="rect">
              <a:avLst/>
            </a:pr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731432" y="462579"/>
              <a:ext cx="176480" cy="24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80"/>
                  </a:moveTo>
                  <a:cubicBezTo>
                    <a:pt x="21600" y="6210"/>
                    <a:pt x="18993" y="5400"/>
                    <a:pt x="15641" y="5400"/>
                  </a:cubicBezTo>
                  <a:cubicBezTo>
                    <a:pt x="11172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5269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5269" y="0"/>
                  </a:cubicBezTo>
                  <a:cubicBezTo>
                    <a:pt x="18621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21197" y="462579"/>
              <a:ext cx="176480" cy="24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80"/>
                  </a:moveTo>
                  <a:cubicBezTo>
                    <a:pt x="21228" y="6210"/>
                    <a:pt x="18993" y="5400"/>
                    <a:pt x="15641" y="5400"/>
                  </a:cubicBezTo>
                  <a:cubicBezTo>
                    <a:pt x="10800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4897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4897" y="0"/>
                  </a:cubicBezTo>
                  <a:cubicBezTo>
                    <a:pt x="18248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971699" y="462579"/>
              <a:ext cx="242395" cy="24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40"/>
                    <a:pt x="17280" y="21600"/>
                    <a:pt x="10800" y="21600"/>
                  </a:cubicBezTo>
                  <a:cubicBezTo>
                    <a:pt x="4320" y="21600"/>
                    <a:pt x="0" y="16740"/>
                    <a:pt x="0" y="10800"/>
                  </a:cubicBezTo>
                  <a:cubicBezTo>
                    <a:pt x="0" y="4860"/>
                    <a:pt x="432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moveTo>
                    <a:pt x="10800" y="5400"/>
                  </a:moveTo>
                  <a:cubicBezTo>
                    <a:pt x="7830" y="5400"/>
                    <a:pt x="5400" y="7830"/>
                    <a:pt x="5400" y="10800"/>
                  </a:cubicBezTo>
                  <a:cubicBezTo>
                    <a:pt x="5400" y="13770"/>
                    <a:pt x="7830" y="16200"/>
                    <a:pt x="10800" y="16200"/>
                  </a:cubicBezTo>
                  <a:cubicBezTo>
                    <a:pt x="13770" y="16200"/>
                    <a:pt x="16200" y="13770"/>
                    <a:pt x="16200" y="10800"/>
                  </a:cubicBezTo>
                  <a:cubicBezTo>
                    <a:pt x="16200" y="7830"/>
                    <a:pt x="13770" y="5400"/>
                    <a:pt x="10800" y="5400"/>
                  </a:cubicBezTo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15971" y="462579"/>
              <a:ext cx="158054" cy="24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23" y="5130"/>
                  </a:moveTo>
                  <a:cubicBezTo>
                    <a:pt x="19523" y="5130"/>
                    <a:pt x="15785" y="4590"/>
                    <a:pt x="13292" y="4590"/>
                  </a:cubicBezTo>
                  <a:cubicBezTo>
                    <a:pt x="9969" y="4590"/>
                    <a:pt x="8308" y="5130"/>
                    <a:pt x="8308" y="6210"/>
                  </a:cubicBezTo>
                  <a:cubicBezTo>
                    <a:pt x="8308" y="7560"/>
                    <a:pt x="10800" y="7830"/>
                    <a:pt x="12046" y="8100"/>
                  </a:cubicBezTo>
                  <a:cubicBezTo>
                    <a:pt x="14123" y="8640"/>
                    <a:pt x="14123" y="8640"/>
                    <a:pt x="14123" y="8640"/>
                  </a:cubicBezTo>
                  <a:cubicBezTo>
                    <a:pt x="19523" y="9720"/>
                    <a:pt x="21600" y="12150"/>
                    <a:pt x="21600" y="14580"/>
                  </a:cubicBezTo>
                  <a:cubicBezTo>
                    <a:pt x="21600" y="19710"/>
                    <a:pt x="14538" y="21600"/>
                    <a:pt x="8723" y="21600"/>
                  </a:cubicBezTo>
                  <a:cubicBezTo>
                    <a:pt x="4154" y="21600"/>
                    <a:pt x="415" y="21060"/>
                    <a:pt x="0" y="20790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831" y="16200"/>
                    <a:pt x="4154" y="17010"/>
                    <a:pt x="7477" y="17010"/>
                  </a:cubicBezTo>
                  <a:cubicBezTo>
                    <a:pt x="11631" y="17010"/>
                    <a:pt x="13292" y="16200"/>
                    <a:pt x="13292" y="15120"/>
                  </a:cubicBezTo>
                  <a:cubicBezTo>
                    <a:pt x="13292" y="14040"/>
                    <a:pt x="11631" y="13230"/>
                    <a:pt x="9554" y="12960"/>
                  </a:cubicBezTo>
                  <a:cubicBezTo>
                    <a:pt x="9138" y="12960"/>
                    <a:pt x="8723" y="12690"/>
                    <a:pt x="7892" y="12690"/>
                  </a:cubicBezTo>
                  <a:cubicBezTo>
                    <a:pt x="3738" y="11610"/>
                    <a:pt x="0" y="9990"/>
                    <a:pt x="0" y="6480"/>
                  </a:cubicBezTo>
                  <a:cubicBezTo>
                    <a:pt x="0" y="2700"/>
                    <a:pt x="4154" y="0"/>
                    <a:pt x="11631" y="0"/>
                  </a:cubicBezTo>
                  <a:cubicBezTo>
                    <a:pt x="15369" y="0"/>
                    <a:pt x="19108" y="810"/>
                    <a:pt x="19523" y="810"/>
                  </a:cubicBezTo>
                  <a:lnTo>
                    <a:pt x="19523" y="513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189010"/>
              <a:ext cx="57410" cy="11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38"/>
                  </a:moveTo>
                  <a:cubicBezTo>
                    <a:pt x="21600" y="2215"/>
                    <a:pt x="17053" y="0"/>
                    <a:pt x="11368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1368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0886" y="109426"/>
              <a:ext cx="57409" cy="19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5916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5916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8938" y="-1"/>
              <a:ext cx="57410" cy="3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"/>
                  </a:moveTo>
                  <a:cubicBezTo>
                    <a:pt x="21600" y="720"/>
                    <a:pt x="17053" y="0"/>
                    <a:pt x="11368" y="0"/>
                  </a:cubicBezTo>
                  <a:cubicBezTo>
                    <a:pt x="5684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5684" y="21600"/>
                    <a:pt x="11368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79825" y="109426"/>
              <a:ext cx="57409" cy="19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7053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37168" y="189010"/>
              <a:ext cx="60954" cy="11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38"/>
                  </a:moveTo>
                  <a:cubicBezTo>
                    <a:pt x="21600" y="2215"/>
                    <a:pt x="16200" y="0"/>
                    <a:pt x="10800" y="0"/>
                  </a:cubicBezTo>
                  <a:cubicBezTo>
                    <a:pt x="5400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5400" y="21600"/>
                    <a:pt x="10800" y="21600"/>
                  </a:cubicBezTo>
                  <a:cubicBezTo>
                    <a:pt x="16200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798055" y="109426"/>
              <a:ext cx="58119" cy="19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958942" y="-1"/>
              <a:ext cx="58119" cy="3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"/>
                  </a:moveTo>
                  <a:cubicBezTo>
                    <a:pt x="21600" y="720"/>
                    <a:pt x="17053" y="0"/>
                    <a:pt x="10232" y="0"/>
                  </a:cubicBezTo>
                  <a:cubicBezTo>
                    <a:pt x="4547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4547" y="21600"/>
                    <a:pt x="10232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116994" y="109426"/>
              <a:ext cx="58119" cy="19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5684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5684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77880" y="189010"/>
              <a:ext cx="58119" cy="11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38"/>
                  </a:moveTo>
                  <a:cubicBezTo>
                    <a:pt x="21600" y="2215"/>
                    <a:pt x="17053" y="0"/>
                    <a:pt x="10232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0232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016BA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4800">
                  <a:solidFill>
                    <a:srgbClr val="FF2600"/>
                  </a:solidFill>
                  <a:uFillTx/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1pPr>
      <a:lvl2pPr indent="2286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2pPr>
      <a:lvl3pPr indent="4572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3pPr>
      <a:lvl4pPr indent="6858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4pPr>
      <a:lvl5pPr indent="9144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5pPr>
      <a:lvl6pPr indent="11430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6pPr>
      <a:lvl7pPr indent="13716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7pPr>
      <a:lvl8pPr indent="16002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8pPr>
      <a:lvl9pPr indent="1828800" defTabSz="546100">
        <a:lnSpc>
          <a:spcPct val="90000"/>
        </a:lnSpc>
        <a:defRPr sz="6400" b="1" spc="-128">
          <a:solidFill>
            <a:srgbClr val="0096D6"/>
          </a:solidFill>
          <a:latin typeface="+mn-lt"/>
          <a:ea typeface="+mn-ea"/>
          <a:cs typeface="+mn-cs"/>
          <a:sym typeface="Arial"/>
        </a:defRPr>
      </a:lvl9pPr>
    </p:titleStyle>
    <p:bodyStyle>
      <a:lvl1pPr marL="457200" indent="-457200" defTabSz="546100">
        <a:lnSpc>
          <a:spcPct val="120000"/>
        </a:lnSpc>
        <a:spcBef>
          <a:spcPts val="1900"/>
        </a:spcBef>
        <a:buSzPct val="35000"/>
        <a:buBlip>
          <a:blip r:embed="rId6"/>
        </a:buBlip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1pPr>
      <a:lvl2pPr marL="757989" indent="-529389" defTabSz="546100">
        <a:lnSpc>
          <a:spcPct val="120000"/>
        </a:lnSpc>
        <a:spcBef>
          <a:spcPts val="1900"/>
        </a:spcBef>
        <a:buSzPct val="100000"/>
        <a:buChar char="•"/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2pPr>
      <a:lvl3pPr marL="1085850" indent="-628650" defTabSz="546100">
        <a:lnSpc>
          <a:spcPct val="120000"/>
        </a:lnSpc>
        <a:spcBef>
          <a:spcPts val="1900"/>
        </a:spcBef>
        <a:buSzPct val="100000"/>
        <a:buChar char="•"/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3pPr>
      <a:lvl4pPr indent="685800" defTabSz="546100">
        <a:lnSpc>
          <a:spcPct val="120000"/>
        </a:lnSpc>
        <a:spcBef>
          <a:spcPts val="1900"/>
        </a:spcBef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4pPr>
      <a:lvl5pPr indent="914400" defTabSz="546100">
        <a:lnSpc>
          <a:spcPct val="120000"/>
        </a:lnSpc>
        <a:spcBef>
          <a:spcPts val="1900"/>
        </a:spcBef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5pPr>
      <a:lvl6pPr indent="1143000" defTabSz="546100">
        <a:lnSpc>
          <a:spcPct val="120000"/>
        </a:lnSpc>
        <a:spcBef>
          <a:spcPts val="1900"/>
        </a:spcBef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6pPr>
      <a:lvl7pPr indent="1371600" defTabSz="546100">
        <a:lnSpc>
          <a:spcPct val="120000"/>
        </a:lnSpc>
        <a:spcBef>
          <a:spcPts val="1900"/>
        </a:spcBef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7pPr>
      <a:lvl8pPr indent="1600200" defTabSz="546100">
        <a:lnSpc>
          <a:spcPct val="120000"/>
        </a:lnSpc>
        <a:spcBef>
          <a:spcPts val="1900"/>
        </a:spcBef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8pPr>
      <a:lvl9pPr indent="1828800" defTabSz="546100">
        <a:lnSpc>
          <a:spcPct val="120000"/>
        </a:lnSpc>
        <a:spcBef>
          <a:spcPts val="1900"/>
        </a:spcBef>
        <a:tabLst>
          <a:tab pos="673100" algn="l"/>
        </a:tabLst>
        <a:defRPr sz="4400" spc="-88">
          <a:solidFill>
            <a:srgbClr val="2F393B"/>
          </a:solidFill>
          <a:latin typeface="+mn-lt"/>
          <a:ea typeface="+mn-ea"/>
          <a:cs typeface="+mn-cs"/>
          <a:sym typeface="Arial"/>
        </a:defRPr>
      </a:lvl9pPr>
    </p:bodyStyle>
    <p:otherStyle>
      <a:lvl1pPr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286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572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858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9144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1430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3716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6002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828800" algn="r" defTabSz="546100">
        <a:defRPr sz="2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9009462" y="7156820"/>
            <a:ext cx="6856789" cy="3130544"/>
          </a:xfrm>
          <a:prstGeom prst="roundRect">
            <a:avLst>
              <a:gd name="adj" fmla="val 6085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0583140" y="3218397"/>
            <a:ext cx="3195739" cy="3663198"/>
          </a:xfrm>
          <a:prstGeom prst="roundRect">
            <a:avLst>
              <a:gd name="adj" fmla="val 5961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605121" y="3305806"/>
            <a:ext cx="3022601" cy="3488380"/>
          </a:xfrm>
          <a:prstGeom prst="roundRect">
            <a:avLst>
              <a:gd name="adj" fmla="val 6303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Ceilometer Overview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1</a:t>
            </a:fld>
            <a:endParaRPr sz="2400" b="1"/>
          </a:p>
        </p:txBody>
      </p:sp>
      <p:sp>
        <p:nvSpPr>
          <p:cNvPr id="54" name="Shape 54"/>
          <p:cNvSpPr/>
          <p:nvPr/>
        </p:nvSpPr>
        <p:spPr>
          <a:xfrm>
            <a:off x="5288291" y="3305806"/>
            <a:ext cx="10571112" cy="3488380"/>
          </a:xfrm>
          <a:prstGeom prst="roundRect">
            <a:avLst>
              <a:gd name="adj" fmla="val 5461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663734" y="3430898"/>
            <a:ext cx="293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Polling agents</a:t>
            </a:r>
          </a:p>
        </p:txBody>
      </p:sp>
      <p:sp>
        <p:nvSpPr>
          <p:cNvPr id="56" name="Shape 56"/>
          <p:cNvSpPr/>
          <p:nvPr/>
        </p:nvSpPr>
        <p:spPr>
          <a:xfrm>
            <a:off x="1214721" y="4310428"/>
            <a:ext cx="1803401" cy="180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751">
              <a:alpha val="5993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4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329021" y="4964478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Meter</a:t>
            </a:r>
          </a:p>
        </p:txBody>
      </p:sp>
      <p:sp>
        <p:nvSpPr>
          <p:cNvPr id="58" name="Shape 58"/>
          <p:cNvSpPr/>
          <p:nvPr/>
        </p:nvSpPr>
        <p:spPr>
          <a:xfrm>
            <a:off x="5683256" y="4348045"/>
            <a:ext cx="2641602" cy="1574801"/>
          </a:xfrm>
          <a:prstGeom prst="rect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763415" y="4913195"/>
            <a:ext cx="24812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Transformer(s)</a:t>
            </a:r>
          </a:p>
        </p:txBody>
      </p:sp>
      <p:sp>
        <p:nvSpPr>
          <p:cNvPr id="60" name="Shape 60"/>
          <p:cNvSpPr/>
          <p:nvPr/>
        </p:nvSpPr>
        <p:spPr>
          <a:xfrm>
            <a:off x="9738630" y="4310428"/>
            <a:ext cx="1803401" cy="180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751">
              <a:alpha val="5993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4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852930" y="4716828"/>
            <a:ext cx="157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New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Meter</a:t>
            </a:r>
          </a:p>
        </p:txBody>
      </p:sp>
      <p:sp>
        <p:nvSpPr>
          <p:cNvPr id="62" name="Shape 62"/>
          <p:cNvSpPr/>
          <p:nvPr/>
        </p:nvSpPr>
        <p:spPr>
          <a:xfrm>
            <a:off x="8379413" y="3430898"/>
            <a:ext cx="37859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Publishing Pipeline</a:t>
            </a:r>
          </a:p>
        </p:txBody>
      </p:sp>
      <p:sp>
        <p:nvSpPr>
          <p:cNvPr id="63" name="Shape 63"/>
          <p:cNvSpPr/>
          <p:nvPr/>
        </p:nvSpPr>
        <p:spPr>
          <a:xfrm>
            <a:off x="16676129" y="10186861"/>
            <a:ext cx="2198273" cy="1975810"/>
          </a:xfrm>
          <a:prstGeom prst="pentagon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6961910" y="10927115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API</a:t>
            </a:r>
          </a:p>
        </p:txBody>
      </p:sp>
      <p:sp>
        <p:nvSpPr>
          <p:cNvPr id="65" name="Shape 65"/>
          <p:cNvSpPr/>
          <p:nvPr/>
        </p:nvSpPr>
        <p:spPr>
          <a:xfrm>
            <a:off x="21118797" y="10838312"/>
            <a:ext cx="2022397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Database</a:t>
            </a:r>
          </a:p>
        </p:txBody>
      </p:sp>
      <p:sp>
        <p:nvSpPr>
          <p:cNvPr id="66" name="Shape 66"/>
          <p:cNvSpPr/>
          <p:nvPr/>
        </p:nvSpPr>
        <p:spPr>
          <a:xfrm>
            <a:off x="21126915" y="10501493"/>
            <a:ext cx="2016462" cy="24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67" name="Shape 67"/>
          <p:cNvSpPr/>
          <p:nvPr/>
        </p:nvSpPr>
        <p:spPr>
          <a:xfrm flipV="1">
            <a:off x="21114215" y="10641078"/>
            <a:ext cx="1" cy="1072649"/>
          </a:xfrm>
          <a:prstGeom prst="line">
            <a:avLst/>
          </a:pr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/>
          <a:lstStyle/>
          <a:p>
            <a:pPr lvl="0" defTabSz="457200">
              <a:defRPr sz="24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V="1">
            <a:off x="23135130" y="10644887"/>
            <a:ext cx="1" cy="1072649"/>
          </a:xfrm>
          <a:prstGeom prst="line">
            <a:avLst/>
          </a:pr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/>
          <a:lstStyle/>
          <a:p>
            <a:pPr lvl="0" defTabSz="457200">
              <a:defRPr sz="24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1128251" y="11602222"/>
            <a:ext cx="2007442" cy="25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543989" y="3305806"/>
            <a:ext cx="1781557" cy="3488380"/>
          </a:xfrm>
          <a:prstGeom prst="roundRect">
            <a:avLst>
              <a:gd name="adj" fmla="val 12725"/>
            </a:avLst>
          </a:prstGeom>
          <a:solidFill>
            <a:srgbClr val="DCDEE0">
              <a:alpha val="8601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7545474" y="4770596"/>
            <a:ext cx="1803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AMQP</a:t>
            </a:r>
          </a:p>
        </p:txBody>
      </p:sp>
      <p:sp>
        <p:nvSpPr>
          <p:cNvPr id="72" name="Shape 72"/>
          <p:cNvSpPr/>
          <p:nvPr/>
        </p:nvSpPr>
        <p:spPr>
          <a:xfrm>
            <a:off x="20711766" y="3430898"/>
            <a:ext cx="293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Receiver</a:t>
            </a:r>
          </a:p>
        </p:txBody>
      </p:sp>
      <p:sp>
        <p:nvSpPr>
          <p:cNvPr id="73" name="Shape 73"/>
          <p:cNvSpPr/>
          <p:nvPr/>
        </p:nvSpPr>
        <p:spPr>
          <a:xfrm>
            <a:off x="20940366" y="4060306"/>
            <a:ext cx="2481285" cy="197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1393608" y="5016450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Collector</a:t>
            </a:r>
          </a:p>
        </p:txBody>
      </p:sp>
      <p:sp>
        <p:nvSpPr>
          <p:cNvPr id="75" name="Shape 75"/>
          <p:cNvSpPr/>
          <p:nvPr/>
        </p:nvSpPr>
        <p:spPr>
          <a:xfrm flipV="1">
            <a:off x="4014132" y="5135445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6" name="Shape 76"/>
          <p:cNvSpPr/>
          <p:nvPr/>
        </p:nvSpPr>
        <p:spPr>
          <a:xfrm flipV="1">
            <a:off x="16241199" y="5172022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 flipV="1">
            <a:off x="19522133" y="5168850"/>
            <a:ext cx="887750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2182209" y="7152523"/>
            <a:ext cx="1" cy="3130544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9" name="Shape 79"/>
          <p:cNvSpPr/>
          <p:nvPr/>
        </p:nvSpPr>
        <p:spPr>
          <a:xfrm flipV="1">
            <a:off x="19016172" y="11177402"/>
            <a:ext cx="1623163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 flipV="1">
            <a:off x="8649286" y="5168850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82408" y="9631447"/>
            <a:ext cx="2996709" cy="2108163"/>
          </a:xfrm>
          <a:prstGeom prst="roundRect">
            <a:avLst>
              <a:gd name="adj" fmla="val 6314"/>
            </a:avLst>
          </a:prstGeom>
          <a:solidFill>
            <a:srgbClr val="DCDEE0"/>
          </a:solidFill>
          <a:ln w="12700">
            <a:miter lim="400000"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44736" y="9755889"/>
            <a:ext cx="2438942" cy="185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600" b="1">
                <a:uFill>
                  <a:solidFill/>
                </a:uFill>
              </a:rPr>
              <a:t>Other</a:t>
            </a:r>
          </a:p>
          <a:p>
            <a:pPr lvl="0" algn="ctr">
              <a:defRPr sz="1800">
                <a:uFillTx/>
              </a:defRPr>
            </a:pPr>
            <a:r>
              <a:rPr sz="3600" b="1">
                <a:uFill>
                  <a:solidFill/>
                </a:uFill>
              </a:rPr>
              <a:t>OpenStack </a:t>
            </a:r>
          </a:p>
          <a:p>
            <a:pPr lvl="0" algn="ctr">
              <a:defRPr sz="1800">
                <a:uFillTx/>
              </a:defRPr>
            </a:pPr>
            <a:r>
              <a:rPr sz="3600" b="1">
                <a:uFill>
                  <a:solidFill/>
                </a:uFill>
              </a:rPr>
              <a:t>Service</a:t>
            </a:r>
          </a:p>
        </p:txBody>
      </p:sp>
      <p:sp>
        <p:nvSpPr>
          <p:cNvPr id="83" name="Shape 83"/>
          <p:cNvSpPr/>
          <p:nvPr/>
        </p:nvSpPr>
        <p:spPr>
          <a:xfrm flipH="1">
            <a:off x="2116421" y="6888835"/>
            <a:ext cx="1" cy="2547840"/>
          </a:xfrm>
          <a:prstGeom prst="line">
            <a:avLst/>
          </a:prstGeom>
          <a:ln w="76200">
            <a:solidFill>
              <a:srgbClr val="53585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4" name="Shape 84"/>
          <p:cNvSpPr/>
          <p:nvPr/>
        </p:nvSpPr>
        <p:spPr>
          <a:xfrm flipV="1">
            <a:off x="11747892" y="5168850"/>
            <a:ext cx="887750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3103654" y="7700780"/>
            <a:ext cx="2361083" cy="229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3043552" y="8295319"/>
            <a:ext cx="2481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alarm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evaluator</a:t>
            </a:r>
          </a:p>
        </p:txBody>
      </p:sp>
      <p:sp>
        <p:nvSpPr>
          <p:cNvPr id="87" name="Shape 87"/>
          <p:cNvSpPr/>
          <p:nvPr/>
        </p:nvSpPr>
        <p:spPr>
          <a:xfrm>
            <a:off x="12955803" y="4373445"/>
            <a:ext cx="2641601" cy="1574801"/>
          </a:xfrm>
          <a:prstGeom prst="rect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3035960" y="4921200"/>
            <a:ext cx="24812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Publisher(s)</a:t>
            </a:r>
          </a:p>
        </p:txBody>
      </p:sp>
      <p:sp>
        <p:nvSpPr>
          <p:cNvPr id="89" name="Shape 89"/>
          <p:cNvSpPr/>
          <p:nvPr/>
        </p:nvSpPr>
        <p:spPr>
          <a:xfrm>
            <a:off x="9471078" y="7700258"/>
            <a:ext cx="2361083" cy="229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0" name="Shape 90"/>
          <p:cNvSpPr/>
          <p:nvPr/>
        </p:nvSpPr>
        <p:spPr>
          <a:xfrm>
            <a:off x="9410976" y="8294797"/>
            <a:ext cx="2481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alarm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evaluator</a:t>
            </a:r>
          </a:p>
        </p:txBody>
      </p:sp>
      <p:sp>
        <p:nvSpPr>
          <p:cNvPr id="91" name="Shape 91"/>
          <p:cNvSpPr/>
          <p:nvPr/>
        </p:nvSpPr>
        <p:spPr>
          <a:xfrm>
            <a:off x="11993982" y="8849890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0544907" y="7152523"/>
            <a:ext cx="3785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Alarm</a:t>
            </a:r>
          </a:p>
        </p:txBody>
      </p:sp>
      <p:sp>
        <p:nvSpPr>
          <p:cNvPr id="93" name="Shape 93"/>
          <p:cNvSpPr/>
          <p:nvPr/>
        </p:nvSpPr>
        <p:spPr>
          <a:xfrm>
            <a:off x="16149454" y="8849890"/>
            <a:ext cx="1623163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7775265" y="8825670"/>
            <a:ext cx="1" cy="1274933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05121" y="3305806"/>
            <a:ext cx="3022601" cy="3488380"/>
          </a:xfrm>
          <a:prstGeom prst="roundRect">
            <a:avLst>
              <a:gd name="adj" fmla="val 6303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Ceilometer and Neutron LBaaS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2</a:t>
            </a:fld>
            <a:endParaRPr sz="2400" b="1"/>
          </a:p>
        </p:txBody>
      </p:sp>
      <p:sp>
        <p:nvSpPr>
          <p:cNvPr id="99" name="Shape 99"/>
          <p:cNvSpPr/>
          <p:nvPr/>
        </p:nvSpPr>
        <p:spPr>
          <a:xfrm>
            <a:off x="663734" y="3430898"/>
            <a:ext cx="293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Polling agents</a:t>
            </a:r>
          </a:p>
        </p:txBody>
      </p:sp>
      <p:sp>
        <p:nvSpPr>
          <p:cNvPr id="100" name="Shape 100"/>
          <p:cNvSpPr/>
          <p:nvPr/>
        </p:nvSpPr>
        <p:spPr>
          <a:xfrm>
            <a:off x="1214721" y="4310428"/>
            <a:ext cx="1803401" cy="180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751">
              <a:alpha val="5993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400"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329021" y="4964478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Meter</a:t>
            </a:r>
          </a:p>
        </p:txBody>
      </p:sp>
      <p:sp>
        <p:nvSpPr>
          <p:cNvPr id="102" name="Shape 102"/>
          <p:cNvSpPr/>
          <p:nvPr/>
        </p:nvSpPr>
        <p:spPr>
          <a:xfrm flipH="1">
            <a:off x="2116421" y="6888835"/>
            <a:ext cx="1" cy="2547840"/>
          </a:xfrm>
          <a:prstGeom prst="line">
            <a:avLst/>
          </a:prstGeom>
          <a:ln w="76200">
            <a:solidFill>
              <a:srgbClr val="53585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82408" y="9631447"/>
            <a:ext cx="2996709" cy="2108163"/>
          </a:xfrm>
          <a:prstGeom prst="roundRect">
            <a:avLst>
              <a:gd name="adj" fmla="val 6314"/>
            </a:avLst>
          </a:prstGeom>
          <a:solidFill>
            <a:srgbClr val="7A81FF">
              <a:alpha val="6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139675" y="10035288"/>
            <a:ext cx="1882176" cy="130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600" b="1">
                <a:uFill>
                  <a:solidFill/>
                </a:uFill>
              </a:rPr>
              <a:t>Neutron</a:t>
            </a:r>
          </a:p>
          <a:p>
            <a:pPr lvl="0" algn="ctr">
              <a:defRPr sz="1800">
                <a:uFillTx/>
              </a:defRPr>
            </a:pPr>
            <a:r>
              <a:rPr sz="3600" b="1">
                <a:uFill>
                  <a:solidFill/>
                </a:uFill>
              </a:rPr>
              <a:t>(LBaaS)</a:t>
            </a:r>
          </a:p>
        </p:txBody>
      </p:sp>
      <p:sp>
        <p:nvSpPr>
          <p:cNvPr id="105" name="Shape 105"/>
          <p:cNvSpPr/>
          <p:nvPr/>
        </p:nvSpPr>
        <p:spPr>
          <a:xfrm>
            <a:off x="164401" y="7603216"/>
            <a:ext cx="1781556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Neutron API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618410" y="6584213"/>
          <a:ext cx="12752773" cy="3663195"/>
        </p:xfrm>
        <a:graphic>
          <a:graphicData uri="http://schemas.openxmlformats.org/drawingml/2006/table">
            <a:tbl>
              <a:tblPr bandRow="1">
                <a:tableStyleId>{8F44A2F1-9E1F-4B54-A3A2-5F16C0AD49E2}</a:tableStyleId>
              </a:tblPr>
              <a:tblGrid>
                <a:gridCol w="6892291"/>
                <a:gridCol w="2471757"/>
                <a:gridCol w="3388725"/>
              </a:tblGrid>
              <a:tr h="732639"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 b="1"/>
                        <a:t>LBaaS Default Meters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 b="1"/>
                        <a:t>Type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 b="1"/>
                        <a:t>Unit</a:t>
                      </a:r>
                    </a:p>
                  </a:txBody>
                  <a:tcPr marL="63500" marR="63500" marT="63500" marB="63500" anchor="ctr" horzOverflow="overflow"/>
                </a:tc>
              </a:tr>
              <a:tr h="732639"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network.services.lb.active.connections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gauge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connection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732639"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network.services.lb.incoming.bytes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cumulative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B</a:t>
                      </a:r>
                    </a:p>
                  </a:txBody>
                  <a:tcPr marL="63500" marR="63500" marT="63500" marB="63500" anchor="ctr" horzOverflow="overflow"/>
                </a:tc>
              </a:tr>
              <a:tr h="732639"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 b="1" i="1"/>
                        <a:t>network.services.lb.total.connections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 b="1" i="1"/>
                        <a:t>cumulative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 b="1" i="1"/>
                        <a:t>connection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732639"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network.services.lb.vip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gauge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l">
                        <a:defRPr sz="1800" b="0" i="0"/>
                      </a:pPr>
                      <a:r>
                        <a:rPr sz="3200"/>
                        <a:t>vip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Ceilometer and Neutron LBaaS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3</a:t>
            </a:fld>
            <a:endParaRPr sz="2400" b="1"/>
          </a:p>
        </p:txBody>
      </p:sp>
      <p:sp>
        <p:nvSpPr>
          <p:cNvPr id="110" name="Shape 110"/>
          <p:cNvSpPr/>
          <p:nvPr/>
        </p:nvSpPr>
        <p:spPr>
          <a:xfrm>
            <a:off x="5288291" y="3305806"/>
            <a:ext cx="10571112" cy="3488380"/>
          </a:xfrm>
          <a:prstGeom prst="roundRect">
            <a:avLst>
              <a:gd name="adj" fmla="val 5461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683256" y="4348045"/>
            <a:ext cx="2641602" cy="1574801"/>
          </a:xfrm>
          <a:prstGeom prst="rect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763415" y="4913195"/>
            <a:ext cx="24812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Transformer(s)</a:t>
            </a:r>
          </a:p>
        </p:txBody>
      </p:sp>
      <p:sp>
        <p:nvSpPr>
          <p:cNvPr id="113" name="Shape 113"/>
          <p:cNvSpPr/>
          <p:nvPr/>
        </p:nvSpPr>
        <p:spPr>
          <a:xfrm>
            <a:off x="9738630" y="4310428"/>
            <a:ext cx="1803401" cy="180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751">
              <a:alpha val="5993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400"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9852930" y="4716828"/>
            <a:ext cx="157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New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Meter</a:t>
            </a:r>
          </a:p>
        </p:txBody>
      </p:sp>
      <p:sp>
        <p:nvSpPr>
          <p:cNvPr id="115" name="Shape 115"/>
          <p:cNvSpPr/>
          <p:nvPr/>
        </p:nvSpPr>
        <p:spPr>
          <a:xfrm>
            <a:off x="8379413" y="3430898"/>
            <a:ext cx="37859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Publishing Pipeline</a:t>
            </a:r>
          </a:p>
        </p:txBody>
      </p:sp>
      <p:sp>
        <p:nvSpPr>
          <p:cNvPr id="116" name="Shape 116"/>
          <p:cNvSpPr/>
          <p:nvPr/>
        </p:nvSpPr>
        <p:spPr>
          <a:xfrm flipV="1">
            <a:off x="8649286" y="5168850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17" name="Shape 117"/>
          <p:cNvSpPr/>
          <p:nvPr/>
        </p:nvSpPr>
        <p:spPr>
          <a:xfrm flipV="1">
            <a:off x="11747892" y="5168850"/>
            <a:ext cx="887750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55803" y="4373445"/>
            <a:ext cx="2641601" cy="1574801"/>
          </a:xfrm>
          <a:prstGeom prst="rect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3035960" y="4921200"/>
            <a:ext cx="24812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Publisher(s)</a:t>
            </a:r>
          </a:p>
        </p:txBody>
      </p:sp>
      <p:sp>
        <p:nvSpPr>
          <p:cNvPr id="120" name="Shape 120"/>
          <p:cNvSpPr/>
          <p:nvPr/>
        </p:nvSpPr>
        <p:spPr>
          <a:xfrm>
            <a:off x="12021831" y="7490145"/>
            <a:ext cx="8188145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sinks: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- name: lb_total_conn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transformers: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- name: "rate_of_change"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parameters: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source: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map_from: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    name: "network.services.lb.total.connections"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    unit: "connection"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target: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 map_to: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     name: "network.services.lb.total.connections.rate"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     unit: "connections/s"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          type: "gauge"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publishers: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- notifier://</a:t>
            </a:r>
          </a:p>
        </p:txBody>
      </p:sp>
      <p:sp>
        <p:nvSpPr>
          <p:cNvPr id="121" name="Shape 121"/>
          <p:cNvSpPr/>
          <p:nvPr/>
        </p:nvSpPr>
        <p:spPr>
          <a:xfrm>
            <a:off x="5335804" y="7488959"/>
            <a:ext cx="5885380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sources: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- name: lb_total_conn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interval: 60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meters: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- "network.services.lb.total.connections"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sinks: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      - lb_total_conn</a:t>
            </a:r>
          </a:p>
        </p:txBody>
      </p:sp>
      <p:sp>
        <p:nvSpPr>
          <p:cNvPr id="122" name="Shape 122"/>
          <p:cNvSpPr/>
          <p:nvPr/>
        </p:nvSpPr>
        <p:spPr>
          <a:xfrm>
            <a:off x="5267750" y="6893982"/>
            <a:ext cx="7118468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lnSpc>
                <a:spcPct val="120000"/>
              </a:lnSpc>
              <a:spcBef>
                <a:spcPts val="1900"/>
              </a:spcBef>
              <a:tabLst>
                <a:tab pos="673100" algn="l"/>
              </a:tabLst>
              <a:defRPr sz="2800" spc="-56">
                <a:solidFill>
                  <a:srgbClr val="2F393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800" spc="-56">
                <a:solidFill>
                  <a:srgbClr val="2F393B"/>
                </a:solidFill>
              </a:rPr>
              <a:t>Configuration file: /etc/ceilometer/pipeline.yaml</a:t>
            </a:r>
          </a:p>
        </p:txBody>
      </p:sp>
      <p:sp>
        <p:nvSpPr>
          <p:cNvPr id="123" name="Shape 123"/>
          <p:cNvSpPr/>
          <p:nvPr/>
        </p:nvSpPr>
        <p:spPr>
          <a:xfrm>
            <a:off x="5261230" y="7501659"/>
            <a:ext cx="14926978" cy="5971373"/>
          </a:xfrm>
          <a:prstGeom prst="rect">
            <a:avLst/>
          </a:prstGeom>
          <a:ln w="25400">
            <a:solidFill>
              <a:srgbClr val="A6AAA9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0583140" y="3218397"/>
            <a:ext cx="3195739" cy="3663198"/>
          </a:xfrm>
          <a:prstGeom prst="roundRect">
            <a:avLst>
              <a:gd name="adj" fmla="val 5961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Ceilometer and Neutron LBaaS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4</a:t>
            </a:fld>
            <a:endParaRPr sz="2400" b="1"/>
          </a:p>
        </p:txBody>
      </p:sp>
      <p:sp>
        <p:nvSpPr>
          <p:cNvPr id="128" name="Shape 128"/>
          <p:cNvSpPr/>
          <p:nvPr/>
        </p:nvSpPr>
        <p:spPr>
          <a:xfrm>
            <a:off x="16676129" y="10186861"/>
            <a:ext cx="2198273" cy="1975810"/>
          </a:xfrm>
          <a:prstGeom prst="pentagon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6961910" y="10927115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API</a:t>
            </a:r>
          </a:p>
        </p:txBody>
      </p:sp>
      <p:sp>
        <p:nvSpPr>
          <p:cNvPr id="130" name="Shape 130"/>
          <p:cNvSpPr/>
          <p:nvPr/>
        </p:nvSpPr>
        <p:spPr>
          <a:xfrm>
            <a:off x="21118797" y="10838312"/>
            <a:ext cx="2022397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Database</a:t>
            </a:r>
          </a:p>
        </p:txBody>
      </p:sp>
      <p:sp>
        <p:nvSpPr>
          <p:cNvPr id="131" name="Shape 131"/>
          <p:cNvSpPr/>
          <p:nvPr/>
        </p:nvSpPr>
        <p:spPr>
          <a:xfrm>
            <a:off x="21126915" y="10501493"/>
            <a:ext cx="2016462" cy="24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132" name="Shape 132"/>
          <p:cNvSpPr/>
          <p:nvPr/>
        </p:nvSpPr>
        <p:spPr>
          <a:xfrm flipV="1">
            <a:off x="21114215" y="10641078"/>
            <a:ext cx="1" cy="1072649"/>
          </a:xfrm>
          <a:prstGeom prst="line">
            <a:avLst/>
          </a:pr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/>
          <a:lstStyle/>
          <a:p>
            <a:pPr lvl="0" defTabSz="457200">
              <a:defRPr sz="24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V="1">
            <a:off x="23135130" y="10644887"/>
            <a:ext cx="1" cy="1072649"/>
          </a:xfrm>
          <a:prstGeom prst="line">
            <a:avLst/>
          </a:pr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/>
          <a:lstStyle/>
          <a:p>
            <a:pPr lvl="0" defTabSz="457200">
              <a:defRPr sz="24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1128251" y="11602222"/>
            <a:ext cx="2007442" cy="25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941751">
                <a:alpha val="60000"/>
              </a:srgbClr>
            </a:solidFill>
            <a:round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0711766" y="3430898"/>
            <a:ext cx="293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Receiver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20940366" y="4060306"/>
            <a:ext cx="2481285" cy="197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1393608" y="5016450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Collector</a:t>
            </a:r>
          </a:p>
        </p:txBody>
      </p:sp>
      <p:sp>
        <p:nvSpPr>
          <p:cNvPr id="138" name="Shape 138"/>
          <p:cNvSpPr/>
          <p:nvPr/>
        </p:nvSpPr>
        <p:spPr>
          <a:xfrm>
            <a:off x="22182209" y="7152523"/>
            <a:ext cx="1" cy="3130544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9" name="Shape 139"/>
          <p:cNvSpPr/>
          <p:nvPr/>
        </p:nvSpPr>
        <p:spPr>
          <a:xfrm flipV="1">
            <a:off x="19016172" y="11177402"/>
            <a:ext cx="1623163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0499" y="2925275"/>
            <a:ext cx="20661644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ceilometer sample-list -m network.services.lb.total.connections.rate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+--------------------------------------+--------------------------------------------+-------+--------+---------------+---------------------+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| Resource ID                          | Name                                       | Type  | Volume | Unit          | Timestamp          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+--------------------------------------+--------------------------------------------+-------+--------+---------------+---------------------+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| 9d944aec-7d66-46b5-a71b-434e4e9fa98f | network.services.lb.total.connections.rate | gauge | 0.0    | connections/s | 2015-05-13T02:45:02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| 9d944aec-7d66-46b5-a71b-434e4e9fa98f | network.services.lb.total.connections.rate | gauge | 0.0    | connections/s | 2015-05-13T02:44:02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| 9d944aec-7d66-46b5-a71b-434e4e9fa98f | network.services.lb.total.connections.rate | gauge | 0.0    | connections/s | 2015-05-13T02:43:02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+--------------------------------------+--------------------------------------------+-------+--------+---------------+---------------------+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endParaRPr sz="1900"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endParaRPr sz="1900"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endParaRPr sz="1900"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ceilometer statistics -m network.services.lb.total.connections.rate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+--------+---------------------+---------------------+-----+-----+-----+-----+-------+----------+---------------------+---------------------+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| Period | Period Start        | Period End          | Max | Min | Avg | Sum | Count | Duration | Duration Start      | Duration End       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+--------+---------------------+---------------------+-----+-----+-----+-----+-------+----------+---------------------+---------------------+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| 0      | 2015-05-13T02:16:02 | 2015-05-13T02:47:02 | 0.0 | 0.0 | 0.0 | 0.0 | 32    | 1860.0   | 2015-05-13T02:16:02 | 2015-05-13T02:47:02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1900">
                <a:latin typeface="Menlo"/>
                <a:ea typeface="Menlo"/>
                <a:cs typeface="Menlo"/>
                <a:sym typeface="Menlo"/>
              </a:rPr>
              <a:t>+--------+---------------------+---------------------+-----+-----+-----+-----+-------+----------+---------------------+---------------------+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9009462" y="7156820"/>
            <a:ext cx="6856789" cy="3130544"/>
          </a:xfrm>
          <a:prstGeom prst="roundRect">
            <a:avLst>
              <a:gd name="adj" fmla="val 6085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Ceilometer and Neutron LBaaS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5</a:t>
            </a:fld>
            <a:endParaRPr sz="2400" b="1"/>
          </a:p>
        </p:txBody>
      </p:sp>
      <p:sp>
        <p:nvSpPr>
          <p:cNvPr id="145" name="Shape 145"/>
          <p:cNvSpPr/>
          <p:nvPr/>
        </p:nvSpPr>
        <p:spPr>
          <a:xfrm>
            <a:off x="16676129" y="10186861"/>
            <a:ext cx="2198273" cy="1975810"/>
          </a:xfrm>
          <a:prstGeom prst="pentagon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6961910" y="10927115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API</a:t>
            </a:r>
          </a:p>
        </p:txBody>
      </p:sp>
      <p:sp>
        <p:nvSpPr>
          <p:cNvPr id="147" name="Shape 147"/>
          <p:cNvSpPr/>
          <p:nvPr/>
        </p:nvSpPr>
        <p:spPr>
          <a:xfrm>
            <a:off x="13103654" y="7700780"/>
            <a:ext cx="2361083" cy="229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3043552" y="8295319"/>
            <a:ext cx="2481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alarm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evaluator</a:t>
            </a:r>
          </a:p>
        </p:txBody>
      </p:sp>
      <p:sp>
        <p:nvSpPr>
          <p:cNvPr id="149" name="Shape 149"/>
          <p:cNvSpPr/>
          <p:nvPr/>
        </p:nvSpPr>
        <p:spPr>
          <a:xfrm>
            <a:off x="9471078" y="7700258"/>
            <a:ext cx="2361083" cy="229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9410976" y="8294797"/>
            <a:ext cx="2481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alarm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evaluator</a:t>
            </a:r>
          </a:p>
        </p:txBody>
      </p:sp>
      <p:sp>
        <p:nvSpPr>
          <p:cNvPr id="151" name="Shape 151"/>
          <p:cNvSpPr/>
          <p:nvPr/>
        </p:nvSpPr>
        <p:spPr>
          <a:xfrm>
            <a:off x="11993982" y="8849890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0544907" y="7152523"/>
            <a:ext cx="3785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Alarm</a:t>
            </a:r>
          </a:p>
        </p:txBody>
      </p:sp>
      <p:sp>
        <p:nvSpPr>
          <p:cNvPr id="153" name="Shape 153"/>
          <p:cNvSpPr/>
          <p:nvPr/>
        </p:nvSpPr>
        <p:spPr>
          <a:xfrm>
            <a:off x="16149454" y="8849890"/>
            <a:ext cx="1623163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7775265" y="8825670"/>
            <a:ext cx="1" cy="1274933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26445" y="2389620"/>
            <a:ext cx="22853105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457200">
              <a:defRPr sz="1800">
                <a:uFillTx/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ceilometer alarm-threshold-create --name lb_conn_rate_hi \</a:t>
            </a:r>
          </a:p>
          <a:p>
            <a:pPr lvl="0" defTabSz="457200">
              <a:defRPr sz="1800">
                <a:uFillTx/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--description 'lb connection rate is too high' --severity critical --enabled True \</a:t>
            </a:r>
          </a:p>
          <a:p>
            <a:pPr lvl="0" defTabSz="457200">
              <a:defRPr sz="1800">
                <a:uFillTx/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--meter-name network.services.lb.total.connections.rate \</a:t>
            </a:r>
          </a:p>
          <a:p>
            <a:pPr lvl="0" defTabSz="457200">
              <a:defRPr sz="1800">
                <a:uFillTx/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--period 60 --evaluation-periods 3 --statistic avg --comparison-operator gt --threshold 2.0 \</a:t>
            </a:r>
          </a:p>
          <a:p>
            <a:pPr lvl="0" defTabSz="457200">
              <a:defRPr sz="1800">
                <a:uFillTx/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--repeat-actions True</a:t>
            </a:r>
          </a:p>
        </p:txBody>
      </p:sp>
      <p:sp>
        <p:nvSpPr>
          <p:cNvPr id="156" name="Shape 156"/>
          <p:cNvSpPr/>
          <p:nvPr/>
        </p:nvSpPr>
        <p:spPr>
          <a:xfrm>
            <a:off x="359941" y="4927615"/>
            <a:ext cx="2366411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ceilometer alarm-list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+----------+-----------------+--------+----------+---------+------------+-----------------------------------------------------------------+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| Alarm ID | Name            | State  | Severity | Enabled | Continuous | Alarm condition                                                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+----------+-----------------+--------+----------+---------+------------+-----------------------------------------------------------------+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| uuid     | lb_conn_rate_hi | ok     | critical | True    | True       | network.services.lb.total.connections.rate &gt; 2.0 during 3 x 60s |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uFillTx/>
              </a:defRPr>
            </a:pPr>
            <a:r>
              <a:rPr sz="2200">
                <a:latin typeface="Menlo"/>
                <a:ea typeface="Menlo"/>
                <a:cs typeface="Menlo"/>
                <a:sym typeface="Menlo"/>
              </a:rPr>
              <a:t>+----------+-----------------+--------+----------+---------+------------+-----------------------------------------------------------------+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9009462" y="7156820"/>
            <a:ext cx="6856789" cy="3130544"/>
          </a:xfrm>
          <a:prstGeom prst="roundRect">
            <a:avLst>
              <a:gd name="adj" fmla="val 6085"/>
            </a:avLst>
          </a:prstGeom>
          <a:solidFill>
            <a:srgbClr val="941751">
              <a:alpha val="27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0583140" y="3218397"/>
            <a:ext cx="3195739" cy="3663198"/>
          </a:xfrm>
          <a:prstGeom prst="roundRect">
            <a:avLst>
              <a:gd name="adj" fmla="val 5961"/>
            </a:avLst>
          </a:pr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05121" y="3305806"/>
            <a:ext cx="3022601" cy="3488380"/>
          </a:xfrm>
          <a:prstGeom prst="roundRect">
            <a:avLst>
              <a:gd name="adj" fmla="val 6303"/>
            </a:avLst>
          </a:pr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6400" b="1" spc="-128">
                <a:solidFill>
                  <a:srgbClr val="0096D6"/>
                </a:solidFill>
              </a:rPr>
              <a:t>Ceilometer and Heat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6</a:t>
            </a:fld>
            <a:endParaRPr sz="2400" b="1"/>
          </a:p>
        </p:txBody>
      </p:sp>
      <p:sp>
        <p:nvSpPr>
          <p:cNvPr id="163" name="Shape 163"/>
          <p:cNvSpPr/>
          <p:nvPr/>
        </p:nvSpPr>
        <p:spPr>
          <a:xfrm>
            <a:off x="5288291" y="3305806"/>
            <a:ext cx="10571112" cy="3488380"/>
          </a:xfrm>
          <a:prstGeom prst="roundRect">
            <a:avLst>
              <a:gd name="adj" fmla="val 5461"/>
            </a:avLst>
          </a:pr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7E79"/>
                </a:solidFill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63734" y="3430898"/>
            <a:ext cx="293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Polling agents</a:t>
            </a:r>
          </a:p>
        </p:txBody>
      </p:sp>
      <p:sp>
        <p:nvSpPr>
          <p:cNvPr id="165" name="Shape 165"/>
          <p:cNvSpPr/>
          <p:nvPr/>
        </p:nvSpPr>
        <p:spPr>
          <a:xfrm>
            <a:off x="1214721" y="4310428"/>
            <a:ext cx="1803401" cy="180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329021" y="4964478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Meter</a:t>
            </a:r>
          </a:p>
        </p:txBody>
      </p:sp>
      <p:sp>
        <p:nvSpPr>
          <p:cNvPr id="167" name="Shape 167"/>
          <p:cNvSpPr/>
          <p:nvPr/>
        </p:nvSpPr>
        <p:spPr>
          <a:xfrm>
            <a:off x="5683256" y="4348045"/>
            <a:ext cx="2641602" cy="1574801"/>
          </a:xfrm>
          <a:prstGeom prst="rect">
            <a:avLst/>
          </a:pr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763415" y="4913195"/>
            <a:ext cx="24812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Transformer(s)</a:t>
            </a:r>
          </a:p>
        </p:txBody>
      </p:sp>
      <p:sp>
        <p:nvSpPr>
          <p:cNvPr id="169" name="Shape 169"/>
          <p:cNvSpPr/>
          <p:nvPr/>
        </p:nvSpPr>
        <p:spPr>
          <a:xfrm>
            <a:off x="9738630" y="4310428"/>
            <a:ext cx="1803401" cy="180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9852930" y="4716828"/>
            <a:ext cx="157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New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Meter</a:t>
            </a:r>
          </a:p>
        </p:txBody>
      </p:sp>
      <p:sp>
        <p:nvSpPr>
          <p:cNvPr id="171" name="Shape 171"/>
          <p:cNvSpPr/>
          <p:nvPr/>
        </p:nvSpPr>
        <p:spPr>
          <a:xfrm>
            <a:off x="8379413" y="3430898"/>
            <a:ext cx="37859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Publishing Pipeline</a:t>
            </a:r>
          </a:p>
        </p:txBody>
      </p:sp>
      <p:sp>
        <p:nvSpPr>
          <p:cNvPr id="172" name="Shape 172"/>
          <p:cNvSpPr/>
          <p:nvPr/>
        </p:nvSpPr>
        <p:spPr>
          <a:xfrm>
            <a:off x="16676129" y="10186861"/>
            <a:ext cx="2198273" cy="1975810"/>
          </a:xfrm>
          <a:prstGeom prst="pentagon">
            <a:avLst/>
          </a:pr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6961910" y="10927115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API</a:t>
            </a:r>
          </a:p>
        </p:txBody>
      </p:sp>
      <p:sp>
        <p:nvSpPr>
          <p:cNvPr id="174" name="Shape 174"/>
          <p:cNvSpPr/>
          <p:nvPr/>
        </p:nvSpPr>
        <p:spPr>
          <a:xfrm>
            <a:off x="21118797" y="10838312"/>
            <a:ext cx="2022397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Database</a:t>
            </a:r>
          </a:p>
        </p:txBody>
      </p:sp>
      <p:sp>
        <p:nvSpPr>
          <p:cNvPr id="175" name="Shape 175"/>
          <p:cNvSpPr/>
          <p:nvPr/>
        </p:nvSpPr>
        <p:spPr>
          <a:xfrm>
            <a:off x="21126915" y="10501493"/>
            <a:ext cx="2016462" cy="24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941751">
                <a:alpha val="15000"/>
              </a:srgbClr>
            </a:solidFill>
            <a:round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176" name="Shape 176"/>
          <p:cNvSpPr/>
          <p:nvPr/>
        </p:nvSpPr>
        <p:spPr>
          <a:xfrm flipV="1">
            <a:off x="21114215" y="10641078"/>
            <a:ext cx="1" cy="1072649"/>
          </a:xfrm>
          <a:prstGeom prst="line">
            <a:avLst/>
          </a:prstGeom>
          <a:ln w="50800">
            <a:solidFill>
              <a:srgbClr val="941751">
                <a:alpha val="15000"/>
              </a:srgbClr>
            </a:solidFill>
            <a:round/>
          </a:ln>
        </p:spPr>
        <p:txBody>
          <a:bodyPr tIns="91439" bIns="91439"/>
          <a:lstStyle/>
          <a:p>
            <a:pPr lvl="0" defTabSz="457200">
              <a:defRPr sz="24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23135130" y="10644887"/>
            <a:ext cx="1" cy="1072649"/>
          </a:xfrm>
          <a:prstGeom prst="line">
            <a:avLst/>
          </a:prstGeom>
          <a:ln w="50800">
            <a:solidFill>
              <a:srgbClr val="941751">
                <a:alpha val="15000"/>
              </a:srgbClr>
            </a:solidFill>
            <a:round/>
          </a:ln>
        </p:spPr>
        <p:txBody>
          <a:bodyPr tIns="91439" bIns="91439"/>
          <a:lstStyle/>
          <a:p>
            <a:pPr lvl="0" defTabSz="457200">
              <a:defRPr sz="24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1128251" y="11602222"/>
            <a:ext cx="2007442" cy="25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941751">
                <a:alpha val="15000"/>
              </a:srgbClr>
            </a:solidFill>
            <a:round/>
          </a:ln>
        </p:spPr>
        <p:txBody>
          <a:bodyPr tIns="91439" bIns="91439" anchor="ctr"/>
          <a:lstStyle/>
          <a:p>
            <a:pPr lvl="0" algn="ctr"/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7543989" y="3305806"/>
            <a:ext cx="1781557" cy="3488380"/>
          </a:xfrm>
          <a:prstGeom prst="roundRect">
            <a:avLst>
              <a:gd name="adj" fmla="val 12725"/>
            </a:avLst>
          </a:prstGeom>
          <a:solidFill>
            <a:srgbClr val="DCDEE0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7545474" y="4770596"/>
            <a:ext cx="1803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AMQP</a:t>
            </a:r>
          </a:p>
        </p:txBody>
      </p:sp>
      <p:sp>
        <p:nvSpPr>
          <p:cNvPr id="181" name="Shape 181"/>
          <p:cNvSpPr/>
          <p:nvPr/>
        </p:nvSpPr>
        <p:spPr>
          <a:xfrm>
            <a:off x="20711766" y="3430898"/>
            <a:ext cx="2938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Receiver</a:t>
            </a:r>
          </a:p>
        </p:txBody>
      </p:sp>
      <p:sp>
        <p:nvSpPr>
          <p:cNvPr id="182" name="Shape 182"/>
          <p:cNvSpPr/>
          <p:nvPr/>
        </p:nvSpPr>
        <p:spPr>
          <a:xfrm>
            <a:off x="20940366" y="4060306"/>
            <a:ext cx="2481285" cy="197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1393608" y="5016450"/>
            <a:ext cx="15748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Collector</a:t>
            </a:r>
          </a:p>
        </p:txBody>
      </p:sp>
      <p:sp>
        <p:nvSpPr>
          <p:cNvPr id="184" name="Shape 184"/>
          <p:cNvSpPr/>
          <p:nvPr/>
        </p:nvSpPr>
        <p:spPr>
          <a:xfrm flipV="1">
            <a:off x="4014132" y="5135445"/>
            <a:ext cx="887749" cy="1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16241199" y="5172022"/>
            <a:ext cx="887749" cy="1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86" name="Shape 186"/>
          <p:cNvSpPr/>
          <p:nvPr/>
        </p:nvSpPr>
        <p:spPr>
          <a:xfrm flipV="1">
            <a:off x="19522133" y="5168850"/>
            <a:ext cx="887750" cy="1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2182209" y="7152523"/>
            <a:ext cx="1" cy="3130544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88" name="Shape 188"/>
          <p:cNvSpPr/>
          <p:nvPr/>
        </p:nvSpPr>
        <p:spPr>
          <a:xfrm flipV="1">
            <a:off x="19016172" y="11177402"/>
            <a:ext cx="1623163" cy="1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89" name="Shape 189"/>
          <p:cNvSpPr/>
          <p:nvPr/>
        </p:nvSpPr>
        <p:spPr>
          <a:xfrm flipV="1">
            <a:off x="8649286" y="5168850"/>
            <a:ext cx="887749" cy="1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90" name="Shape 190"/>
          <p:cNvSpPr/>
          <p:nvPr/>
        </p:nvSpPr>
        <p:spPr>
          <a:xfrm flipV="1">
            <a:off x="11747892" y="5168850"/>
            <a:ext cx="887750" cy="1"/>
          </a:xfrm>
          <a:prstGeom prst="line">
            <a:avLst/>
          </a:prstGeom>
          <a:ln w="76200">
            <a:solidFill>
              <a:srgbClr val="53585F">
                <a:alpha val="15000"/>
              </a:srgbClr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3103654" y="7700780"/>
            <a:ext cx="2361083" cy="229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3043552" y="8295319"/>
            <a:ext cx="2481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alarm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evaluator</a:t>
            </a:r>
          </a:p>
        </p:txBody>
      </p:sp>
      <p:sp>
        <p:nvSpPr>
          <p:cNvPr id="193" name="Shape 193"/>
          <p:cNvSpPr/>
          <p:nvPr/>
        </p:nvSpPr>
        <p:spPr>
          <a:xfrm>
            <a:off x="12955803" y="4373445"/>
            <a:ext cx="2641601" cy="1574801"/>
          </a:xfrm>
          <a:prstGeom prst="rect">
            <a:avLst/>
          </a:prstGeom>
          <a:solidFill>
            <a:srgbClr val="941751">
              <a:alpha val="1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3035960" y="4921200"/>
            <a:ext cx="24812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/>
            </a:lvl1pPr>
          </a:lstStyle>
          <a:p>
            <a:pPr lvl="0">
              <a:defRPr sz="1800" b="0">
                <a:uFillTx/>
              </a:defRPr>
            </a:pPr>
            <a:r>
              <a:rPr sz="3200" b="1">
                <a:uFill>
                  <a:solidFill/>
                </a:uFill>
              </a:rPr>
              <a:t>Publisher(s)</a:t>
            </a:r>
          </a:p>
        </p:txBody>
      </p:sp>
      <p:sp>
        <p:nvSpPr>
          <p:cNvPr id="195" name="Shape 195"/>
          <p:cNvSpPr/>
          <p:nvPr/>
        </p:nvSpPr>
        <p:spPr>
          <a:xfrm>
            <a:off x="9471078" y="7700258"/>
            <a:ext cx="2361083" cy="229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941751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9410976" y="8294797"/>
            <a:ext cx="2481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alarm</a:t>
            </a:r>
          </a:p>
          <a:p>
            <a:pPr lvl="0" algn="ctr">
              <a:defRPr sz="1800">
                <a:uFillTx/>
              </a:defRPr>
            </a:pPr>
            <a:r>
              <a:rPr sz="3200" b="1">
                <a:uFill>
                  <a:solidFill/>
                </a:uFill>
              </a:rPr>
              <a:t>evaluator</a:t>
            </a:r>
          </a:p>
        </p:txBody>
      </p:sp>
      <p:sp>
        <p:nvSpPr>
          <p:cNvPr id="197" name="Shape 197"/>
          <p:cNvSpPr/>
          <p:nvPr/>
        </p:nvSpPr>
        <p:spPr>
          <a:xfrm>
            <a:off x="11993982" y="8849890"/>
            <a:ext cx="887749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0544907" y="7152523"/>
            <a:ext cx="3785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Alarm</a:t>
            </a:r>
          </a:p>
        </p:txBody>
      </p:sp>
      <p:sp>
        <p:nvSpPr>
          <p:cNvPr id="199" name="Shape 199"/>
          <p:cNvSpPr/>
          <p:nvPr/>
        </p:nvSpPr>
        <p:spPr>
          <a:xfrm>
            <a:off x="16149454" y="8849890"/>
            <a:ext cx="1623163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7775265" y="8825670"/>
            <a:ext cx="1" cy="1274933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620299" y="8272964"/>
            <a:ext cx="2067263" cy="3832764"/>
          </a:xfrm>
          <a:prstGeom prst="roundRect">
            <a:avLst>
              <a:gd name="adj" fmla="val 10967"/>
            </a:avLst>
          </a:prstGeom>
          <a:solidFill>
            <a:srgbClr val="FF2600">
              <a:alpha val="8461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752230" y="9907461"/>
            <a:ext cx="1803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/>
            </a:lvl1pPr>
          </a:lstStyle>
          <a:p>
            <a:pPr lvl="0">
              <a:defRPr sz="1800" b="0">
                <a:uFillTx/>
              </a:defRPr>
            </a:pPr>
            <a:r>
              <a:rPr sz="3600" b="1">
                <a:uFill>
                  <a:solidFill/>
                </a:uFill>
              </a:rPr>
              <a:t>Heat</a:t>
            </a:r>
          </a:p>
        </p:txBody>
      </p:sp>
      <p:sp>
        <p:nvSpPr>
          <p:cNvPr id="203" name="Shape 203"/>
          <p:cNvSpPr/>
          <p:nvPr/>
        </p:nvSpPr>
        <p:spPr>
          <a:xfrm>
            <a:off x="5833074" y="11030845"/>
            <a:ext cx="10697543" cy="1"/>
          </a:xfrm>
          <a:prstGeom prst="line">
            <a:avLst/>
          </a:prstGeom>
          <a:ln w="76200">
            <a:solidFill>
              <a:srgbClr val="53585F"/>
            </a:solidFill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849385" y="8849890"/>
            <a:ext cx="2876874" cy="1"/>
          </a:xfrm>
          <a:prstGeom prst="line">
            <a:avLst/>
          </a:prstGeom>
          <a:ln w="76200">
            <a:solidFill>
              <a:srgbClr val="53585F"/>
            </a:solidFill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tabLst>
                <a:tab pos="673100" algn="l"/>
              </a:tabLst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22704761" y="12428613"/>
            <a:ext cx="319584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2400" b="1"/>
              <a:t>7</a:t>
            </a:fld>
            <a:endParaRPr sz="2400" b="1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8" tIns="91438" rIns="91438" bIns="9143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8" tIns="91438" rIns="91438" bIns="9143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Microsoft Macintosh PowerPoint</Application>
  <PresentationFormat>Custom</PresentationFormat>
  <Paragraphs>138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Ceilometer Overview</vt:lpstr>
      <vt:lpstr>Ceilometer and Neutron LBaaS</vt:lpstr>
      <vt:lpstr>Ceilometer and Neutron LBaaS</vt:lpstr>
      <vt:lpstr>Ceilometer and Neutron LBaaS</vt:lpstr>
      <vt:lpstr>Ceilometer and Neutron LBaaS</vt:lpstr>
      <vt:lpstr>Ceilometer and Heat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Ceilometer Overview</dc:title>
  <cp:lastModifiedBy>Jason Grimm</cp:lastModifiedBy>
  <cp:revision>1</cp:revision>
  <dcterms:modified xsi:type="dcterms:W3CDTF">2015-05-15T19:52:23Z</dcterms:modified>
</cp:coreProperties>
</file>